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34"/>
  </p:notesMasterIdLst>
  <p:handoutMasterIdLst>
    <p:handoutMasterId r:id="rId35"/>
  </p:handoutMasterIdLst>
  <p:sldIdLst>
    <p:sldId id="1334" r:id="rId2"/>
    <p:sldId id="3148" r:id="rId3"/>
    <p:sldId id="3149" r:id="rId4"/>
    <p:sldId id="3151" r:id="rId5"/>
    <p:sldId id="2777" r:id="rId6"/>
    <p:sldId id="3156" r:id="rId7"/>
    <p:sldId id="2779" r:id="rId8"/>
    <p:sldId id="2780" r:id="rId9"/>
    <p:sldId id="3157" r:id="rId10"/>
    <p:sldId id="3161" r:id="rId11"/>
    <p:sldId id="3162" r:id="rId12"/>
    <p:sldId id="3163" r:id="rId13"/>
    <p:sldId id="2808" r:id="rId14"/>
    <p:sldId id="2809" r:id="rId15"/>
    <p:sldId id="2810" r:id="rId16"/>
    <p:sldId id="3164" r:id="rId17"/>
    <p:sldId id="3165" r:id="rId18"/>
    <p:sldId id="3166" r:id="rId19"/>
    <p:sldId id="3167" r:id="rId20"/>
    <p:sldId id="2811" r:id="rId21"/>
    <p:sldId id="3168" r:id="rId22"/>
    <p:sldId id="3160" r:id="rId23"/>
    <p:sldId id="3169" r:id="rId24"/>
    <p:sldId id="2812" r:id="rId25"/>
    <p:sldId id="2813" r:id="rId26"/>
    <p:sldId id="2814" r:id="rId27"/>
    <p:sldId id="2815" r:id="rId28"/>
    <p:sldId id="2816" r:id="rId29"/>
    <p:sldId id="2817" r:id="rId30"/>
    <p:sldId id="2818" r:id="rId31"/>
    <p:sldId id="2819" r:id="rId32"/>
    <p:sldId id="2820" r:id="rId33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FFD5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/>
    <p:restoredTop sz="91358" autoAdjust="0"/>
  </p:normalViewPr>
  <p:slideViewPr>
    <p:cSldViewPr snapToGrid="0" showGuides="1">
      <p:cViewPr varScale="1">
        <p:scale>
          <a:sx n="102" d="100"/>
          <a:sy n="102" d="100"/>
        </p:scale>
        <p:origin x="20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7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.edu/scan/mercator/map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laros.dtc.umn.edu/gkhome/fetch/sw/metis/metis-5.1.0.tar.g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73/pnas.122653799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Graph and Tensor Mining</a:t>
            </a:r>
            <a:br>
              <a:rPr lang="en-US" dirty="0"/>
            </a:br>
            <a:r>
              <a:rPr lang="en-US" dirty="0"/>
              <a:t>for fun and profit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Luna Dong, Christos Faloutsos</a:t>
            </a:r>
          </a:p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Andrey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Kan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, Jun Ma,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Subho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 Mukherjee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496C-7A09-4A40-9896-A31C0C6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6" y="5245505"/>
            <a:ext cx="896774" cy="120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F027-6152-944E-A2EB-EC120996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31" y="5245505"/>
            <a:ext cx="896774" cy="120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B2E4-EB34-6743-9738-D14899AE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5245505"/>
            <a:ext cx="896774" cy="120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6FBE3-138F-BE45-96F2-800620F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7" y="3069203"/>
            <a:ext cx="897632" cy="121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C427D-38C2-F645-A9FF-915C57F9E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503" y="3070360"/>
            <a:ext cx="906850" cy="12091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2"/>
            <a:r>
              <a:rPr lang="en-US" dirty="0"/>
              <a:t>Algorithm</a:t>
            </a:r>
          </a:p>
          <a:p>
            <a:pPr lvl="2"/>
            <a:r>
              <a:rPr lang="en-US" dirty="0"/>
              <a:t>Warning: ‘no good cuts’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213873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54670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BE35105F-71AF-7547-B898-BCA5E817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91275AB6-64F4-3C40-A5C0-252BE3C8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26BED369-B755-524A-972E-3BCEAFEA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09120EEC-9FA0-BB42-B7A9-8E455C861BF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9F8D6F59-CB38-9F4C-B163-E82DFFFF2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 word of caution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72EF6C7-15DB-CD43-A65C-85C7769A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BUT: often, there are </a:t>
            </a:r>
            <a:r>
              <a:rPr lang="en-US" altLang="en-US" b="1" dirty="0"/>
              <a:t>no good cuts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8BB178-0B3D-6A46-8F6B-9086B0BD1156}"/>
              </a:ext>
            </a:extLst>
          </p:cNvPr>
          <p:cNvGrpSpPr>
            <a:grpSpLocks noChangeAspect="1"/>
          </p:cNvGrpSpPr>
          <p:nvPr/>
        </p:nvGrpSpPr>
        <p:grpSpPr>
          <a:xfrm>
            <a:off x="3953993" y="2448505"/>
            <a:ext cx="3108960" cy="3066851"/>
            <a:chOff x="4079421" y="2448772"/>
            <a:chExt cx="3827933" cy="37760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B158E8-D8C1-CA4A-A2CD-F9E815EF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7416" y="2787716"/>
              <a:ext cx="702468" cy="5943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CBA14-4645-4B4F-BF52-2983CCDF31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9669"/>
              <a:ext cx="2377440" cy="237744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45121B-7608-6A48-A298-E4617312C4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6494"/>
              <a:ext cx="819309" cy="81930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29B767-7FD7-1D41-A2E9-5217EEA6F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8077" y="4530091"/>
              <a:ext cx="1110297" cy="111029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9EFE2A-B40B-D14D-B74D-B7735D5242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189" y="5656920"/>
              <a:ext cx="413680" cy="41368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C3D7C7-6985-3C46-A107-F0B554434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8338" y="2448772"/>
              <a:ext cx="604278" cy="93334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E3EA5E-6AF9-FB43-BD06-E166EB2CB3FE}"/>
                </a:ext>
              </a:extLst>
            </p:cNvPr>
            <p:cNvCxnSpPr/>
            <p:nvPr/>
          </p:nvCxnSpPr>
          <p:spPr bwMode="auto">
            <a:xfrm>
              <a:off x="6198077" y="3701097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BA7C39-5937-F84B-BC9A-95859941B44B}"/>
                </a:ext>
              </a:extLst>
            </p:cNvPr>
            <p:cNvCxnSpPr/>
            <p:nvPr/>
          </p:nvCxnSpPr>
          <p:spPr bwMode="auto">
            <a:xfrm>
              <a:off x="7325189" y="3704273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1E54D8-C60F-1B4B-9D02-F11CB8BCAD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79" y="5641203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81B936-CF8F-664E-9BF3-C5FA74B911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80" y="4509611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ADF9B7-26D1-0446-B3E5-91F15152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3419" y="2706471"/>
              <a:ext cx="593935" cy="6756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C544B8-744D-A94B-9409-62EBB6CF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4184" y="3808950"/>
              <a:ext cx="702468" cy="5943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DC04E1-7C0F-A947-B0B4-2D500B52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9421" y="4463476"/>
              <a:ext cx="604278" cy="9333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416C2D-410D-2E4D-8ACC-7046A63F7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0129" y="5549216"/>
              <a:ext cx="593935" cy="675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7635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BE35105F-71AF-7547-B898-BCA5E817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91275AB6-64F4-3C40-A5C0-252BE3C8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26BED369-B755-524A-972E-3BCEAFEA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09120EEC-9FA0-BB42-B7A9-8E455C861BF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9F8D6F59-CB38-9F4C-B163-E82DFFFF2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 word of caution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72EF6C7-15DB-CD43-A65C-85C7769A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BUT: often, there are </a:t>
            </a:r>
            <a:r>
              <a:rPr lang="en-US" altLang="en-US" b="1" dirty="0"/>
              <a:t>no good cuts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8BB178-0B3D-6A46-8F6B-9086B0BD1156}"/>
              </a:ext>
            </a:extLst>
          </p:cNvPr>
          <p:cNvGrpSpPr>
            <a:grpSpLocks noChangeAspect="1"/>
          </p:cNvGrpSpPr>
          <p:nvPr/>
        </p:nvGrpSpPr>
        <p:grpSpPr>
          <a:xfrm>
            <a:off x="3953993" y="2448505"/>
            <a:ext cx="3108960" cy="3066851"/>
            <a:chOff x="4079421" y="2448772"/>
            <a:chExt cx="3827933" cy="37760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B158E8-D8C1-CA4A-A2CD-F9E815EF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7416" y="2787716"/>
              <a:ext cx="702468" cy="5943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CBA14-4645-4B4F-BF52-2983CCDF31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9669"/>
              <a:ext cx="2377440" cy="237744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45121B-7608-6A48-A298-E4617312C4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6494"/>
              <a:ext cx="819309" cy="81930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29B767-7FD7-1D41-A2E9-5217EEA6F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8077" y="4530091"/>
              <a:ext cx="1110297" cy="111029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9EFE2A-B40B-D14D-B74D-B7735D5242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189" y="5656920"/>
              <a:ext cx="413680" cy="41368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C3D7C7-6985-3C46-A107-F0B554434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8338" y="2448772"/>
              <a:ext cx="604278" cy="93334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E3EA5E-6AF9-FB43-BD06-E166EB2CB3FE}"/>
                </a:ext>
              </a:extLst>
            </p:cNvPr>
            <p:cNvCxnSpPr/>
            <p:nvPr/>
          </p:nvCxnSpPr>
          <p:spPr bwMode="auto">
            <a:xfrm>
              <a:off x="6198077" y="3701097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BA7C39-5937-F84B-BC9A-95859941B44B}"/>
                </a:ext>
              </a:extLst>
            </p:cNvPr>
            <p:cNvCxnSpPr/>
            <p:nvPr/>
          </p:nvCxnSpPr>
          <p:spPr bwMode="auto">
            <a:xfrm>
              <a:off x="7325189" y="3704273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1E54D8-C60F-1B4B-9D02-F11CB8BCAD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79" y="5641203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81B936-CF8F-664E-9BF3-C5FA74B911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80" y="4509611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ADF9B7-26D1-0446-B3E5-91F15152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3419" y="2706471"/>
              <a:ext cx="593935" cy="6756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C544B8-744D-A94B-9409-62EBB6CF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4184" y="3808950"/>
              <a:ext cx="702468" cy="5943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DC04E1-7C0F-A947-B0B4-2D500B52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9421" y="4463476"/>
              <a:ext cx="604278" cy="9333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416C2D-410D-2E4D-8ACC-7046A63F7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0129" y="5549216"/>
              <a:ext cx="593935" cy="675641"/>
            </a:xfrm>
            <a:prstGeom prst="rect">
              <a:avLst/>
            </a:prstGeom>
          </p:spPr>
        </p:pic>
      </p:grpSp>
      <p:sp>
        <p:nvSpPr>
          <p:cNvPr id="24" name="&quot;No&quot; Symbol 23">
            <a:extLst>
              <a:ext uri="{FF2B5EF4-FFF2-40B4-BE49-F238E27FC236}">
                <a16:creationId xmlns:a16="http://schemas.microsoft.com/office/drawing/2014/main" id="{6495B249-4AC3-824B-A20C-3BA2F9EF53E8}"/>
              </a:ext>
            </a:extLst>
          </p:cNvPr>
          <p:cNvSpPr>
            <a:spLocks noChangeAspect="1"/>
          </p:cNvSpPr>
          <p:nvPr/>
        </p:nvSpPr>
        <p:spPr bwMode="auto">
          <a:xfrm>
            <a:off x="5062538" y="2412915"/>
            <a:ext cx="2443162" cy="2506190"/>
          </a:xfrm>
          <a:prstGeom prst="noSmoking">
            <a:avLst/>
          </a:prstGeom>
          <a:solidFill>
            <a:schemeClr val="tx2">
              <a:alpha val="6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522F1A-071A-4545-8E79-11D27A78E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95" y="2307423"/>
            <a:ext cx="3147848" cy="31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299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BE35105F-71AF-7547-B898-BCA5E817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91275AB6-64F4-3C40-A5C0-252BE3C8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26BED369-B755-524A-972E-3BCEAFEA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09120EEC-9FA0-BB42-B7A9-8E455C861BF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9F8D6F59-CB38-9F4C-B163-E82DFFFF2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 word of caution</a:t>
            </a: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72EF6C7-15DB-CD43-A65C-85C7769A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Maybe there are no good cuts: ``jellyfish’’ shape [Tauro+’01], [Siganos+,’06], strange behavior of cuts [Chakrabarti+’04], [Leskovec+,’08]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grpSp>
        <p:nvGrpSpPr>
          <p:cNvPr id="326660" name="Group 4">
            <a:extLst>
              <a:ext uri="{FF2B5EF4-FFF2-40B4-BE49-F238E27FC236}">
                <a16:creationId xmlns:a16="http://schemas.microsoft.com/office/drawing/2014/main" id="{415E2A30-8C7A-9346-8D6A-811E4185E09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38600"/>
            <a:ext cx="1447800" cy="1143000"/>
            <a:chOff x="288" y="2544"/>
            <a:chExt cx="912" cy="720"/>
          </a:xfrm>
        </p:grpSpPr>
        <p:sp>
          <p:nvSpPr>
            <p:cNvPr id="326661" name="Oval 5">
              <a:extLst>
                <a:ext uri="{FF2B5EF4-FFF2-40B4-BE49-F238E27FC236}">
                  <a16:creationId xmlns:a16="http://schemas.microsoft.com/office/drawing/2014/main" id="{91236EA7-4FD7-434C-A547-2B8A94427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2" name="Oval 6">
              <a:extLst>
                <a:ext uri="{FF2B5EF4-FFF2-40B4-BE49-F238E27FC236}">
                  <a16:creationId xmlns:a16="http://schemas.microsoft.com/office/drawing/2014/main" id="{D5C8EB2A-DECF-E140-B0AE-5CB12E481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544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Oval 7">
              <a:extLst>
                <a:ext uri="{FF2B5EF4-FFF2-40B4-BE49-F238E27FC236}">
                  <a16:creationId xmlns:a16="http://schemas.microsoft.com/office/drawing/2014/main" id="{2DEB26D0-9A40-B641-A8A4-D4B5EB671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880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4" name="Oval 8">
              <a:extLst>
                <a:ext uri="{FF2B5EF4-FFF2-40B4-BE49-F238E27FC236}">
                  <a16:creationId xmlns:a16="http://schemas.microsoft.com/office/drawing/2014/main" id="{30A4AF1C-944C-F14E-B962-DC716C9CE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120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Oval 9">
              <a:extLst>
                <a:ext uri="{FF2B5EF4-FFF2-40B4-BE49-F238E27FC236}">
                  <a16:creationId xmlns:a16="http://schemas.microsoft.com/office/drawing/2014/main" id="{944CB9C9-3247-9243-99B4-85122541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28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6666" name="AutoShape 10">
              <a:extLst>
                <a:ext uri="{FF2B5EF4-FFF2-40B4-BE49-F238E27FC236}">
                  <a16:creationId xmlns:a16="http://schemas.microsoft.com/office/drawing/2014/main" id="{0D31B112-BB04-4746-A63B-A5803DC7150C}"/>
                </a:ext>
              </a:extLst>
            </p:cNvPr>
            <p:cNvCxnSpPr>
              <a:cxnSpLocks noChangeShapeType="1"/>
              <a:stCxn id="326661" idx="6"/>
              <a:endCxn id="326662" idx="2"/>
            </p:cNvCxnSpPr>
            <p:nvPr/>
          </p:nvCxnSpPr>
          <p:spPr bwMode="auto">
            <a:xfrm>
              <a:off x="585" y="2616"/>
              <a:ext cx="36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67" name="AutoShape 11">
              <a:extLst>
                <a:ext uri="{FF2B5EF4-FFF2-40B4-BE49-F238E27FC236}">
                  <a16:creationId xmlns:a16="http://schemas.microsoft.com/office/drawing/2014/main" id="{9214DBF1-C6C1-CB43-8414-F2D7BC4C76E3}"/>
                </a:ext>
              </a:extLst>
            </p:cNvPr>
            <p:cNvCxnSpPr>
              <a:cxnSpLocks noChangeShapeType="1"/>
              <a:stCxn id="326661" idx="3"/>
              <a:endCxn id="326665" idx="7"/>
            </p:cNvCxnSpPr>
            <p:nvPr/>
          </p:nvCxnSpPr>
          <p:spPr bwMode="auto">
            <a:xfrm flipH="1">
              <a:off x="411" y="2676"/>
              <a:ext cx="42" cy="2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68" name="AutoShape 12">
              <a:extLst>
                <a:ext uri="{FF2B5EF4-FFF2-40B4-BE49-F238E27FC236}">
                  <a16:creationId xmlns:a16="http://schemas.microsoft.com/office/drawing/2014/main" id="{D332D743-D6FE-E74C-87D5-CC53FB983A1E}"/>
                </a:ext>
              </a:extLst>
            </p:cNvPr>
            <p:cNvCxnSpPr>
              <a:cxnSpLocks noChangeShapeType="1"/>
              <a:stCxn id="326661" idx="5"/>
              <a:endCxn id="326664" idx="1"/>
            </p:cNvCxnSpPr>
            <p:nvPr/>
          </p:nvCxnSpPr>
          <p:spPr bwMode="auto">
            <a:xfrm>
              <a:off x="555" y="2676"/>
              <a:ext cx="138" cy="45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69" name="AutoShape 13">
              <a:extLst>
                <a:ext uri="{FF2B5EF4-FFF2-40B4-BE49-F238E27FC236}">
                  <a16:creationId xmlns:a16="http://schemas.microsoft.com/office/drawing/2014/main" id="{B82C9332-D287-4344-A6EA-C57D56901DB8}"/>
                </a:ext>
              </a:extLst>
            </p:cNvPr>
            <p:cNvCxnSpPr>
              <a:cxnSpLocks noChangeShapeType="1"/>
              <a:stCxn id="326661" idx="6"/>
              <a:endCxn id="326663" idx="2"/>
            </p:cNvCxnSpPr>
            <p:nvPr/>
          </p:nvCxnSpPr>
          <p:spPr bwMode="auto">
            <a:xfrm>
              <a:off x="585" y="2616"/>
              <a:ext cx="462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0" name="AutoShape 14">
              <a:extLst>
                <a:ext uri="{FF2B5EF4-FFF2-40B4-BE49-F238E27FC236}">
                  <a16:creationId xmlns:a16="http://schemas.microsoft.com/office/drawing/2014/main" id="{034D9063-BD2D-0740-8BAF-5DBEEEBCF692}"/>
                </a:ext>
              </a:extLst>
            </p:cNvPr>
            <p:cNvCxnSpPr>
              <a:cxnSpLocks noChangeShapeType="1"/>
              <a:stCxn id="326662" idx="4"/>
              <a:endCxn id="326663" idx="0"/>
            </p:cNvCxnSpPr>
            <p:nvPr/>
          </p:nvCxnSpPr>
          <p:spPr bwMode="auto">
            <a:xfrm>
              <a:off x="1032" y="2697"/>
              <a:ext cx="96" cy="1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1" name="AutoShape 15">
              <a:extLst>
                <a:ext uri="{FF2B5EF4-FFF2-40B4-BE49-F238E27FC236}">
                  <a16:creationId xmlns:a16="http://schemas.microsoft.com/office/drawing/2014/main" id="{CB0870A8-D75E-9948-B4C3-443AC8EC2248}"/>
                </a:ext>
              </a:extLst>
            </p:cNvPr>
            <p:cNvCxnSpPr>
              <a:cxnSpLocks noChangeShapeType="1"/>
              <a:stCxn id="326662" idx="2"/>
              <a:endCxn id="326664" idx="0"/>
            </p:cNvCxnSpPr>
            <p:nvPr/>
          </p:nvCxnSpPr>
          <p:spPr bwMode="auto">
            <a:xfrm flipH="1">
              <a:off x="744" y="2616"/>
              <a:ext cx="207" cy="49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2" name="AutoShape 16">
              <a:extLst>
                <a:ext uri="{FF2B5EF4-FFF2-40B4-BE49-F238E27FC236}">
                  <a16:creationId xmlns:a16="http://schemas.microsoft.com/office/drawing/2014/main" id="{A5595448-FD04-274C-B210-7ECF13BCF8CC}"/>
                </a:ext>
              </a:extLst>
            </p:cNvPr>
            <p:cNvCxnSpPr>
              <a:cxnSpLocks noChangeShapeType="1"/>
              <a:stCxn id="326665" idx="5"/>
              <a:endCxn id="326664" idx="2"/>
            </p:cNvCxnSpPr>
            <p:nvPr/>
          </p:nvCxnSpPr>
          <p:spPr bwMode="auto">
            <a:xfrm>
              <a:off x="411" y="3060"/>
              <a:ext cx="252" cy="1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3" name="AutoShape 17">
              <a:extLst>
                <a:ext uri="{FF2B5EF4-FFF2-40B4-BE49-F238E27FC236}">
                  <a16:creationId xmlns:a16="http://schemas.microsoft.com/office/drawing/2014/main" id="{5591D1FA-7D45-1645-B575-85A57CEFF722}"/>
                </a:ext>
              </a:extLst>
            </p:cNvPr>
            <p:cNvCxnSpPr>
              <a:cxnSpLocks noChangeShapeType="1"/>
              <a:stCxn id="326664" idx="7"/>
              <a:endCxn id="326663" idx="3"/>
            </p:cNvCxnSpPr>
            <p:nvPr/>
          </p:nvCxnSpPr>
          <p:spPr bwMode="auto">
            <a:xfrm flipV="1">
              <a:off x="795" y="3012"/>
              <a:ext cx="282" cy="1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4" name="AutoShape 18">
              <a:extLst>
                <a:ext uri="{FF2B5EF4-FFF2-40B4-BE49-F238E27FC236}">
                  <a16:creationId xmlns:a16="http://schemas.microsoft.com/office/drawing/2014/main" id="{63616CAD-50A0-6F4D-9597-8331F7EB7D92}"/>
                </a:ext>
              </a:extLst>
            </p:cNvPr>
            <p:cNvCxnSpPr>
              <a:cxnSpLocks noChangeShapeType="1"/>
              <a:stCxn id="326665" idx="6"/>
              <a:endCxn id="326663" idx="2"/>
            </p:cNvCxnSpPr>
            <p:nvPr/>
          </p:nvCxnSpPr>
          <p:spPr bwMode="auto">
            <a:xfrm flipV="1">
              <a:off x="441" y="2952"/>
              <a:ext cx="606" cy="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675" name="AutoShape 19">
              <a:extLst>
                <a:ext uri="{FF2B5EF4-FFF2-40B4-BE49-F238E27FC236}">
                  <a16:creationId xmlns:a16="http://schemas.microsoft.com/office/drawing/2014/main" id="{E7325A6B-FB01-094C-8416-354B97918E8C}"/>
                </a:ext>
              </a:extLst>
            </p:cNvPr>
            <p:cNvCxnSpPr>
              <a:cxnSpLocks noChangeShapeType="1"/>
              <a:stCxn id="326662" idx="2"/>
              <a:endCxn id="326665" idx="6"/>
            </p:cNvCxnSpPr>
            <p:nvPr/>
          </p:nvCxnSpPr>
          <p:spPr bwMode="auto">
            <a:xfrm flipH="1">
              <a:off x="441" y="2616"/>
              <a:ext cx="510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6676" name="Oval 20">
            <a:extLst>
              <a:ext uri="{FF2B5EF4-FFF2-40B4-BE49-F238E27FC236}">
                <a16:creationId xmlns:a16="http://schemas.microsoft.com/office/drawing/2014/main" id="{2AA6AD7B-8128-FF4B-AA9E-15F0E0C8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7" name="Oval 21">
            <a:extLst>
              <a:ext uri="{FF2B5EF4-FFF2-40B4-BE49-F238E27FC236}">
                <a16:creationId xmlns:a16="http://schemas.microsoft.com/office/drawing/2014/main" id="{B894D2C1-9F6A-164C-849C-30B6C1EAF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862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8" name="Oval 22">
            <a:extLst>
              <a:ext uri="{FF2B5EF4-FFF2-40B4-BE49-F238E27FC236}">
                <a16:creationId xmlns:a16="http://schemas.microsoft.com/office/drawing/2014/main" id="{86ABB0C4-2D61-8742-A526-453C8B8E1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4196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9" name="Oval 23">
            <a:extLst>
              <a:ext uri="{FF2B5EF4-FFF2-40B4-BE49-F238E27FC236}">
                <a16:creationId xmlns:a16="http://schemas.microsoft.com/office/drawing/2014/main" id="{B95B39DF-36C6-1549-8B5E-AE572414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80" name="Oval 24">
            <a:extLst>
              <a:ext uri="{FF2B5EF4-FFF2-40B4-BE49-F238E27FC236}">
                <a16:creationId xmlns:a16="http://schemas.microsoft.com/office/drawing/2014/main" id="{05457973-DD4B-D747-BB54-5BF9B795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4958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6681" name="AutoShape 25">
            <a:extLst>
              <a:ext uri="{FF2B5EF4-FFF2-40B4-BE49-F238E27FC236}">
                <a16:creationId xmlns:a16="http://schemas.microsoft.com/office/drawing/2014/main" id="{85AF18C0-9E06-BA4E-A568-380A1A0044FD}"/>
              </a:ext>
            </a:extLst>
          </p:cNvPr>
          <p:cNvCxnSpPr>
            <a:cxnSpLocks noChangeShapeType="1"/>
            <a:stCxn id="326676" idx="6"/>
            <a:endCxn id="326677" idx="2"/>
          </p:cNvCxnSpPr>
          <p:nvPr/>
        </p:nvCxnSpPr>
        <p:spPr bwMode="auto">
          <a:xfrm>
            <a:off x="3671888" y="40005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2" name="AutoShape 26">
            <a:extLst>
              <a:ext uri="{FF2B5EF4-FFF2-40B4-BE49-F238E27FC236}">
                <a16:creationId xmlns:a16="http://schemas.microsoft.com/office/drawing/2014/main" id="{299359E8-7638-C149-A1D3-B59A639D59D6}"/>
              </a:ext>
            </a:extLst>
          </p:cNvPr>
          <p:cNvCxnSpPr>
            <a:cxnSpLocks noChangeShapeType="1"/>
            <a:stCxn id="326676" idx="3"/>
            <a:endCxn id="326680" idx="7"/>
          </p:cNvCxnSpPr>
          <p:nvPr/>
        </p:nvCxnSpPr>
        <p:spPr bwMode="auto">
          <a:xfrm flipH="1">
            <a:off x="3395663" y="4095750"/>
            <a:ext cx="66675" cy="419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3" name="AutoShape 27">
            <a:extLst>
              <a:ext uri="{FF2B5EF4-FFF2-40B4-BE49-F238E27FC236}">
                <a16:creationId xmlns:a16="http://schemas.microsoft.com/office/drawing/2014/main" id="{9F784D91-4C7D-3146-AE9C-FC2A1E3A8447}"/>
              </a:ext>
            </a:extLst>
          </p:cNvPr>
          <p:cNvCxnSpPr>
            <a:cxnSpLocks noChangeShapeType="1"/>
            <a:stCxn id="326676" idx="5"/>
            <a:endCxn id="326679" idx="1"/>
          </p:cNvCxnSpPr>
          <p:nvPr/>
        </p:nvCxnSpPr>
        <p:spPr bwMode="auto">
          <a:xfrm>
            <a:off x="3624263" y="4095750"/>
            <a:ext cx="219075" cy="723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4" name="AutoShape 28">
            <a:extLst>
              <a:ext uri="{FF2B5EF4-FFF2-40B4-BE49-F238E27FC236}">
                <a16:creationId xmlns:a16="http://schemas.microsoft.com/office/drawing/2014/main" id="{08F862A3-0420-5542-A595-9B67F9355165}"/>
              </a:ext>
            </a:extLst>
          </p:cNvPr>
          <p:cNvCxnSpPr>
            <a:cxnSpLocks noChangeShapeType="1"/>
            <a:stCxn id="326676" idx="6"/>
            <a:endCxn id="326678" idx="2"/>
          </p:cNvCxnSpPr>
          <p:nvPr/>
        </p:nvCxnSpPr>
        <p:spPr bwMode="auto">
          <a:xfrm>
            <a:off x="3671888" y="4000500"/>
            <a:ext cx="733425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5" name="AutoShape 29">
            <a:extLst>
              <a:ext uri="{FF2B5EF4-FFF2-40B4-BE49-F238E27FC236}">
                <a16:creationId xmlns:a16="http://schemas.microsoft.com/office/drawing/2014/main" id="{BC35D29A-5E07-0B44-A95A-E6ABBBBA8A6C}"/>
              </a:ext>
            </a:extLst>
          </p:cNvPr>
          <p:cNvCxnSpPr>
            <a:cxnSpLocks noChangeShapeType="1"/>
            <a:stCxn id="326677" idx="4"/>
            <a:endCxn id="326678" idx="0"/>
          </p:cNvCxnSpPr>
          <p:nvPr/>
        </p:nvCxnSpPr>
        <p:spPr bwMode="auto">
          <a:xfrm>
            <a:off x="4381500" y="4129088"/>
            <a:ext cx="152400" cy="276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6" name="AutoShape 30">
            <a:extLst>
              <a:ext uri="{FF2B5EF4-FFF2-40B4-BE49-F238E27FC236}">
                <a16:creationId xmlns:a16="http://schemas.microsoft.com/office/drawing/2014/main" id="{7E3BA029-2CD1-774A-9453-2D56B2747099}"/>
              </a:ext>
            </a:extLst>
          </p:cNvPr>
          <p:cNvCxnSpPr>
            <a:cxnSpLocks noChangeShapeType="1"/>
            <a:stCxn id="326677" idx="2"/>
            <a:endCxn id="326679" idx="0"/>
          </p:cNvCxnSpPr>
          <p:nvPr/>
        </p:nvCxnSpPr>
        <p:spPr bwMode="auto">
          <a:xfrm flipH="1">
            <a:off x="3924300" y="4000500"/>
            <a:ext cx="328613" cy="785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7" name="AutoShape 31">
            <a:extLst>
              <a:ext uri="{FF2B5EF4-FFF2-40B4-BE49-F238E27FC236}">
                <a16:creationId xmlns:a16="http://schemas.microsoft.com/office/drawing/2014/main" id="{E933BFCA-6C11-1B46-A18D-049EB83D4F5E}"/>
              </a:ext>
            </a:extLst>
          </p:cNvPr>
          <p:cNvCxnSpPr>
            <a:cxnSpLocks noChangeShapeType="1"/>
            <a:stCxn id="326680" idx="5"/>
            <a:endCxn id="326679" idx="2"/>
          </p:cNvCxnSpPr>
          <p:nvPr/>
        </p:nvCxnSpPr>
        <p:spPr bwMode="auto">
          <a:xfrm>
            <a:off x="3395663" y="4705350"/>
            <a:ext cx="400050" cy="209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8" name="AutoShape 32">
            <a:extLst>
              <a:ext uri="{FF2B5EF4-FFF2-40B4-BE49-F238E27FC236}">
                <a16:creationId xmlns:a16="http://schemas.microsoft.com/office/drawing/2014/main" id="{6256034C-77C0-7F41-981D-EA36556A596D}"/>
              </a:ext>
            </a:extLst>
          </p:cNvPr>
          <p:cNvCxnSpPr>
            <a:cxnSpLocks noChangeShapeType="1"/>
            <a:stCxn id="326679" idx="7"/>
            <a:endCxn id="326678" idx="3"/>
          </p:cNvCxnSpPr>
          <p:nvPr/>
        </p:nvCxnSpPr>
        <p:spPr bwMode="auto">
          <a:xfrm flipV="1">
            <a:off x="4005263" y="4629150"/>
            <a:ext cx="447675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89" name="AutoShape 33">
            <a:extLst>
              <a:ext uri="{FF2B5EF4-FFF2-40B4-BE49-F238E27FC236}">
                <a16:creationId xmlns:a16="http://schemas.microsoft.com/office/drawing/2014/main" id="{877DA4EB-0BEC-F24C-AE7B-8888F216355A}"/>
              </a:ext>
            </a:extLst>
          </p:cNvPr>
          <p:cNvCxnSpPr>
            <a:cxnSpLocks noChangeShapeType="1"/>
            <a:stCxn id="326680" idx="6"/>
            <a:endCxn id="326678" idx="2"/>
          </p:cNvCxnSpPr>
          <p:nvPr/>
        </p:nvCxnSpPr>
        <p:spPr bwMode="auto">
          <a:xfrm flipV="1">
            <a:off x="3443288" y="4533900"/>
            <a:ext cx="962025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90" name="AutoShape 34">
            <a:extLst>
              <a:ext uri="{FF2B5EF4-FFF2-40B4-BE49-F238E27FC236}">
                <a16:creationId xmlns:a16="http://schemas.microsoft.com/office/drawing/2014/main" id="{762A89DE-8017-C941-86ED-2A55CBB61319}"/>
              </a:ext>
            </a:extLst>
          </p:cNvPr>
          <p:cNvCxnSpPr>
            <a:cxnSpLocks noChangeShapeType="1"/>
            <a:stCxn id="326677" idx="2"/>
            <a:endCxn id="326680" idx="6"/>
          </p:cNvCxnSpPr>
          <p:nvPr/>
        </p:nvCxnSpPr>
        <p:spPr bwMode="auto">
          <a:xfrm flipH="1">
            <a:off x="3443288" y="4000500"/>
            <a:ext cx="809625" cy="609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6691" name="Oval 35">
            <a:extLst>
              <a:ext uri="{FF2B5EF4-FFF2-40B4-BE49-F238E27FC236}">
                <a16:creationId xmlns:a16="http://schemas.microsoft.com/office/drawing/2014/main" id="{36D0AC4F-E472-9C44-9569-2FD4A3E6B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4864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2" name="Oval 36">
            <a:extLst>
              <a:ext uri="{FF2B5EF4-FFF2-40B4-BE49-F238E27FC236}">
                <a16:creationId xmlns:a16="http://schemas.microsoft.com/office/drawing/2014/main" id="{E4D4D702-BFAB-834E-A4CC-580218486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5626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3" name="Oval 37">
            <a:extLst>
              <a:ext uri="{FF2B5EF4-FFF2-40B4-BE49-F238E27FC236}">
                <a16:creationId xmlns:a16="http://schemas.microsoft.com/office/drawing/2014/main" id="{D74D14AB-9F78-2A49-A562-5CCD90553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4" name="Oval 38">
            <a:extLst>
              <a:ext uri="{FF2B5EF4-FFF2-40B4-BE49-F238E27FC236}">
                <a16:creationId xmlns:a16="http://schemas.microsoft.com/office/drawing/2014/main" id="{2890B5AF-50BE-B44A-99C9-D8FE934D7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5" name="Oval 39">
            <a:extLst>
              <a:ext uri="{FF2B5EF4-FFF2-40B4-BE49-F238E27FC236}">
                <a16:creationId xmlns:a16="http://schemas.microsoft.com/office/drawing/2014/main" id="{5AC983F8-D84B-194B-A641-432CF55AF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768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96" name="Oval 40">
            <a:extLst>
              <a:ext uri="{FF2B5EF4-FFF2-40B4-BE49-F238E27FC236}">
                <a16:creationId xmlns:a16="http://schemas.microsoft.com/office/drawing/2014/main" id="{7394269C-59D1-A949-9D5E-4C47D5F5C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6697" name="AutoShape 41">
            <a:extLst>
              <a:ext uri="{FF2B5EF4-FFF2-40B4-BE49-F238E27FC236}">
                <a16:creationId xmlns:a16="http://schemas.microsoft.com/office/drawing/2014/main" id="{8840B45A-C4C4-5540-938D-1A396213C2B2}"/>
              </a:ext>
            </a:extLst>
          </p:cNvPr>
          <p:cNvCxnSpPr>
            <a:cxnSpLocks noChangeShapeType="1"/>
            <a:stCxn id="326679" idx="3"/>
            <a:endCxn id="326691" idx="0"/>
          </p:cNvCxnSpPr>
          <p:nvPr/>
        </p:nvCxnSpPr>
        <p:spPr bwMode="auto">
          <a:xfrm flipH="1">
            <a:off x="3695700" y="5010150"/>
            <a:ext cx="147638" cy="4619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98" name="AutoShape 42">
            <a:extLst>
              <a:ext uri="{FF2B5EF4-FFF2-40B4-BE49-F238E27FC236}">
                <a16:creationId xmlns:a16="http://schemas.microsoft.com/office/drawing/2014/main" id="{2CE183C7-93F2-2F4A-96EE-10BDBB90322B}"/>
              </a:ext>
            </a:extLst>
          </p:cNvPr>
          <p:cNvCxnSpPr>
            <a:cxnSpLocks noChangeShapeType="1"/>
            <a:stCxn id="326679" idx="4"/>
            <a:endCxn id="326692" idx="0"/>
          </p:cNvCxnSpPr>
          <p:nvPr/>
        </p:nvCxnSpPr>
        <p:spPr bwMode="auto">
          <a:xfrm>
            <a:off x="3924300" y="5043488"/>
            <a:ext cx="7620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99" name="AutoShape 43">
            <a:extLst>
              <a:ext uri="{FF2B5EF4-FFF2-40B4-BE49-F238E27FC236}">
                <a16:creationId xmlns:a16="http://schemas.microsoft.com/office/drawing/2014/main" id="{51E7EC40-FE88-6441-8FD2-52D6E804B39F}"/>
              </a:ext>
            </a:extLst>
          </p:cNvPr>
          <p:cNvCxnSpPr>
            <a:cxnSpLocks noChangeShapeType="1"/>
            <a:stCxn id="326679" idx="5"/>
            <a:endCxn id="326693" idx="1"/>
          </p:cNvCxnSpPr>
          <p:nvPr/>
        </p:nvCxnSpPr>
        <p:spPr bwMode="auto">
          <a:xfrm>
            <a:off x="4005263" y="5010150"/>
            <a:ext cx="219075" cy="419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700" name="AutoShape 44">
            <a:extLst>
              <a:ext uri="{FF2B5EF4-FFF2-40B4-BE49-F238E27FC236}">
                <a16:creationId xmlns:a16="http://schemas.microsoft.com/office/drawing/2014/main" id="{B07ABED6-3AC2-0D4C-82DF-FDF8BD62B55C}"/>
              </a:ext>
            </a:extLst>
          </p:cNvPr>
          <p:cNvCxnSpPr>
            <a:cxnSpLocks noChangeShapeType="1"/>
            <a:stCxn id="326678" idx="5"/>
            <a:endCxn id="326695" idx="2"/>
          </p:cNvCxnSpPr>
          <p:nvPr/>
        </p:nvCxnSpPr>
        <p:spPr bwMode="auto">
          <a:xfrm>
            <a:off x="4614863" y="4629150"/>
            <a:ext cx="476250" cy="361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701" name="AutoShape 45">
            <a:extLst>
              <a:ext uri="{FF2B5EF4-FFF2-40B4-BE49-F238E27FC236}">
                <a16:creationId xmlns:a16="http://schemas.microsoft.com/office/drawing/2014/main" id="{97BC1C7F-BCED-E14D-A95F-6EEE00D900E7}"/>
              </a:ext>
            </a:extLst>
          </p:cNvPr>
          <p:cNvCxnSpPr>
            <a:cxnSpLocks noChangeShapeType="1"/>
            <a:stCxn id="326678" idx="6"/>
            <a:endCxn id="326696" idx="2"/>
          </p:cNvCxnSpPr>
          <p:nvPr/>
        </p:nvCxnSpPr>
        <p:spPr bwMode="auto">
          <a:xfrm>
            <a:off x="4662488" y="4533900"/>
            <a:ext cx="581025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702" name="AutoShape 46">
            <a:extLst>
              <a:ext uri="{FF2B5EF4-FFF2-40B4-BE49-F238E27FC236}">
                <a16:creationId xmlns:a16="http://schemas.microsoft.com/office/drawing/2014/main" id="{15CF61A2-799A-4840-BBA2-A94C952F0AF2}"/>
              </a:ext>
            </a:extLst>
          </p:cNvPr>
          <p:cNvCxnSpPr>
            <a:cxnSpLocks noChangeShapeType="1"/>
            <a:stCxn id="326678" idx="7"/>
            <a:endCxn id="326694" idx="2"/>
          </p:cNvCxnSpPr>
          <p:nvPr/>
        </p:nvCxnSpPr>
        <p:spPr bwMode="auto">
          <a:xfrm flipV="1">
            <a:off x="4614863" y="4305300"/>
            <a:ext cx="476250" cy="133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B2F313-E650-8D4A-B36F-17358A9AA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725" y="-13138"/>
            <a:ext cx="1460938" cy="14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56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>
            <a:extLst>
              <a:ext uri="{FF2B5EF4-FFF2-40B4-BE49-F238E27FC236}">
                <a16:creationId xmlns:a16="http://schemas.microsoft.com/office/drawing/2014/main" id="{50AB8E66-060E-E541-95F0-B2869461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52" name="Footer Placeholder 4">
            <a:extLst>
              <a:ext uri="{FF2B5EF4-FFF2-40B4-BE49-F238E27FC236}">
                <a16:creationId xmlns:a16="http://schemas.microsoft.com/office/drawing/2014/main" id="{CCC75358-F101-4842-A8B3-9B8A98D1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69AE823B-A8DA-F742-8D4F-89B0F8C2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EE5F2E6F-D4BC-B74B-9DB9-37DE29ADE87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5F22E092-3857-FA47-91E6-D2D826675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 word of caution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0297975E-CD1E-C048-BE12-EC53FA209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Maybe there are no good cuts: ``jellyfish’’ shape [Tauro+’01], [Siganos+,’06], strange behavior of cuts [Chakrabarti+,’04], [Leskovec+,’08]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grpSp>
        <p:nvGrpSpPr>
          <p:cNvPr id="311315" name="Group 19">
            <a:extLst>
              <a:ext uri="{FF2B5EF4-FFF2-40B4-BE49-F238E27FC236}">
                <a16:creationId xmlns:a16="http://schemas.microsoft.com/office/drawing/2014/main" id="{00DAD33B-7E57-934F-B532-6A7848AA1C6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38600"/>
            <a:ext cx="1447800" cy="1143000"/>
            <a:chOff x="288" y="2544"/>
            <a:chExt cx="912" cy="720"/>
          </a:xfrm>
        </p:grpSpPr>
        <p:sp>
          <p:nvSpPr>
            <p:cNvPr id="311300" name="Oval 4">
              <a:extLst>
                <a:ext uri="{FF2B5EF4-FFF2-40B4-BE49-F238E27FC236}">
                  <a16:creationId xmlns:a16="http://schemas.microsoft.com/office/drawing/2014/main" id="{3F82FB6F-C388-6D41-892C-C7ED4525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1" name="Oval 5">
              <a:extLst>
                <a:ext uri="{FF2B5EF4-FFF2-40B4-BE49-F238E27FC236}">
                  <a16:creationId xmlns:a16="http://schemas.microsoft.com/office/drawing/2014/main" id="{1FCEAC6D-4192-584B-8805-7FA25A575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544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2" name="Oval 6">
              <a:extLst>
                <a:ext uri="{FF2B5EF4-FFF2-40B4-BE49-F238E27FC236}">
                  <a16:creationId xmlns:a16="http://schemas.microsoft.com/office/drawing/2014/main" id="{39D0165F-9C93-D940-9911-9F59CB96B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880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3" name="Oval 7">
              <a:extLst>
                <a:ext uri="{FF2B5EF4-FFF2-40B4-BE49-F238E27FC236}">
                  <a16:creationId xmlns:a16="http://schemas.microsoft.com/office/drawing/2014/main" id="{8B89599F-80A0-DF4C-8D33-9AE4C7D34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120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4" name="Oval 8">
              <a:extLst>
                <a:ext uri="{FF2B5EF4-FFF2-40B4-BE49-F238E27FC236}">
                  <a16:creationId xmlns:a16="http://schemas.microsoft.com/office/drawing/2014/main" id="{7E981B49-D342-A749-BD01-FAE9A4DF0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28"/>
              <a:ext cx="144" cy="14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1305" name="AutoShape 9">
              <a:extLst>
                <a:ext uri="{FF2B5EF4-FFF2-40B4-BE49-F238E27FC236}">
                  <a16:creationId xmlns:a16="http://schemas.microsoft.com/office/drawing/2014/main" id="{78E448A3-23AF-4B49-9FD2-EE7FD009AC06}"/>
                </a:ext>
              </a:extLst>
            </p:cNvPr>
            <p:cNvCxnSpPr>
              <a:cxnSpLocks noChangeShapeType="1"/>
              <a:stCxn id="311300" idx="6"/>
              <a:endCxn id="311301" idx="2"/>
            </p:cNvCxnSpPr>
            <p:nvPr/>
          </p:nvCxnSpPr>
          <p:spPr bwMode="auto">
            <a:xfrm>
              <a:off x="585" y="2616"/>
              <a:ext cx="36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06" name="AutoShape 10">
              <a:extLst>
                <a:ext uri="{FF2B5EF4-FFF2-40B4-BE49-F238E27FC236}">
                  <a16:creationId xmlns:a16="http://schemas.microsoft.com/office/drawing/2014/main" id="{37763BB4-6E8D-724E-8FD2-3C924C15557B}"/>
                </a:ext>
              </a:extLst>
            </p:cNvPr>
            <p:cNvCxnSpPr>
              <a:cxnSpLocks noChangeShapeType="1"/>
              <a:stCxn id="311300" idx="3"/>
              <a:endCxn id="311304" idx="7"/>
            </p:cNvCxnSpPr>
            <p:nvPr/>
          </p:nvCxnSpPr>
          <p:spPr bwMode="auto">
            <a:xfrm flipH="1">
              <a:off x="411" y="2676"/>
              <a:ext cx="42" cy="2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07" name="AutoShape 11">
              <a:extLst>
                <a:ext uri="{FF2B5EF4-FFF2-40B4-BE49-F238E27FC236}">
                  <a16:creationId xmlns:a16="http://schemas.microsoft.com/office/drawing/2014/main" id="{387A715A-44F9-7849-B9CD-6CC854FE87C6}"/>
                </a:ext>
              </a:extLst>
            </p:cNvPr>
            <p:cNvCxnSpPr>
              <a:cxnSpLocks noChangeShapeType="1"/>
              <a:stCxn id="311300" idx="5"/>
              <a:endCxn id="311303" idx="1"/>
            </p:cNvCxnSpPr>
            <p:nvPr/>
          </p:nvCxnSpPr>
          <p:spPr bwMode="auto">
            <a:xfrm>
              <a:off x="555" y="2676"/>
              <a:ext cx="138" cy="45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08" name="AutoShape 12">
              <a:extLst>
                <a:ext uri="{FF2B5EF4-FFF2-40B4-BE49-F238E27FC236}">
                  <a16:creationId xmlns:a16="http://schemas.microsoft.com/office/drawing/2014/main" id="{9BF7AD4D-B5C0-ED4D-B006-E883AC751EA2}"/>
                </a:ext>
              </a:extLst>
            </p:cNvPr>
            <p:cNvCxnSpPr>
              <a:cxnSpLocks noChangeShapeType="1"/>
              <a:stCxn id="311300" idx="6"/>
              <a:endCxn id="311302" idx="2"/>
            </p:cNvCxnSpPr>
            <p:nvPr/>
          </p:nvCxnSpPr>
          <p:spPr bwMode="auto">
            <a:xfrm>
              <a:off x="585" y="2616"/>
              <a:ext cx="462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09" name="AutoShape 13">
              <a:extLst>
                <a:ext uri="{FF2B5EF4-FFF2-40B4-BE49-F238E27FC236}">
                  <a16:creationId xmlns:a16="http://schemas.microsoft.com/office/drawing/2014/main" id="{96BA3C97-DC6E-F247-9374-58795C61A4CC}"/>
                </a:ext>
              </a:extLst>
            </p:cNvPr>
            <p:cNvCxnSpPr>
              <a:cxnSpLocks noChangeShapeType="1"/>
              <a:stCxn id="311301" idx="4"/>
              <a:endCxn id="311302" idx="0"/>
            </p:cNvCxnSpPr>
            <p:nvPr/>
          </p:nvCxnSpPr>
          <p:spPr bwMode="auto">
            <a:xfrm>
              <a:off x="1032" y="2697"/>
              <a:ext cx="96" cy="1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0" name="AutoShape 14">
              <a:extLst>
                <a:ext uri="{FF2B5EF4-FFF2-40B4-BE49-F238E27FC236}">
                  <a16:creationId xmlns:a16="http://schemas.microsoft.com/office/drawing/2014/main" id="{1E186895-E7AF-6343-8F8F-EA8F96D27EBE}"/>
                </a:ext>
              </a:extLst>
            </p:cNvPr>
            <p:cNvCxnSpPr>
              <a:cxnSpLocks noChangeShapeType="1"/>
              <a:stCxn id="311301" idx="2"/>
              <a:endCxn id="311303" idx="0"/>
            </p:cNvCxnSpPr>
            <p:nvPr/>
          </p:nvCxnSpPr>
          <p:spPr bwMode="auto">
            <a:xfrm flipH="1">
              <a:off x="744" y="2616"/>
              <a:ext cx="207" cy="49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1" name="AutoShape 15">
              <a:extLst>
                <a:ext uri="{FF2B5EF4-FFF2-40B4-BE49-F238E27FC236}">
                  <a16:creationId xmlns:a16="http://schemas.microsoft.com/office/drawing/2014/main" id="{456CEB63-3946-3946-ABC8-6F0292F90A68}"/>
                </a:ext>
              </a:extLst>
            </p:cNvPr>
            <p:cNvCxnSpPr>
              <a:cxnSpLocks noChangeShapeType="1"/>
              <a:stCxn id="311304" idx="5"/>
              <a:endCxn id="311303" idx="2"/>
            </p:cNvCxnSpPr>
            <p:nvPr/>
          </p:nvCxnSpPr>
          <p:spPr bwMode="auto">
            <a:xfrm>
              <a:off x="411" y="3060"/>
              <a:ext cx="252" cy="13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2" name="AutoShape 16">
              <a:extLst>
                <a:ext uri="{FF2B5EF4-FFF2-40B4-BE49-F238E27FC236}">
                  <a16:creationId xmlns:a16="http://schemas.microsoft.com/office/drawing/2014/main" id="{DB80A6B9-5DCD-294D-A996-2BCF9C7FB962}"/>
                </a:ext>
              </a:extLst>
            </p:cNvPr>
            <p:cNvCxnSpPr>
              <a:cxnSpLocks noChangeShapeType="1"/>
              <a:stCxn id="311303" idx="7"/>
              <a:endCxn id="311302" idx="3"/>
            </p:cNvCxnSpPr>
            <p:nvPr/>
          </p:nvCxnSpPr>
          <p:spPr bwMode="auto">
            <a:xfrm flipV="1">
              <a:off x="795" y="3012"/>
              <a:ext cx="282" cy="1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3" name="AutoShape 17">
              <a:extLst>
                <a:ext uri="{FF2B5EF4-FFF2-40B4-BE49-F238E27FC236}">
                  <a16:creationId xmlns:a16="http://schemas.microsoft.com/office/drawing/2014/main" id="{B1968626-BC9C-0F49-AE21-663FF40CC1D1}"/>
                </a:ext>
              </a:extLst>
            </p:cNvPr>
            <p:cNvCxnSpPr>
              <a:cxnSpLocks noChangeShapeType="1"/>
              <a:stCxn id="311304" idx="6"/>
              <a:endCxn id="311302" idx="2"/>
            </p:cNvCxnSpPr>
            <p:nvPr/>
          </p:nvCxnSpPr>
          <p:spPr bwMode="auto">
            <a:xfrm flipV="1">
              <a:off x="441" y="2952"/>
              <a:ext cx="606" cy="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14" name="AutoShape 18">
              <a:extLst>
                <a:ext uri="{FF2B5EF4-FFF2-40B4-BE49-F238E27FC236}">
                  <a16:creationId xmlns:a16="http://schemas.microsoft.com/office/drawing/2014/main" id="{0D6A0177-97A5-1244-8650-8B1155F5B2DB}"/>
                </a:ext>
              </a:extLst>
            </p:cNvPr>
            <p:cNvCxnSpPr>
              <a:cxnSpLocks noChangeShapeType="1"/>
              <a:stCxn id="311301" idx="2"/>
              <a:endCxn id="311304" idx="6"/>
            </p:cNvCxnSpPr>
            <p:nvPr/>
          </p:nvCxnSpPr>
          <p:spPr bwMode="auto">
            <a:xfrm flipH="1">
              <a:off x="441" y="2616"/>
              <a:ext cx="510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1347" name="Freeform 51">
            <a:extLst>
              <a:ext uri="{FF2B5EF4-FFF2-40B4-BE49-F238E27FC236}">
                <a16:creationId xmlns:a16="http://schemas.microsoft.com/office/drawing/2014/main" id="{BD7E25AC-01C0-A84C-BF9A-D17E9ACD75CC}"/>
              </a:ext>
            </a:extLst>
          </p:cNvPr>
          <p:cNvSpPr>
            <a:spLocks/>
          </p:cNvSpPr>
          <p:nvPr/>
        </p:nvSpPr>
        <p:spPr bwMode="auto">
          <a:xfrm>
            <a:off x="777875" y="3552825"/>
            <a:ext cx="1203325" cy="1857375"/>
          </a:xfrm>
          <a:custGeom>
            <a:avLst/>
            <a:gdLst>
              <a:gd name="T0" fmla="*/ 6 w 758"/>
              <a:gd name="T1" fmla="*/ 2 h 1170"/>
              <a:gd name="T2" fmla="*/ 46 w 758"/>
              <a:gd name="T3" fmla="*/ 50 h 1170"/>
              <a:gd name="T4" fmla="*/ 94 w 758"/>
              <a:gd name="T5" fmla="*/ 114 h 1170"/>
              <a:gd name="T6" fmla="*/ 142 w 758"/>
              <a:gd name="T7" fmla="*/ 194 h 1170"/>
              <a:gd name="T8" fmla="*/ 182 w 758"/>
              <a:gd name="T9" fmla="*/ 314 h 1170"/>
              <a:gd name="T10" fmla="*/ 206 w 758"/>
              <a:gd name="T11" fmla="*/ 370 h 1170"/>
              <a:gd name="T12" fmla="*/ 262 w 758"/>
              <a:gd name="T13" fmla="*/ 610 h 1170"/>
              <a:gd name="T14" fmla="*/ 374 w 758"/>
              <a:gd name="T15" fmla="*/ 874 h 1170"/>
              <a:gd name="T16" fmla="*/ 422 w 758"/>
              <a:gd name="T17" fmla="*/ 938 h 1170"/>
              <a:gd name="T18" fmla="*/ 622 w 758"/>
              <a:gd name="T19" fmla="*/ 1050 h 1170"/>
              <a:gd name="T20" fmla="*/ 662 w 758"/>
              <a:gd name="T21" fmla="*/ 1090 h 1170"/>
              <a:gd name="T22" fmla="*/ 694 w 758"/>
              <a:gd name="T23" fmla="*/ 1114 h 1170"/>
              <a:gd name="T24" fmla="*/ 758 w 758"/>
              <a:gd name="T25" fmla="*/ 117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58" h="1170">
                <a:moveTo>
                  <a:pt x="6" y="2"/>
                </a:moveTo>
                <a:cubicBezTo>
                  <a:pt x="23" y="52"/>
                  <a:pt x="0" y="0"/>
                  <a:pt x="46" y="50"/>
                </a:cubicBezTo>
                <a:cubicBezTo>
                  <a:pt x="64" y="70"/>
                  <a:pt x="94" y="114"/>
                  <a:pt x="94" y="114"/>
                </a:cubicBezTo>
                <a:cubicBezTo>
                  <a:pt x="105" y="147"/>
                  <a:pt x="124" y="165"/>
                  <a:pt x="142" y="194"/>
                </a:cubicBezTo>
                <a:cubicBezTo>
                  <a:pt x="167" y="233"/>
                  <a:pt x="162" y="273"/>
                  <a:pt x="182" y="314"/>
                </a:cubicBezTo>
                <a:cubicBezTo>
                  <a:pt x="196" y="342"/>
                  <a:pt x="198" y="343"/>
                  <a:pt x="206" y="370"/>
                </a:cubicBezTo>
                <a:cubicBezTo>
                  <a:pt x="228" y="446"/>
                  <a:pt x="218" y="544"/>
                  <a:pt x="262" y="610"/>
                </a:cubicBezTo>
                <a:cubicBezTo>
                  <a:pt x="282" y="690"/>
                  <a:pt x="316" y="816"/>
                  <a:pt x="374" y="874"/>
                </a:cubicBezTo>
                <a:cubicBezTo>
                  <a:pt x="385" y="906"/>
                  <a:pt x="394" y="919"/>
                  <a:pt x="422" y="938"/>
                </a:cubicBezTo>
                <a:cubicBezTo>
                  <a:pt x="468" y="1007"/>
                  <a:pt x="545" y="1031"/>
                  <a:pt x="622" y="1050"/>
                </a:cubicBezTo>
                <a:cubicBezTo>
                  <a:pt x="686" y="1093"/>
                  <a:pt x="609" y="1037"/>
                  <a:pt x="662" y="1090"/>
                </a:cubicBezTo>
                <a:cubicBezTo>
                  <a:pt x="671" y="1099"/>
                  <a:pt x="685" y="1105"/>
                  <a:pt x="694" y="1114"/>
                </a:cubicBezTo>
                <a:lnTo>
                  <a:pt x="758" y="1170"/>
                </a:lnTo>
              </a:path>
            </a:pathLst>
          </a:custGeom>
          <a:noFill/>
          <a:ln w="3175" cap="flat" cmpd="sng">
            <a:solidFill>
              <a:schemeClr val="accent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50" name="Text Box 54">
            <a:extLst>
              <a:ext uri="{FF2B5EF4-FFF2-40B4-BE49-F238E27FC236}">
                <a16:creationId xmlns:a16="http://schemas.microsoft.com/office/drawing/2014/main" id="{5B0937FC-522E-A74A-A98B-D2C22630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5118100"/>
            <a:ext cx="368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0E023C-3170-4B4A-A469-3FABC957A42A}"/>
              </a:ext>
            </a:extLst>
          </p:cNvPr>
          <p:cNvGrpSpPr/>
          <p:nvPr/>
        </p:nvGrpSpPr>
        <p:grpSpPr>
          <a:xfrm>
            <a:off x="2908300" y="3886200"/>
            <a:ext cx="2578100" cy="1905000"/>
            <a:chOff x="2908300" y="3886200"/>
            <a:chExt cx="2578100" cy="1905000"/>
          </a:xfrm>
        </p:grpSpPr>
        <p:sp>
          <p:nvSpPr>
            <p:cNvPr id="311317" name="Oval 21">
              <a:extLst>
                <a:ext uri="{FF2B5EF4-FFF2-40B4-BE49-F238E27FC236}">
                  <a16:creationId xmlns:a16="http://schemas.microsoft.com/office/drawing/2014/main" id="{52413B5A-D26E-9F4E-83AB-72709E3A0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8" name="Oval 22">
              <a:extLst>
                <a:ext uri="{FF2B5EF4-FFF2-40B4-BE49-F238E27FC236}">
                  <a16:creationId xmlns:a16="http://schemas.microsoft.com/office/drawing/2014/main" id="{6A06E6EA-77BF-484F-ABAF-9A61F1516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9" name="Oval 23">
              <a:extLst>
                <a:ext uri="{FF2B5EF4-FFF2-40B4-BE49-F238E27FC236}">
                  <a16:creationId xmlns:a16="http://schemas.microsoft.com/office/drawing/2014/main" id="{35956B45-202D-704F-8A5B-68E7AFA2B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0" name="Oval 24">
              <a:extLst>
                <a:ext uri="{FF2B5EF4-FFF2-40B4-BE49-F238E27FC236}">
                  <a16:creationId xmlns:a16="http://schemas.microsoft.com/office/drawing/2014/main" id="{A7F93753-FA10-7647-9E46-57D3E9A8D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1" name="Oval 25">
              <a:extLst>
                <a:ext uri="{FF2B5EF4-FFF2-40B4-BE49-F238E27FC236}">
                  <a16:creationId xmlns:a16="http://schemas.microsoft.com/office/drawing/2014/main" id="{E89D323B-D596-404E-A917-93312DA28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1322" name="AutoShape 26">
              <a:extLst>
                <a:ext uri="{FF2B5EF4-FFF2-40B4-BE49-F238E27FC236}">
                  <a16:creationId xmlns:a16="http://schemas.microsoft.com/office/drawing/2014/main" id="{F3E5F9A6-F615-3D4B-88BE-1BAB44BE71D7}"/>
                </a:ext>
              </a:extLst>
            </p:cNvPr>
            <p:cNvCxnSpPr>
              <a:cxnSpLocks noChangeShapeType="1"/>
              <a:stCxn id="311317" idx="6"/>
              <a:endCxn id="311318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3" name="AutoShape 27">
              <a:extLst>
                <a:ext uri="{FF2B5EF4-FFF2-40B4-BE49-F238E27FC236}">
                  <a16:creationId xmlns:a16="http://schemas.microsoft.com/office/drawing/2014/main" id="{B915986B-7B88-8B47-A62D-EF808A6788DA}"/>
                </a:ext>
              </a:extLst>
            </p:cNvPr>
            <p:cNvCxnSpPr>
              <a:cxnSpLocks noChangeShapeType="1"/>
              <a:stCxn id="311317" idx="3"/>
              <a:endCxn id="311321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4" name="AutoShape 28">
              <a:extLst>
                <a:ext uri="{FF2B5EF4-FFF2-40B4-BE49-F238E27FC236}">
                  <a16:creationId xmlns:a16="http://schemas.microsoft.com/office/drawing/2014/main" id="{0DFC01DF-FFA2-6E4D-AF06-E815AF2F65D0}"/>
                </a:ext>
              </a:extLst>
            </p:cNvPr>
            <p:cNvCxnSpPr>
              <a:cxnSpLocks noChangeShapeType="1"/>
              <a:stCxn id="311317" idx="5"/>
              <a:endCxn id="311320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5" name="AutoShape 29">
              <a:extLst>
                <a:ext uri="{FF2B5EF4-FFF2-40B4-BE49-F238E27FC236}">
                  <a16:creationId xmlns:a16="http://schemas.microsoft.com/office/drawing/2014/main" id="{039BE42F-7E55-8148-BD27-91097EFB086A}"/>
                </a:ext>
              </a:extLst>
            </p:cNvPr>
            <p:cNvCxnSpPr>
              <a:cxnSpLocks noChangeShapeType="1"/>
              <a:stCxn id="311317" idx="6"/>
              <a:endCxn id="311319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6" name="AutoShape 30">
              <a:extLst>
                <a:ext uri="{FF2B5EF4-FFF2-40B4-BE49-F238E27FC236}">
                  <a16:creationId xmlns:a16="http://schemas.microsoft.com/office/drawing/2014/main" id="{FCA6EF93-CCA1-A24B-AD42-C98985CFF6BF}"/>
                </a:ext>
              </a:extLst>
            </p:cNvPr>
            <p:cNvCxnSpPr>
              <a:cxnSpLocks noChangeShapeType="1"/>
              <a:stCxn id="311318" idx="4"/>
              <a:endCxn id="311319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7" name="AutoShape 31">
              <a:extLst>
                <a:ext uri="{FF2B5EF4-FFF2-40B4-BE49-F238E27FC236}">
                  <a16:creationId xmlns:a16="http://schemas.microsoft.com/office/drawing/2014/main" id="{6A8F3500-CDEC-8442-B7F9-A9670CCA010E}"/>
                </a:ext>
              </a:extLst>
            </p:cNvPr>
            <p:cNvCxnSpPr>
              <a:cxnSpLocks noChangeShapeType="1"/>
              <a:stCxn id="311318" idx="2"/>
              <a:endCxn id="311320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8" name="AutoShape 32">
              <a:extLst>
                <a:ext uri="{FF2B5EF4-FFF2-40B4-BE49-F238E27FC236}">
                  <a16:creationId xmlns:a16="http://schemas.microsoft.com/office/drawing/2014/main" id="{229F30ED-CAEC-974A-AA08-60FB89A30568}"/>
                </a:ext>
              </a:extLst>
            </p:cNvPr>
            <p:cNvCxnSpPr>
              <a:cxnSpLocks noChangeShapeType="1"/>
              <a:stCxn id="311321" idx="5"/>
              <a:endCxn id="311320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29" name="AutoShape 33">
              <a:extLst>
                <a:ext uri="{FF2B5EF4-FFF2-40B4-BE49-F238E27FC236}">
                  <a16:creationId xmlns:a16="http://schemas.microsoft.com/office/drawing/2014/main" id="{388F16F1-59AA-294D-9F6D-4D620B3A3F28}"/>
                </a:ext>
              </a:extLst>
            </p:cNvPr>
            <p:cNvCxnSpPr>
              <a:cxnSpLocks noChangeShapeType="1"/>
              <a:stCxn id="311320" idx="7"/>
              <a:endCxn id="311319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30" name="AutoShape 34">
              <a:extLst>
                <a:ext uri="{FF2B5EF4-FFF2-40B4-BE49-F238E27FC236}">
                  <a16:creationId xmlns:a16="http://schemas.microsoft.com/office/drawing/2014/main" id="{83B3A921-B0A7-5441-B982-993BF72951CF}"/>
                </a:ext>
              </a:extLst>
            </p:cNvPr>
            <p:cNvCxnSpPr>
              <a:cxnSpLocks noChangeShapeType="1"/>
              <a:stCxn id="311321" idx="6"/>
              <a:endCxn id="311319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31" name="AutoShape 35">
              <a:extLst>
                <a:ext uri="{FF2B5EF4-FFF2-40B4-BE49-F238E27FC236}">
                  <a16:creationId xmlns:a16="http://schemas.microsoft.com/office/drawing/2014/main" id="{33639D05-356A-BB41-A837-499365295D9A}"/>
                </a:ext>
              </a:extLst>
            </p:cNvPr>
            <p:cNvCxnSpPr>
              <a:cxnSpLocks noChangeShapeType="1"/>
              <a:stCxn id="311318" idx="2"/>
              <a:endCxn id="311321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1332" name="Oval 36">
              <a:extLst>
                <a:ext uri="{FF2B5EF4-FFF2-40B4-BE49-F238E27FC236}">
                  <a16:creationId xmlns:a16="http://schemas.microsoft.com/office/drawing/2014/main" id="{81B9A773-76A7-334D-A156-B1348171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3" name="Oval 37">
              <a:extLst>
                <a:ext uri="{FF2B5EF4-FFF2-40B4-BE49-F238E27FC236}">
                  <a16:creationId xmlns:a16="http://schemas.microsoft.com/office/drawing/2014/main" id="{2A7D4587-1537-4142-B7E4-C1994A2E0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4" name="Oval 38">
              <a:extLst>
                <a:ext uri="{FF2B5EF4-FFF2-40B4-BE49-F238E27FC236}">
                  <a16:creationId xmlns:a16="http://schemas.microsoft.com/office/drawing/2014/main" id="{069ED9D5-6BB4-6740-90F2-349B01C7E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5" name="Oval 39">
              <a:extLst>
                <a:ext uri="{FF2B5EF4-FFF2-40B4-BE49-F238E27FC236}">
                  <a16:creationId xmlns:a16="http://schemas.microsoft.com/office/drawing/2014/main" id="{E8806078-982B-CD4C-B9E3-EF14B99D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6" name="Oval 40">
              <a:extLst>
                <a:ext uri="{FF2B5EF4-FFF2-40B4-BE49-F238E27FC236}">
                  <a16:creationId xmlns:a16="http://schemas.microsoft.com/office/drawing/2014/main" id="{1AF736D7-4AA5-1444-91BB-0C1104F46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7" name="Oval 41">
              <a:extLst>
                <a:ext uri="{FF2B5EF4-FFF2-40B4-BE49-F238E27FC236}">
                  <a16:creationId xmlns:a16="http://schemas.microsoft.com/office/drawing/2014/main" id="{C2DD593C-1575-ED41-87E6-ED92236F4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1338" name="AutoShape 42">
              <a:extLst>
                <a:ext uri="{FF2B5EF4-FFF2-40B4-BE49-F238E27FC236}">
                  <a16:creationId xmlns:a16="http://schemas.microsoft.com/office/drawing/2014/main" id="{99B11FF8-0705-6A49-BC83-21F88E5A9920}"/>
                </a:ext>
              </a:extLst>
            </p:cNvPr>
            <p:cNvCxnSpPr>
              <a:cxnSpLocks noChangeShapeType="1"/>
              <a:stCxn id="311320" idx="3"/>
              <a:endCxn id="311332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0" name="AutoShape 44">
              <a:extLst>
                <a:ext uri="{FF2B5EF4-FFF2-40B4-BE49-F238E27FC236}">
                  <a16:creationId xmlns:a16="http://schemas.microsoft.com/office/drawing/2014/main" id="{4937D9C5-35CE-E149-8D33-0FF409E1760E}"/>
                </a:ext>
              </a:extLst>
            </p:cNvPr>
            <p:cNvCxnSpPr>
              <a:cxnSpLocks noChangeShapeType="1"/>
              <a:stCxn id="311320" idx="4"/>
              <a:endCxn id="311333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1" name="AutoShape 45">
              <a:extLst>
                <a:ext uri="{FF2B5EF4-FFF2-40B4-BE49-F238E27FC236}">
                  <a16:creationId xmlns:a16="http://schemas.microsoft.com/office/drawing/2014/main" id="{C204D909-ED31-CE4C-800C-365EC0E1EC37}"/>
                </a:ext>
              </a:extLst>
            </p:cNvPr>
            <p:cNvCxnSpPr>
              <a:cxnSpLocks noChangeShapeType="1"/>
              <a:stCxn id="311320" idx="5"/>
              <a:endCxn id="311334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2" name="AutoShape 46">
              <a:extLst>
                <a:ext uri="{FF2B5EF4-FFF2-40B4-BE49-F238E27FC236}">
                  <a16:creationId xmlns:a16="http://schemas.microsoft.com/office/drawing/2014/main" id="{C1E65254-F536-BA4C-9495-B9B4D4470228}"/>
                </a:ext>
              </a:extLst>
            </p:cNvPr>
            <p:cNvCxnSpPr>
              <a:cxnSpLocks noChangeShapeType="1"/>
              <a:stCxn id="311319" idx="5"/>
              <a:endCxn id="311336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3" name="AutoShape 47">
              <a:extLst>
                <a:ext uri="{FF2B5EF4-FFF2-40B4-BE49-F238E27FC236}">
                  <a16:creationId xmlns:a16="http://schemas.microsoft.com/office/drawing/2014/main" id="{CAD8EAA9-8D05-B44E-8B38-81815A7142AF}"/>
                </a:ext>
              </a:extLst>
            </p:cNvPr>
            <p:cNvCxnSpPr>
              <a:cxnSpLocks noChangeShapeType="1"/>
              <a:stCxn id="311319" idx="6"/>
              <a:endCxn id="311337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346" name="AutoShape 50">
              <a:extLst>
                <a:ext uri="{FF2B5EF4-FFF2-40B4-BE49-F238E27FC236}">
                  <a16:creationId xmlns:a16="http://schemas.microsoft.com/office/drawing/2014/main" id="{D97C340D-BAFD-844C-8C14-00378F607317}"/>
                </a:ext>
              </a:extLst>
            </p:cNvPr>
            <p:cNvCxnSpPr>
              <a:cxnSpLocks noChangeShapeType="1"/>
              <a:stCxn id="311319" idx="7"/>
              <a:endCxn id="311335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1349" name="Freeform 53">
              <a:extLst>
                <a:ext uri="{FF2B5EF4-FFF2-40B4-BE49-F238E27FC236}">
                  <a16:creationId xmlns:a16="http://schemas.microsoft.com/office/drawing/2014/main" id="{2C7F136C-31B4-7040-A788-C395F173F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5067300"/>
              <a:ext cx="1079500" cy="180975"/>
            </a:xfrm>
            <a:custGeom>
              <a:avLst/>
              <a:gdLst>
                <a:gd name="T0" fmla="*/ 0 w 680"/>
                <a:gd name="T1" fmla="*/ 56 h 114"/>
                <a:gd name="T2" fmla="*/ 248 w 680"/>
                <a:gd name="T3" fmla="*/ 88 h 114"/>
                <a:gd name="T4" fmla="*/ 680 w 680"/>
                <a:gd name="T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114">
                  <a:moveTo>
                    <a:pt x="0" y="56"/>
                  </a:moveTo>
                  <a:cubicBezTo>
                    <a:pt x="85" y="73"/>
                    <a:pt x="161" y="82"/>
                    <a:pt x="248" y="88"/>
                  </a:cubicBezTo>
                  <a:cubicBezTo>
                    <a:pt x="395" y="84"/>
                    <a:pt x="566" y="114"/>
                    <a:pt x="680" y="0"/>
                  </a:cubicBezTo>
                </a:path>
              </a:pathLst>
            </a:custGeom>
            <a:noFill/>
            <a:ln w="31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51" name="Text Box 55">
              <a:extLst>
                <a:ext uri="{FF2B5EF4-FFF2-40B4-BE49-F238E27FC236}">
                  <a16:creationId xmlns:a16="http://schemas.microsoft.com/office/drawing/2014/main" id="{597CD68C-172D-D249-BF37-5789AA305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300" y="4953000"/>
              <a:ext cx="3683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EB504886-C9B8-904B-88C2-4D95ED29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725" y="-13138"/>
            <a:ext cx="1460938" cy="14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96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E97ADE0-81F8-2241-8C09-FEDE4FEB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22C6FBB-E79D-A347-8714-97E0D42D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3B35853-580C-1E48-A4DF-6CF996BE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11FF8298-B31A-A245-BC7C-2C150A6F9E3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66704F1B-C7A2-4E46-A10A-7CCA67D7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600" dirty="0"/>
              <a:t>R1: Jellyfish model [</a:t>
            </a:r>
            <a:r>
              <a:rPr lang="en-US" altLang="en-US" sz="3600" dirty="0" err="1"/>
              <a:t>Tauro</a:t>
            </a:r>
            <a:r>
              <a:rPr lang="en-US" altLang="en-US" sz="3600" dirty="0"/>
              <a:t>+]</a:t>
            </a:r>
          </a:p>
        </p:txBody>
      </p:sp>
      <p:sp>
        <p:nvSpPr>
          <p:cNvPr id="315396" name="Oval 4">
            <a:extLst>
              <a:ext uri="{FF2B5EF4-FFF2-40B4-BE49-F238E27FC236}">
                <a16:creationId xmlns:a16="http://schemas.microsoft.com/office/drawing/2014/main" id="{15EFF4B0-882F-394F-B17A-EC573A65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52600"/>
            <a:ext cx="1600200" cy="4572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Oval 5">
            <a:extLst>
              <a:ext uri="{FF2B5EF4-FFF2-40B4-BE49-F238E27FC236}">
                <a16:creationId xmlns:a16="http://schemas.microsoft.com/office/drawing/2014/main" id="{AC55B6FE-926C-3143-9AFA-A98A300B6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743200" cy="914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15398" name="Oval 6">
            <a:extLst>
              <a:ext uri="{FF2B5EF4-FFF2-40B4-BE49-F238E27FC236}">
                <a16:creationId xmlns:a16="http://schemas.microsoft.com/office/drawing/2014/main" id="{268158B4-7EDE-4C4B-82BB-E2B025DC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267200" cy="14478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>
            <a:extLst>
              <a:ext uri="{FF2B5EF4-FFF2-40B4-BE49-F238E27FC236}">
                <a16:creationId xmlns:a16="http://schemas.microsoft.com/office/drawing/2014/main" id="{6F247B65-3186-3146-B69E-06A8200D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0" name="Oval 8">
            <a:extLst>
              <a:ext uri="{FF2B5EF4-FFF2-40B4-BE49-F238E27FC236}">
                <a16:creationId xmlns:a16="http://schemas.microsoft.com/office/drawing/2014/main" id="{70CD3EFD-B673-9440-87BD-2AF97AA0F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Oval 9">
            <a:extLst>
              <a:ext uri="{FF2B5EF4-FFF2-40B4-BE49-F238E27FC236}">
                <a16:creationId xmlns:a16="http://schemas.microsoft.com/office/drawing/2014/main" id="{777782E4-D01E-E943-A8D2-A6070887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Oval 11">
            <a:extLst>
              <a:ext uri="{FF2B5EF4-FFF2-40B4-BE49-F238E27FC236}">
                <a16:creationId xmlns:a16="http://schemas.microsoft.com/office/drawing/2014/main" id="{56A0E11C-0881-4B41-99B8-BE3F6DE7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Oval 12">
            <a:extLst>
              <a:ext uri="{FF2B5EF4-FFF2-40B4-BE49-F238E27FC236}">
                <a16:creationId xmlns:a16="http://schemas.microsoft.com/office/drawing/2014/main" id="{1141D09E-BB50-B74A-8085-4A13ABCB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5" name="Oval 13">
            <a:extLst>
              <a:ext uri="{FF2B5EF4-FFF2-40B4-BE49-F238E27FC236}">
                <a16:creationId xmlns:a16="http://schemas.microsoft.com/office/drawing/2014/main" id="{90A881DB-0169-CB47-96C9-C1183004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Oval 14">
            <a:extLst>
              <a:ext uri="{FF2B5EF4-FFF2-40B4-BE49-F238E27FC236}">
                <a16:creationId xmlns:a16="http://schemas.microsoft.com/office/drawing/2014/main" id="{42834B8D-BF02-0444-A647-2358CF119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5334000" cy="1828800"/>
          </a:xfrm>
          <a:prstGeom prst="ellipse">
            <a:avLst/>
          </a:prstGeom>
          <a:noFill/>
          <a:ln w="28575" algn="ctr">
            <a:solidFill>
              <a:srgbClr val="9933FF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7" name="Line 15">
            <a:extLst>
              <a:ext uri="{FF2B5EF4-FFF2-40B4-BE49-F238E27FC236}">
                <a16:creationId xmlns:a16="http://schemas.microsoft.com/office/drawing/2014/main" id="{0400990E-232F-4C4E-AC05-FD0419606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209800"/>
            <a:ext cx="152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8" name="Line 16">
            <a:extLst>
              <a:ext uri="{FF2B5EF4-FFF2-40B4-BE49-F238E27FC236}">
                <a16:creationId xmlns:a16="http://schemas.microsoft.com/office/drawing/2014/main" id="{EDDFA5BA-C454-A94D-9B79-278BA0819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209800"/>
            <a:ext cx="762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9" name="Line 17">
            <a:extLst>
              <a:ext uri="{FF2B5EF4-FFF2-40B4-BE49-F238E27FC236}">
                <a16:creationId xmlns:a16="http://schemas.microsoft.com/office/drawing/2014/main" id="{D5DE9BD4-6B9C-CA4F-915F-E205D1B94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2286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0" name="Text Box 18">
            <a:extLst>
              <a:ext uri="{FF2B5EF4-FFF2-40B4-BE49-F238E27FC236}">
                <a16:creationId xmlns:a16="http://schemas.microsoft.com/office/drawing/2014/main" id="{826DC8C5-EEB9-C649-AF7C-217C8829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93900"/>
            <a:ext cx="514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15411" name="Line 19">
            <a:extLst>
              <a:ext uri="{FF2B5EF4-FFF2-40B4-BE49-F238E27FC236}">
                <a16:creationId xmlns:a16="http://schemas.microsoft.com/office/drawing/2014/main" id="{6FCC000E-C5CA-5541-8FAA-550F722ACB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514600"/>
            <a:ext cx="3810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Line 20">
            <a:extLst>
              <a:ext uri="{FF2B5EF4-FFF2-40B4-BE49-F238E27FC236}">
                <a16:creationId xmlns:a16="http://schemas.microsoft.com/office/drawing/2014/main" id="{188B594A-B907-EA4D-B4B6-2A59601E11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514600"/>
            <a:ext cx="457200" cy="1752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Line 21">
            <a:extLst>
              <a:ext uri="{FF2B5EF4-FFF2-40B4-BE49-F238E27FC236}">
                <a16:creationId xmlns:a16="http://schemas.microsoft.com/office/drawing/2014/main" id="{443BB90F-B95F-D64E-B0C7-4B8AA6A272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438400"/>
            <a:ext cx="5334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Oval 22">
            <a:extLst>
              <a:ext uri="{FF2B5EF4-FFF2-40B4-BE49-F238E27FC236}">
                <a16:creationId xmlns:a16="http://schemas.microsoft.com/office/drawing/2014/main" id="{5BEE7ABB-0E17-1D47-981A-E1E82BC5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Line 23">
            <a:extLst>
              <a:ext uri="{FF2B5EF4-FFF2-40B4-BE49-F238E27FC236}">
                <a16:creationId xmlns:a16="http://schemas.microsoft.com/office/drawing/2014/main" id="{9DD9403F-A0AC-214A-8E2E-E3C46FAE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533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3E408039-BFD9-3F47-91BB-875130B6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0950"/>
            <a:ext cx="9144000" cy="730250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A Simple Conceptual Model for the Internet Topology</a:t>
            </a:r>
            <a:r>
              <a:rPr kumimoji="0" lang="en-US" altLang="en-US" sz="2000"/>
              <a:t>, L. Tauro, C. Palmer, G. Siganos, M. Faloutsos, Global Internet, November 25-29, 2001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54EDFF4E-6348-A440-A701-7168C7F8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2950"/>
            <a:ext cx="9144000" cy="1035050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Jellyfish: A Conceptual Model for the AS Internet Topology</a:t>
            </a:r>
            <a:r>
              <a:rPr kumimoji="0" lang="en-US" altLang="en-US" sz="2000"/>
              <a:t> G. Siganos, Sudhir L Tauro, M. Faloutsos, J. of Communications and Networks, Vol. 8, No. 3, pp 339-350, Sept. 2006.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F7E876-58DC-774F-A6C6-1DEF0B86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814EEC9-A4CE-A146-86A6-762E08B3D305}"/>
              </a:ext>
            </a:extLst>
          </p:cNvPr>
          <p:cNvGrpSpPr>
            <a:grpSpLocks noChangeAspect="1"/>
          </p:cNvGrpSpPr>
          <p:nvPr/>
        </p:nvGrpSpPr>
        <p:grpSpPr>
          <a:xfrm>
            <a:off x="241633" y="1458118"/>
            <a:ext cx="1331596" cy="1109663"/>
            <a:chOff x="3200400" y="3886200"/>
            <a:chExt cx="2286000" cy="1905000"/>
          </a:xfrm>
        </p:grpSpPr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A68192A-EA50-3341-8AE7-19A0882A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2C2A80C7-3556-E249-8A6E-5FF4AD2DF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F2891CCE-2766-1948-9BB0-3F48090D2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F2CEC7C1-704B-6740-B602-C8DBA614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D0213176-62D6-EE48-B647-91AD9167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AutoShape 26">
              <a:extLst>
                <a:ext uri="{FF2B5EF4-FFF2-40B4-BE49-F238E27FC236}">
                  <a16:creationId xmlns:a16="http://schemas.microsoft.com/office/drawing/2014/main" id="{5FFEC84F-02EA-FE4F-AFD7-FC3E4F958C5A}"/>
                </a:ext>
              </a:extLst>
            </p:cNvPr>
            <p:cNvCxnSpPr>
              <a:cxnSpLocks noChangeShapeType="1"/>
              <a:stCxn id="29" idx="6"/>
              <a:endCxn id="30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7">
              <a:extLst>
                <a:ext uri="{FF2B5EF4-FFF2-40B4-BE49-F238E27FC236}">
                  <a16:creationId xmlns:a16="http://schemas.microsoft.com/office/drawing/2014/main" id="{5E23D54E-1A5F-6B49-889C-51407DF66BAA}"/>
                </a:ext>
              </a:extLst>
            </p:cNvPr>
            <p:cNvCxnSpPr>
              <a:cxnSpLocks noChangeShapeType="1"/>
              <a:stCxn id="29" idx="3"/>
              <a:endCxn id="33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8">
              <a:extLst>
                <a:ext uri="{FF2B5EF4-FFF2-40B4-BE49-F238E27FC236}">
                  <a16:creationId xmlns:a16="http://schemas.microsoft.com/office/drawing/2014/main" id="{030AB8F7-B035-B24B-BFA6-C840E6D511EA}"/>
                </a:ext>
              </a:extLst>
            </p:cNvPr>
            <p:cNvCxnSpPr>
              <a:cxnSpLocks noChangeShapeType="1"/>
              <a:stCxn id="29" idx="5"/>
              <a:endCxn id="32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29">
              <a:extLst>
                <a:ext uri="{FF2B5EF4-FFF2-40B4-BE49-F238E27FC236}">
                  <a16:creationId xmlns:a16="http://schemas.microsoft.com/office/drawing/2014/main" id="{D1048E1C-4EC3-4D4F-962C-A76C772502A3}"/>
                </a:ext>
              </a:extLst>
            </p:cNvPr>
            <p:cNvCxnSpPr>
              <a:cxnSpLocks noChangeShapeType="1"/>
              <a:stCxn id="29" idx="6"/>
              <a:endCxn id="31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12B6B197-D856-A943-AB73-F10DE49983E9}"/>
                </a:ext>
              </a:extLst>
            </p:cNvPr>
            <p:cNvCxnSpPr>
              <a:cxnSpLocks noChangeShapeType="1"/>
              <a:stCxn id="30" idx="4"/>
              <a:endCxn id="31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1">
              <a:extLst>
                <a:ext uri="{FF2B5EF4-FFF2-40B4-BE49-F238E27FC236}">
                  <a16:creationId xmlns:a16="http://schemas.microsoft.com/office/drawing/2014/main" id="{F6EBEF34-46A9-6A41-8DB8-2D3767C1569B}"/>
                </a:ext>
              </a:extLst>
            </p:cNvPr>
            <p:cNvCxnSpPr>
              <a:cxnSpLocks noChangeShapeType="1"/>
              <a:stCxn id="30" idx="2"/>
              <a:endCxn id="32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D78DBB47-DB14-E144-AC10-D49D5835EA78}"/>
                </a:ext>
              </a:extLst>
            </p:cNvPr>
            <p:cNvCxnSpPr>
              <a:cxnSpLocks noChangeShapeType="1"/>
              <a:stCxn id="33" idx="5"/>
              <a:endCxn id="32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3">
              <a:extLst>
                <a:ext uri="{FF2B5EF4-FFF2-40B4-BE49-F238E27FC236}">
                  <a16:creationId xmlns:a16="http://schemas.microsoft.com/office/drawing/2014/main" id="{50B044F1-E188-D84C-A8AA-879C60B4B619}"/>
                </a:ext>
              </a:extLst>
            </p:cNvPr>
            <p:cNvCxnSpPr>
              <a:cxnSpLocks noChangeShapeType="1"/>
              <a:stCxn id="32" idx="7"/>
              <a:endCxn id="31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E4E42489-9D52-034E-B44E-D232C2BB8985}"/>
                </a:ext>
              </a:extLst>
            </p:cNvPr>
            <p:cNvCxnSpPr>
              <a:cxnSpLocks noChangeShapeType="1"/>
              <a:stCxn id="33" idx="6"/>
              <a:endCxn id="31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5">
              <a:extLst>
                <a:ext uri="{FF2B5EF4-FFF2-40B4-BE49-F238E27FC236}">
                  <a16:creationId xmlns:a16="http://schemas.microsoft.com/office/drawing/2014/main" id="{6A5A0709-71DA-044E-A85B-4718805131ED}"/>
                </a:ext>
              </a:extLst>
            </p:cNvPr>
            <p:cNvCxnSpPr>
              <a:cxnSpLocks noChangeShapeType="1"/>
              <a:stCxn id="30" idx="2"/>
              <a:endCxn id="33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E3EF8DD7-DA37-654A-979B-1BE11018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3CBCD589-4FBA-B34E-8548-2E3B317D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FBDCAE09-E5C7-7E41-874F-1B3AD509C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C12E3F64-6E61-AE44-B87A-91286390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31636997-F07A-AE4E-B640-4723AD59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A1513278-8566-9F48-82EA-368694E7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64AF5DD3-AE3A-3C4C-9069-0A48067E6484}"/>
                </a:ext>
              </a:extLst>
            </p:cNvPr>
            <p:cNvCxnSpPr>
              <a:cxnSpLocks noChangeShapeType="1"/>
              <a:stCxn id="32" idx="3"/>
              <a:endCxn id="44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4">
              <a:extLst>
                <a:ext uri="{FF2B5EF4-FFF2-40B4-BE49-F238E27FC236}">
                  <a16:creationId xmlns:a16="http://schemas.microsoft.com/office/drawing/2014/main" id="{3DCDAAFA-9C0D-4148-9B81-3161EA762655}"/>
                </a:ext>
              </a:extLst>
            </p:cNvPr>
            <p:cNvCxnSpPr>
              <a:cxnSpLocks noChangeShapeType="1"/>
              <a:stCxn id="32" idx="4"/>
              <a:endCxn id="45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5">
              <a:extLst>
                <a:ext uri="{FF2B5EF4-FFF2-40B4-BE49-F238E27FC236}">
                  <a16:creationId xmlns:a16="http://schemas.microsoft.com/office/drawing/2014/main" id="{1BD61CB3-E2CF-654E-B08A-99A66C4C6FB5}"/>
                </a:ext>
              </a:extLst>
            </p:cNvPr>
            <p:cNvCxnSpPr>
              <a:cxnSpLocks noChangeShapeType="1"/>
              <a:stCxn id="32" idx="5"/>
              <a:endCxn id="46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6">
              <a:extLst>
                <a:ext uri="{FF2B5EF4-FFF2-40B4-BE49-F238E27FC236}">
                  <a16:creationId xmlns:a16="http://schemas.microsoft.com/office/drawing/2014/main" id="{D9EA638B-647C-1C4E-B590-207F7DC393DF}"/>
                </a:ext>
              </a:extLst>
            </p:cNvPr>
            <p:cNvCxnSpPr>
              <a:cxnSpLocks noChangeShapeType="1"/>
              <a:stCxn id="31" idx="5"/>
              <a:endCxn id="48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47">
              <a:extLst>
                <a:ext uri="{FF2B5EF4-FFF2-40B4-BE49-F238E27FC236}">
                  <a16:creationId xmlns:a16="http://schemas.microsoft.com/office/drawing/2014/main" id="{A97D3525-44F0-2B49-A808-CA497A7E4E56}"/>
                </a:ext>
              </a:extLst>
            </p:cNvPr>
            <p:cNvCxnSpPr>
              <a:cxnSpLocks noChangeShapeType="1"/>
              <a:stCxn id="31" idx="6"/>
              <a:endCxn id="49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0">
              <a:extLst>
                <a:ext uri="{FF2B5EF4-FFF2-40B4-BE49-F238E27FC236}">
                  <a16:creationId xmlns:a16="http://schemas.microsoft.com/office/drawing/2014/main" id="{84030C9C-D0C3-D343-A64D-CE7D74A403AB}"/>
                </a:ext>
              </a:extLst>
            </p:cNvPr>
            <p:cNvCxnSpPr>
              <a:cxnSpLocks noChangeShapeType="1"/>
              <a:stCxn id="31" idx="7"/>
              <a:endCxn id="47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886626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E97ADE0-81F8-2241-8C09-FEDE4FEB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22C6FBB-E79D-A347-8714-97E0D42D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3B35853-580C-1E48-A4DF-6CF996BE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11FF8298-B31A-A245-BC7C-2C150A6F9E3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66704F1B-C7A2-4E46-A10A-7CCA67D7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600" dirty="0"/>
              <a:t>R1: Jellyfish model [</a:t>
            </a:r>
            <a:r>
              <a:rPr lang="en-US" altLang="en-US" sz="3600" dirty="0" err="1"/>
              <a:t>Tauro</a:t>
            </a:r>
            <a:r>
              <a:rPr lang="en-US" altLang="en-US" sz="3600" dirty="0"/>
              <a:t>+]</a:t>
            </a:r>
          </a:p>
        </p:txBody>
      </p:sp>
      <p:sp>
        <p:nvSpPr>
          <p:cNvPr id="315396" name="Oval 4">
            <a:extLst>
              <a:ext uri="{FF2B5EF4-FFF2-40B4-BE49-F238E27FC236}">
                <a16:creationId xmlns:a16="http://schemas.microsoft.com/office/drawing/2014/main" id="{15EFF4B0-882F-394F-B17A-EC573A65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52600"/>
            <a:ext cx="1600200" cy="4572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Oval 5">
            <a:extLst>
              <a:ext uri="{FF2B5EF4-FFF2-40B4-BE49-F238E27FC236}">
                <a16:creationId xmlns:a16="http://schemas.microsoft.com/office/drawing/2014/main" id="{AC55B6FE-926C-3143-9AFA-A98A300B6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743200" cy="914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15398" name="Oval 6">
            <a:extLst>
              <a:ext uri="{FF2B5EF4-FFF2-40B4-BE49-F238E27FC236}">
                <a16:creationId xmlns:a16="http://schemas.microsoft.com/office/drawing/2014/main" id="{268158B4-7EDE-4C4B-82BB-E2B025DC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267200" cy="14478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>
            <a:extLst>
              <a:ext uri="{FF2B5EF4-FFF2-40B4-BE49-F238E27FC236}">
                <a16:creationId xmlns:a16="http://schemas.microsoft.com/office/drawing/2014/main" id="{6F247B65-3186-3146-B69E-06A8200D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0" name="Oval 8">
            <a:extLst>
              <a:ext uri="{FF2B5EF4-FFF2-40B4-BE49-F238E27FC236}">
                <a16:creationId xmlns:a16="http://schemas.microsoft.com/office/drawing/2014/main" id="{70CD3EFD-B673-9440-87BD-2AF97AA0F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Oval 9">
            <a:extLst>
              <a:ext uri="{FF2B5EF4-FFF2-40B4-BE49-F238E27FC236}">
                <a16:creationId xmlns:a16="http://schemas.microsoft.com/office/drawing/2014/main" id="{777782E4-D01E-E943-A8D2-A6070887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Oval 11">
            <a:extLst>
              <a:ext uri="{FF2B5EF4-FFF2-40B4-BE49-F238E27FC236}">
                <a16:creationId xmlns:a16="http://schemas.microsoft.com/office/drawing/2014/main" id="{56A0E11C-0881-4B41-99B8-BE3F6DE7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Oval 12">
            <a:extLst>
              <a:ext uri="{FF2B5EF4-FFF2-40B4-BE49-F238E27FC236}">
                <a16:creationId xmlns:a16="http://schemas.microsoft.com/office/drawing/2014/main" id="{1141D09E-BB50-B74A-8085-4A13ABCB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5" name="Oval 13">
            <a:extLst>
              <a:ext uri="{FF2B5EF4-FFF2-40B4-BE49-F238E27FC236}">
                <a16:creationId xmlns:a16="http://schemas.microsoft.com/office/drawing/2014/main" id="{90A881DB-0169-CB47-96C9-C1183004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Oval 14">
            <a:extLst>
              <a:ext uri="{FF2B5EF4-FFF2-40B4-BE49-F238E27FC236}">
                <a16:creationId xmlns:a16="http://schemas.microsoft.com/office/drawing/2014/main" id="{42834B8D-BF02-0444-A647-2358CF119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5334000" cy="1828800"/>
          </a:xfrm>
          <a:prstGeom prst="ellipse">
            <a:avLst/>
          </a:prstGeom>
          <a:noFill/>
          <a:ln w="28575" algn="ctr">
            <a:solidFill>
              <a:srgbClr val="9933FF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7" name="Line 15">
            <a:extLst>
              <a:ext uri="{FF2B5EF4-FFF2-40B4-BE49-F238E27FC236}">
                <a16:creationId xmlns:a16="http://schemas.microsoft.com/office/drawing/2014/main" id="{0400990E-232F-4C4E-AC05-FD0419606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209800"/>
            <a:ext cx="152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8" name="Line 16">
            <a:extLst>
              <a:ext uri="{FF2B5EF4-FFF2-40B4-BE49-F238E27FC236}">
                <a16:creationId xmlns:a16="http://schemas.microsoft.com/office/drawing/2014/main" id="{EDDFA5BA-C454-A94D-9B79-278BA0819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209800"/>
            <a:ext cx="762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9" name="Line 17">
            <a:extLst>
              <a:ext uri="{FF2B5EF4-FFF2-40B4-BE49-F238E27FC236}">
                <a16:creationId xmlns:a16="http://schemas.microsoft.com/office/drawing/2014/main" id="{D5DE9BD4-6B9C-CA4F-915F-E205D1B94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2286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0" name="Text Box 18">
            <a:extLst>
              <a:ext uri="{FF2B5EF4-FFF2-40B4-BE49-F238E27FC236}">
                <a16:creationId xmlns:a16="http://schemas.microsoft.com/office/drawing/2014/main" id="{826DC8C5-EEB9-C649-AF7C-217C8829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93900"/>
            <a:ext cx="514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15411" name="Line 19">
            <a:extLst>
              <a:ext uri="{FF2B5EF4-FFF2-40B4-BE49-F238E27FC236}">
                <a16:creationId xmlns:a16="http://schemas.microsoft.com/office/drawing/2014/main" id="{6FCC000E-C5CA-5541-8FAA-550F722ACB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514600"/>
            <a:ext cx="3810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Line 20">
            <a:extLst>
              <a:ext uri="{FF2B5EF4-FFF2-40B4-BE49-F238E27FC236}">
                <a16:creationId xmlns:a16="http://schemas.microsoft.com/office/drawing/2014/main" id="{188B594A-B907-EA4D-B4B6-2A59601E11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514600"/>
            <a:ext cx="457200" cy="1752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Line 21">
            <a:extLst>
              <a:ext uri="{FF2B5EF4-FFF2-40B4-BE49-F238E27FC236}">
                <a16:creationId xmlns:a16="http://schemas.microsoft.com/office/drawing/2014/main" id="{443BB90F-B95F-D64E-B0C7-4B8AA6A272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438400"/>
            <a:ext cx="5334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Oval 22">
            <a:extLst>
              <a:ext uri="{FF2B5EF4-FFF2-40B4-BE49-F238E27FC236}">
                <a16:creationId xmlns:a16="http://schemas.microsoft.com/office/drawing/2014/main" id="{5BEE7ABB-0E17-1D47-981A-E1E82BC5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Line 23">
            <a:extLst>
              <a:ext uri="{FF2B5EF4-FFF2-40B4-BE49-F238E27FC236}">
                <a16:creationId xmlns:a16="http://schemas.microsoft.com/office/drawing/2014/main" id="{9DD9403F-A0AC-214A-8E2E-E3C46FAE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533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3E408039-BFD9-3F47-91BB-875130B6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0950"/>
            <a:ext cx="9144000" cy="730250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A Simple Conceptual Model for the Internet Topology</a:t>
            </a:r>
            <a:r>
              <a:rPr kumimoji="0" lang="en-US" altLang="en-US" sz="2000"/>
              <a:t>, L. Tauro, C. Palmer, G. Siganos, M. Faloutsos, Global Internet, November 25-29, 2001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54EDFF4E-6348-A440-A701-7168C7F8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2950"/>
            <a:ext cx="9144000" cy="1035050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Jellyfish: A Conceptual Model for the AS Internet Topology</a:t>
            </a:r>
            <a:r>
              <a:rPr kumimoji="0" lang="en-US" altLang="en-US" sz="2000"/>
              <a:t> G. Siganos, Sudhir L Tauro, M. Faloutsos, J. of Communications and Networks, Vol. 8, No. 3, pp 339-350, Sept. 2006.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F7E876-58DC-774F-A6C6-1DEF0B86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814EEC9-A4CE-A146-86A6-762E08B3D305}"/>
              </a:ext>
            </a:extLst>
          </p:cNvPr>
          <p:cNvGrpSpPr>
            <a:grpSpLocks noChangeAspect="1"/>
          </p:cNvGrpSpPr>
          <p:nvPr/>
        </p:nvGrpSpPr>
        <p:grpSpPr>
          <a:xfrm>
            <a:off x="241633" y="1458118"/>
            <a:ext cx="1331596" cy="1109663"/>
            <a:chOff x="3200400" y="3886200"/>
            <a:chExt cx="2286000" cy="1905000"/>
          </a:xfrm>
        </p:grpSpPr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A68192A-EA50-3341-8AE7-19A0882A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2C2A80C7-3556-E249-8A6E-5FF4AD2DF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F2891CCE-2766-1948-9BB0-3F48090D2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F2CEC7C1-704B-6740-B602-C8DBA614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D0213176-62D6-EE48-B647-91AD9167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AutoShape 26">
              <a:extLst>
                <a:ext uri="{FF2B5EF4-FFF2-40B4-BE49-F238E27FC236}">
                  <a16:creationId xmlns:a16="http://schemas.microsoft.com/office/drawing/2014/main" id="{5FFEC84F-02EA-FE4F-AFD7-FC3E4F958C5A}"/>
                </a:ext>
              </a:extLst>
            </p:cNvPr>
            <p:cNvCxnSpPr>
              <a:cxnSpLocks noChangeShapeType="1"/>
              <a:stCxn id="29" idx="6"/>
              <a:endCxn id="30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7">
              <a:extLst>
                <a:ext uri="{FF2B5EF4-FFF2-40B4-BE49-F238E27FC236}">
                  <a16:creationId xmlns:a16="http://schemas.microsoft.com/office/drawing/2014/main" id="{5E23D54E-1A5F-6B49-889C-51407DF66BAA}"/>
                </a:ext>
              </a:extLst>
            </p:cNvPr>
            <p:cNvCxnSpPr>
              <a:cxnSpLocks noChangeShapeType="1"/>
              <a:stCxn id="29" idx="3"/>
              <a:endCxn id="33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8">
              <a:extLst>
                <a:ext uri="{FF2B5EF4-FFF2-40B4-BE49-F238E27FC236}">
                  <a16:creationId xmlns:a16="http://schemas.microsoft.com/office/drawing/2014/main" id="{030AB8F7-B035-B24B-BFA6-C840E6D511EA}"/>
                </a:ext>
              </a:extLst>
            </p:cNvPr>
            <p:cNvCxnSpPr>
              <a:cxnSpLocks noChangeShapeType="1"/>
              <a:stCxn id="29" idx="5"/>
              <a:endCxn id="32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29">
              <a:extLst>
                <a:ext uri="{FF2B5EF4-FFF2-40B4-BE49-F238E27FC236}">
                  <a16:creationId xmlns:a16="http://schemas.microsoft.com/office/drawing/2014/main" id="{D1048E1C-4EC3-4D4F-962C-A76C772502A3}"/>
                </a:ext>
              </a:extLst>
            </p:cNvPr>
            <p:cNvCxnSpPr>
              <a:cxnSpLocks noChangeShapeType="1"/>
              <a:stCxn id="29" idx="6"/>
              <a:endCxn id="31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12B6B197-D856-A943-AB73-F10DE49983E9}"/>
                </a:ext>
              </a:extLst>
            </p:cNvPr>
            <p:cNvCxnSpPr>
              <a:cxnSpLocks noChangeShapeType="1"/>
              <a:stCxn id="30" idx="4"/>
              <a:endCxn id="31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1">
              <a:extLst>
                <a:ext uri="{FF2B5EF4-FFF2-40B4-BE49-F238E27FC236}">
                  <a16:creationId xmlns:a16="http://schemas.microsoft.com/office/drawing/2014/main" id="{F6EBEF34-46A9-6A41-8DB8-2D3767C1569B}"/>
                </a:ext>
              </a:extLst>
            </p:cNvPr>
            <p:cNvCxnSpPr>
              <a:cxnSpLocks noChangeShapeType="1"/>
              <a:stCxn id="30" idx="2"/>
              <a:endCxn id="32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D78DBB47-DB14-E144-AC10-D49D5835EA78}"/>
                </a:ext>
              </a:extLst>
            </p:cNvPr>
            <p:cNvCxnSpPr>
              <a:cxnSpLocks noChangeShapeType="1"/>
              <a:stCxn id="33" idx="5"/>
              <a:endCxn id="32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3">
              <a:extLst>
                <a:ext uri="{FF2B5EF4-FFF2-40B4-BE49-F238E27FC236}">
                  <a16:creationId xmlns:a16="http://schemas.microsoft.com/office/drawing/2014/main" id="{50B044F1-E188-D84C-A8AA-879C60B4B619}"/>
                </a:ext>
              </a:extLst>
            </p:cNvPr>
            <p:cNvCxnSpPr>
              <a:cxnSpLocks noChangeShapeType="1"/>
              <a:stCxn id="32" idx="7"/>
              <a:endCxn id="31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E4E42489-9D52-034E-B44E-D232C2BB8985}"/>
                </a:ext>
              </a:extLst>
            </p:cNvPr>
            <p:cNvCxnSpPr>
              <a:cxnSpLocks noChangeShapeType="1"/>
              <a:stCxn id="33" idx="6"/>
              <a:endCxn id="31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5">
              <a:extLst>
                <a:ext uri="{FF2B5EF4-FFF2-40B4-BE49-F238E27FC236}">
                  <a16:creationId xmlns:a16="http://schemas.microsoft.com/office/drawing/2014/main" id="{6A5A0709-71DA-044E-A85B-4718805131ED}"/>
                </a:ext>
              </a:extLst>
            </p:cNvPr>
            <p:cNvCxnSpPr>
              <a:cxnSpLocks noChangeShapeType="1"/>
              <a:stCxn id="30" idx="2"/>
              <a:endCxn id="33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E3EF8DD7-DA37-654A-979B-1BE11018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3CBCD589-4FBA-B34E-8548-2E3B317D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FBDCAE09-E5C7-7E41-874F-1B3AD509C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C12E3F64-6E61-AE44-B87A-91286390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31636997-F07A-AE4E-B640-4723AD59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A1513278-8566-9F48-82EA-368694E7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64AF5DD3-AE3A-3C4C-9069-0A48067E6484}"/>
                </a:ext>
              </a:extLst>
            </p:cNvPr>
            <p:cNvCxnSpPr>
              <a:cxnSpLocks noChangeShapeType="1"/>
              <a:stCxn id="32" idx="3"/>
              <a:endCxn id="44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4">
              <a:extLst>
                <a:ext uri="{FF2B5EF4-FFF2-40B4-BE49-F238E27FC236}">
                  <a16:creationId xmlns:a16="http://schemas.microsoft.com/office/drawing/2014/main" id="{3DCDAAFA-9C0D-4148-9B81-3161EA762655}"/>
                </a:ext>
              </a:extLst>
            </p:cNvPr>
            <p:cNvCxnSpPr>
              <a:cxnSpLocks noChangeShapeType="1"/>
              <a:stCxn id="32" idx="4"/>
              <a:endCxn id="45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5">
              <a:extLst>
                <a:ext uri="{FF2B5EF4-FFF2-40B4-BE49-F238E27FC236}">
                  <a16:creationId xmlns:a16="http://schemas.microsoft.com/office/drawing/2014/main" id="{1BD61CB3-E2CF-654E-B08A-99A66C4C6FB5}"/>
                </a:ext>
              </a:extLst>
            </p:cNvPr>
            <p:cNvCxnSpPr>
              <a:cxnSpLocks noChangeShapeType="1"/>
              <a:stCxn id="32" idx="5"/>
              <a:endCxn id="46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6">
              <a:extLst>
                <a:ext uri="{FF2B5EF4-FFF2-40B4-BE49-F238E27FC236}">
                  <a16:creationId xmlns:a16="http://schemas.microsoft.com/office/drawing/2014/main" id="{D9EA638B-647C-1C4E-B590-207F7DC393DF}"/>
                </a:ext>
              </a:extLst>
            </p:cNvPr>
            <p:cNvCxnSpPr>
              <a:cxnSpLocks noChangeShapeType="1"/>
              <a:stCxn id="31" idx="5"/>
              <a:endCxn id="48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47">
              <a:extLst>
                <a:ext uri="{FF2B5EF4-FFF2-40B4-BE49-F238E27FC236}">
                  <a16:creationId xmlns:a16="http://schemas.microsoft.com/office/drawing/2014/main" id="{A97D3525-44F0-2B49-A808-CA497A7E4E56}"/>
                </a:ext>
              </a:extLst>
            </p:cNvPr>
            <p:cNvCxnSpPr>
              <a:cxnSpLocks noChangeShapeType="1"/>
              <a:stCxn id="31" idx="6"/>
              <a:endCxn id="49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0">
              <a:extLst>
                <a:ext uri="{FF2B5EF4-FFF2-40B4-BE49-F238E27FC236}">
                  <a16:creationId xmlns:a16="http://schemas.microsoft.com/office/drawing/2014/main" id="{84030C9C-D0C3-D343-A64D-CE7D74A403AB}"/>
                </a:ext>
              </a:extLst>
            </p:cNvPr>
            <p:cNvCxnSpPr>
              <a:cxnSpLocks noChangeShapeType="1"/>
              <a:stCxn id="31" idx="7"/>
              <a:endCxn id="47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284BCF-2ECD-C94A-8CDD-122420561F61}"/>
              </a:ext>
            </a:extLst>
          </p:cNvPr>
          <p:cNvGrpSpPr>
            <a:grpSpLocks noChangeAspect="1"/>
          </p:cNvGrpSpPr>
          <p:nvPr/>
        </p:nvGrpSpPr>
        <p:grpSpPr>
          <a:xfrm>
            <a:off x="4242920" y="1696685"/>
            <a:ext cx="1331596" cy="1109663"/>
            <a:chOff x="3200400" y="3886200"/>
            <a:chExt cx="2286000" cy="1905000"/>
          </a:xfrm>
        </p:grpSpPr>
        <p:sp>
          <p:nvSpPr>
            <p:cNvPr id="57" name="Oval 21">
              <a:extLst>
                <a:ext uri="{FF2B5EF4-FFF2-40B4-BE49-F238E27FC236}">
                  <a16:creationId xmlns:a16="http://schemas.microsoft.com/office/drawing/2014/main" id="{974E90C9-3680-5B46-93EA-CB41B1C64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2">
              <a:extLst>
                <a:ext uri="{FF2B5EF4-FFF2-40B4-BE49-F238E27FC236}">
                  <a16:creationId xmlns:a16="http://schemas.microsoft.com/office/drawing/2014/main" id="{FE1FA266-1F76-D949-9A8D-BEFB3A528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3">
              <a:extLst>
                <a:ext uri="{FF2B5EF4-FFF2-40B4-BE49-F238E27FC236}">
                  <a16:creationId xmlns:a16="http://schemas.microsoft.com/office/drawing/2014/main" id="{08FAEB96-D64A-6244-AA76-DABD3FBD7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4">
              <a:extLst>
                <a:ext uri="{FF2B5EF4-FFF2-40B4-BE49-F238E27FC236}">
                  <a16:creationId xmlns:a16="http://schemas.microsoft.com/office/drawing/2014/main" id="{7774A21D-6D0F-FF49-A7A5-FCADA4D3B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5">
              <a:extLst>
                <a:ext uri="{FF2B5EF4-FFF2-40B4-BE49-F238E27FC236}">
                  <a16:creationId xmlns:a16="http://schemas.microsoft.com/office/drawing/2014/main" id="{00D38383-5D22-7844-B6E8-3287D08B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F0478AA4-D0F7-0D4A-811F-FE0A73BF1F7E}"/>
                </a:ext>
              </a:extLst>
            </p:cNvPr>
            <p:cNvCxnSpPr>
              <a:cxnSpLocks noChangeShapeType="1"/>
              <a:stCxn id="57" idx="6"/>
              <a:endCxn id="58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7">
              <a:extLst>
                <a:ext uri="{FF2B5EF4-FFF2-40B4-BE49-F238E27FC236}">
                  <a16:creationId xmlns:a16="http://schemas.microsoft.com/office/drawing/2014/main" id="{BB201497-6BF9-7141-9029-5F8BC690E644}"/>
                </a:ext>
              </a:extLst>
            </p:cNvPr>
            <p:cNvCxnSpPr>
              <a:cxnSpLocks noChangeShapeType="1"/>
              <a:stCxn id="57" idx="3"/>
              <a:endCxn id="61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28">
              <a:extLst>
                <a:ext uri="{FF2B5EF4-FFF2-40B4-BE49-F238E27FC236}">
                  <a16:creationId xmlns:a16="http://schemas.microsoft.com/office/drawing/2014/main" id="{AF0AC610-E315-AA43-971D-8E2CD1D956A6}"/>
                </a:ext>
              </a:extLst>
            </p:cNvPr>
            <p:cNvCxnSpPr>
              <a:cxnSpLocks noChangeShapeType="1"/>
              <a:stCxn id="57" idx="5"/>
              <a:endCxn id="60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29">
              <a:extLst>
                <a:ext uri="{FF2B5EF4-FFF2-40B4-BE49-F238E27FC236}">
                  <a16:creationId xmlns:a16="http://schemas.microsoft.com/office/drawing/2014/main" id="{1FE86583-9DAB-5148-8968-305043395EE6}"/>
                </a:ext>
              </a:extLst>
            </p:cNvPr>
            <p:cNvCxnSpPr>
              <a:cxnSpLocks noChangeShapeType="1"/>
              <a:stCxn id="57" idx="6"/>
              <a:endCxn id="59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30">
              <a:extLst>
                <a:ext uri="{FF2B5EF4-FFF2-40B4-BE49-F238E27FC236}">
                  <a16:creationId xmlns:a16="http://schemas.microsoft.com/office/drawing/2014/main" id="{F35BE9E6-EA6F-E64D-A1C2-2B481CA8AA1D}"/>
                </a:ext>
              </a:extLst>
            </p:cNvPr>
            <p:cNvCxnSpPr>
              <a:cxnSpLocks noChangeShapeType="1"/>
              <a:stCxn id="58" idx="4"/>
              <a:endCxn id="59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1">
              <a:extLst>
                <a:ext uri="{FF2B5EF4-FFF2-40B4-BE49-F238E27FC236}">
                  <a16:creationId xmlns:a16="http://schemas.microsoft.com/office/drawing/2014/main" id="{9D403129-237B-DD4C-9388-4815D01ED7CF}"/>
                </a:ext>
              </a:extLst>
            </p:cNvPr>
            <p:cNvCxnSpPr>
              <a:cxnSpLocks noChangeShapeType="1"/>
              <a:stCxn id="58" idx="2"/>
              <a:endCxn id="60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32">
              <a:extLst>
                <a:ext uri="{FF2B5EF4-FFF2-40B4-BE49-F238E27FC236}">
                  <a16:creationId xmlns:a16="http://schemas.microsoft.com/office/drawing/2014/main" id="{9E4CB6DE-3F3E-7D4A-A99F-23893DEAB1F9}"/>
                </a:ext>
              </a:extLst>
            </p:cNvPr>
            <p:cNvCxnSpPr>
              <a:cxnSpLocks noChangeShapeType="1"/>
              <a:stCxn id="61" idx="5"/>
              <a:endCxn id="60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33">
              <a:extLst>
                <a:ext uri="{FF2B5EF4-FFF2-40B4-BE49-F238E27FC236}">
                  <a16:creationId xmlns:a16="http://schemas.microsoft.com/office/drawing/2014/main" id="{6DC4E41F-C0DB-AE46-8A0E-E06A55EADB7A}"/>
                </a:ext>
              </a:extLst>
            </p:cNvPr>
            <p:cNvCxnSpPr>
              <a:cxnSpLocks noChangeShapeType="1"/>
              <a:stCxn id="60" idx="7"/>
              <a:endCxn id="59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34">
              <a:extLst>
                <a:ext uri="{FF2B5EF4-FFF2-40B4-BE49-F238E27FC236}">
                  <a16:creationId xmlns:a16="http://schemas.microsoft.com/office/drawing/2014/main" id="{B1D76612-F543-E74C-A7B9-C4DCBA2F392D}"/>
                </a:ext>
              </a:extLst>
            </p:cNvPr>
            <p:cNvCxnSpPr>
              <a:cxnSpLocks noChangeShapeType="1"/>
              <a:stCxn id="61" idx="6"/>
              <a:endCxn id="59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35">
              <a:extLst>
                <a:ext uri="{FF2B5EF4-FFF2-40B4-BE49-F238E27FC236}">
                  <a16:creationId xmlns:a16="http://schemas.microsoft.com/office/drawing/2014/main" id="{BB7B7E1B-ECBC-C344-8260-6EB37819C392}"/>
                </a:ext>
              </a:extLst>
            </p:cNvPr>
            <p:cNvCxnSpPr>
              <a:cxnSpLocks noChangeShapeType="1"/>
              <a:stCxn id="58" idx="2"/>
              <a:endCxn id="61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Oval 36">
              <a:extLst>
                <a:ext uri="{FF2B5EF4-FFF2-40B4-BE49-F238E27FC236}">
                  <a16:creationId xmlns:a16="http://schemas.microsoft.com/office/drawing/2014/main" id="{627EA6B2-4132-3840-A229-583E70513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7">
              <a:extLst>
                <a:ext uri="{FF2B5EF4-FFF2-40B4-BE49-F238E27FC236}">
                  <a16:creationId xmlns:a16="http://schemas.microsoft.com/office/drawing/2014/main" id="{A71B47B3-D9B4-E949-A3E8-6706ABB2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8">
              <a:extLst>
                <a:ext uri="{FF2B5EF4-FFF2-40B4-BE49-F238E27FC236}">
                  <a16:creationId xmlns:a16="http://schemas.microsoft.com/office/drawing/2014/main" id="{6EFAABF3-7497-A149-911B-B0B73F81F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>
              <a:extLst>
                <a:ext uri="{FF2B5EF4-FFF2-40B4-BE49-F238E27FC236}">
                  <a16:creationId xmlns:a16="http://schemas.microsoft.com/office/drawing/2014/main" id="{658649C8-7EFB-8444-B6C0-375065E14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>
              <a:extLst>
                <a:ext uri="{FF2B5EF4-FFF2-40B4-BE49-F238E27FC236}">
                  <a16:creationId xmlns:a16="http://schemas.microsoft.com/office/drawing/2014/main" id="{9311D6AF-C583-9840-B081-1710E08D7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>
              <a:extLst>
                <a:ext uri="{FF2B5EF4-FFF2-40B4-BE49-F238E27FC236}">
                  <a16:creationId xmlns:a16="http://schemas.microsoft.com/office/drawing/2014/main" id="{18151E55-0887-4F49-A69C-12A93D3E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8" name="AutoShape 42">
              <a:extLst>
                <a:ext uri="{FF2B5EF4-FFF2-40B4-BE49-F238E27FC236}">
                  <a16:creationId xmlns:a16="http://schemas.microsoft.com/office/drawing/2014/main" id="{9DB416F6-BF1B-5840-A4D7-D06DB3F3149F}"/>
                </a:ext>
              </a:extLst>
            </p:cNvPr>
            <p:cNvCxnSpPr>
              <a:cxnSpLocks noChangeShapeType="1"/>
              <a:stCxn id="60" idx="3"/>
              <a:endCxn id="72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44">
              <a:extLst>
                <a:ext uri="{FF2B5EF4-FFF2-40B4-BE49-F238E27FC236}">
                  <a16:creationId xmlns:a16="http://schemas.microsoft.com/office/drawing/2014/main" id="{6E33ACB3-51F7-8A46-9B52-3BAFDE1FE408}"/>
                </a:ext>
              </a:extLst>
            </p:cNvPr>
            <p:cNvCxnSpPr>
              <a:cxnSpLocks noChangeShapeType="1"/>
              <a:stCxn id="60" idx="4"/>
              <a:endCxn id="73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45">
              <a:extLst>
                <a:ext uri="{FF2B5EF4-FFF2-40B4-BE49-F238E27FC236}">
                  <a16:creationId xmlns:a16="http://schemas.microsoft.com/office/drawing/2014/main" id="{F091F9F3-0E2B-944D-A62C-06E1AADA3D8A}"/>
                </a:ext>
              </a:extLst>
            </p:cNvPr>
            <p:cNvCxnSpPr>
              <a:cxnSpLocks noChangeShapeType="1"/>
              <a:stCxn id="60" idx="5"/>
              <a:endCxn id="74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46">
              <a:extLst>
                <a:ext uri="{FF2B5EF4-FFF2-40B4-BE49-F238E27FC236}">
                  <a16:creationId xmlns:a16="http://schemas.microsoft.com/office/drawing/2014/main" id="{ADA8747C-F361-5B4D-A7E7-DBDCCED6C77D}"/>
                </a:ext>
              </a:extLst>
            </p:cNvPr>
            <p:cNvCxnSpPr>
              <a:cxnSpLocks noChangeShapeType="1"/>
              <a:stCxn id="59" idx="5"/>
              <a:endCxn id="76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47">
              <a:extLst>
                <a:ext uri="{FF2B5EF4-FFF2-40B4-BE49-F238E27FC236}">
                  <a16:creationId xmlns:a16="http://schemas.microsoft.com/office/drawing/2014/main" id="{86AEEE0A-8795-7746-A339-A2C3ED44FC19}"/>
                </a:ext>
              </a:extLst>
            </p:cNvPr>
            <p:cNvCxnSpPr>
              <a:cxnSpLocks noChangeShapeType="1"/>
              <a:stCxn id="59" idx="6"/>
              <a:endCxn id="77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50">
              <a:extLst>
                <a:ext uri="{FF2B5EF4-FFF2-40B4-BE49-F238E27FC236}">
                  <a16:creationId xmlns:a16="http://schemas.microsoft.com/office/drawing/2014/main" id="{C971C21C-5FF8-2F4A-9E9C-237AC09ED075}"/>
                </a:ext>
              </a:extLst>
            </p:cNvPr>
            <p:cNvCxnSpPr>
              <a:cxnSpLocks noChangeShapeType="1"/>
              <a:stCxn id="59" idx="7"/>
              <a:endCxn id="75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E89DE42-016E-8C4C-B165-6654C33C3A2F}"/>
              </a:ext>
            </a:extLst>
          </p:cNvPr>
          <p:cNvGrpSpPr>
            <a:grpSpLocks noChangeAspect="1"/>
          </p:cNvGrpSpPr>
          <p:nvPr/>
        </p:nvGrpSpPr>
        <p:grpSpPr>
          <a:xfrm>
            <a:off x="5655136" y="1857596"/>
            <a:ext cx="1331596" cy="1109663"/>
            <a:chOff x="3200400" y="3886200"/>
            <a:chExt cx="2286000" cy="1905000"/>
          </a:xfrm>
        </p:grpSpPr>
        <p:sp>
          <p:nvSpPr>
            <p:cNvPr id="85" name="Oval 21">
              <a:extLst>
                <a:ext uri="{FF2B5EF4-FFF2-40B4-BE49-F238E27FC236}">
                  <a16:creationId xmlns:a16="http://schemas.microsoft.com/office/drawing/2014/main" id="{93676FAC-51A1-EC48-98B5-0FA4A3A7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2">
              <a:extLst>
                <a:ext uri="{FF2B5EF4-FFF2-40B4-BE49-F238E27FC236}">
                  <a16:creationId xmlns:a16="http://schemas.microsoft.com/office/drawing/2014/main" id="{A97588E8-83BC-9A40-B439-EB3472B7F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3">
              <a:extLst>
                <a:ext uri="{FF2B5EF4-FFF2-40B4-BE49-F238E27FC236}">
                  <a16:creationId xmlns:a16="http://schemas.microsoft.com/office/drawing/2014/main" id="{DC2B4CAF-2BFC-AC43-96DF-D851C6262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4">
              <a:extLst>
                <a:ext uri="{FF2B5EF4-FFF2-40B4-BE49-F238E27FC236}">
                  <a16:creationId xmlns:a16="http://schemas.microsoft.com/office/drawing/2014/main" id="{902E38F3-4A8E-C246-91C9-383CAD420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5">
              <a:extLst>
                <a:ext uri="{FF2B5EF4-FFF2-40B4-BE49-F238E27FC236}">
                  <a16:creationId xmlns:a16="http://schemas.microsoft.com/office/drawing/2014/main" id="{B1EF9611-94DE-8C45-AFCE-4777A0336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0" name="AutoShape 26">
              <a:extLst>
                <a:ext uri="{FF2B5EF4-FFF2-40B4-BE49-F238E27FC236}">
                  <a16:creationId xmlns:a16="http://schemas.microsoft.com/office/drawing/2014/main" id="{EA2A93C7-EF89-3842-A783-107938100745}"/>
                </a:ext>
              </a:extLst>
            </p:cNvPr>
            <p:cNvCxnSpPr>
              <a:cxnSpLocks noChangeShapeType="1"/>
              <a:stCxn id="85" idx="6"/>
              <a:endCxn id="86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27">
              <a:extLst>
                <a:ext uri="{FF2B5EF4-FFF2-40B4-BE49-F238E27FC236}">
                  <a16:creationId xmlns:a16="http://schemas.microsoft.com/office/drawing/2014/main" id="{AD102008-5979-2845-B6E2-21797830C235}"/>
                </a:ext>
              </a:extLst>
            </p:cNvPr>
            <p:cNvCxnSpPr>
              <a:cxnSpLocks noChangeShapeType="1"/>
              <a:stCxn id="85" idx="3"/>
              <a:endCxn id="89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28">
              <a:extLst>
                <a:ext uri="{FF2B5EF4-FFF2-40B4-BE49-F238E27FC236}">
                  <a16:creationId xmlns:a16="http://schemas.microsoft.com/office/drawing/2014/main" id="{08B1FF52-5EB0-B145-A0D1-1AB8B0198D2B}"/>
                </a:ext>
              </a:extLst>
            </p:cNvPr>
            <p:cNvCxnSpPr>
              <a:cxnSpLocks noChangeShapeType="1"/>
              <a:stCxn id="85" idx="5"/>
              <a:endCxn id="88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9">
              <a:extLst>
                <a:ext uri="{FF2B5EF4-FFF2-40B4-BE49-F238E27FC236}">
                  <a16:creationId xmlns:a16="http://schemas.microsoft.com/office/drawing/2014/main" id="{4E47EE76-36B5-2549-B1DB-EE25E05EE8DD}"/>
                </a:ext>
              </a:extLst>
            </p:cNvPr>
            <p:cNvCxnSpPr>
              <a:cxnSpLocks noChangeShapeType="1"/>
              <a:stCxn id="85" idx="6"/>
              <a:endCxn id="87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30">
              <a:extLst>
                <a:ext uri="{FF2B5EF4-FFF2-40B4-BE49-F238E27FC236}">
                  <a16:creationId xmlns:a16="http://schemas.microsoft.com/office/drawing/2014/main" id="{F38F63D9-CD1B-8C4B-8C6E-79EA2FD0761B}"/>
                </a:ext>
              </a:extLst>
            </p:cNvPr>
            <p:cNvCxnSpPr>
              <a:cxnSpLocks noChangeShapeType="1"/>
              <a:stCxn id="86" idx="4"/>
              <a:endCxn id="87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31">
              <a:extLst>
                <a:ext uri="{FF2B5EF4-FFF2-40B4-BE49-F238E27FC236}">
                  <a16:creationId xmlns:a16="http://schemas.microsoft.com/office/drawing/2014/main" id="{302585D7-DE7F-A44B-B21B-BB7B3ECD9D5C}"/>
                </a:ext>
              </a:extLst>
            </p:cNvPr>
            <p:cNvCxnSpPr>
              <a:cxnSpLocks noChangeShapeType="1"/>
              <a:stCxn id="86" idx="2"/>
              <a:endCxn id="88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32">
              <a:extLst>
                <a:ext uri="{FF2B5EF4-FFF2-40B4-BE49-F238E27FC236}">
                  <a16:creationId xmlns:a16="http://schemas.microsoft.com/office/drawing/2014/main" id="{E57E4AD1-4E7B-B443-ACCB-E1394DD688CA}"/>
                </a:ext>
              </a:extLst>
            </p:cNvPr>
            <p:cNvCxnSpPr>
              <a:cxnSpLocks noChangeShapeType="1"/>
              <a:stCxn id="89" idx="5"/>
              <a:endCxn id="88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33">
              <a:extLst>
                <a:ext uri="{FF2B5EF4-FFF2-40B4-BE49-F238E27FC236}">
                  <a16:creationId xmlns:a16="http://schemas.microsoft.com/office/drawing/2014/main" id="{A7611656-F96A-694F-A0F0-4BDC4C05F462}"/>
                </a:ext>
              </a:extLst>
            </p:cNvPr>
            <p:cNvCxnSpPr>
              <a:cxnSpLocks noChangeShapeType="1"/>
              <a:stCxn id="88" idx="7"/>
              <a:endCxn id="87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34">
              <a:extLst>
                <a:ext uri="{FF2B5EF4-FFF2-40B4-BE49-F238E27FC236}">
                  <a16:creationId xmlns:a16="http://schemas.microsoft.com/office/drawing/2014/main" id="{6714F0CC-88A8-724A-8C53-2F4DBF880303}"/>
                </a:ext>
              </a:extLst>
            </p:cNvPr>
            <p:cNvCxnSpPr>
              <a:cxnSpLocks noChangeShapeType="1"/>
              <a:stCxn id="89" idx="6"/>
              <a:endCxn id="87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AutoShape 35">
              <a:extLst>
                <a:ext uri="{FF2B5EF4-FFF2-40B4-BE49-F238E27FC236}">
                  <a16:creationId xmlns:a16="http://schemas.microsoft.com/office/drawing/2014/main" id="{2AADE0C3-9A95-D84C-A5A6-F47261E82709}"/>
                </a:ext>
              </a:extLst>
            </p:cNvPr>
            <p:cNvCxnSpPr>
              <a:cxnSpLocks noChangeShapeType="1"/>
              <a:stCxn id="86" idx="2"/>
              <a:endCxn id="89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" name="Oval 36">
              <a:extLst>
                <a:ext uri="{FF2B5EF4-FFF2-40B4-BE49-F238E27FC236}">
                  <a16:creationId xmlns:a16="http://schemas.microsoft.com/office/drawing/2014/main" id="{E5108482-53EB-E946-8FF3-892B7BE61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37">
              <a:extLst>
                <a:ext uri="{FF2B5EF4-FFF2-40B4-BE49-F238E27FC236}">
                  <a16:creationId xmlns:a16="http://schemas.microsoft.com/office/drawing/2014/main" id="{51AD0C06-FE74-1042-8FCA-3CE639C95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38">
              <a:extLst>
                <a:ext uri="{FF2B5EF4-FFF2-40B4-BE49-F238E27FC236}">
                  <a16:creationId xmlns:a16="http://schemas.microsoft.com/office/drawing/2014/main" id="{5108E83D-BE06-E043-9F4E-9679EB004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39">
              <a:extLst>
                <a:ext uri="{FF2B5EF4-FFF2-40B4-BE49-F238E27FC236}">
                  <a16:creationId xmlns:a16="http://schemas.microsoft.com/office/drawing/2014/main" id="{66944687-8817-824D-9E0C-D76D8EA9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40">
              <a:extLst>
                <a:ext uri="{FF2B5EF4-FFF2-40B4-BE49-F238E27FC236}">
                  <a16:creationId xmlns:a16="http://schemas.microsoft.com/office/drawing/2014/main" id="{ADB448A4-7376-9145-B1CF-AB1369A44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41">
              <a:extLst>
                <a:ext uri="{FF2B5EF4-FFF2-40B4-BE49-F238E27FC236}">
                  <a16:creationId xmlns:a16="http://schemas.microsoft.com/office/drawing/2014/main" id="{230D6E6B-BBA3-1A45-A829-503CC6600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6" name="AutoShape 42">
              <a:extLst>
                <a:ext uri="{FF2B5EF4-FFF2-40B4-BE49-F238E27FC236}">
                  <a16:creationId xmlns:a16="http://schemas.microsoft.com/office/drawing/2014/main" id="{2D8CB51E-1BC5-BF47-975F-6B94FE23D3D7}"/>
                </a:ext>
              </a:extLst>
            </p:cNvPr>
            <p:cNvCxnSpPr>
              <a:cxnSpLocks noChangeShapeType="1"/>
              <a:stCxn id="88" idx="3"/>
              <a:endCxn id="100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AutoShape 44">
              <a:extLst>
                <a:ext uri="{FF2B5EF4-FFF2-40B4-BE49-F238E27FC236}">
                  <a16:creationId xmlns:a16="http://schemas.microsoft.com/office/drawing/2014/main" id="{6E5CF3A1-7A02-2F4B-AF11-073B0D163F3C}"/>
                </a:ext>
              </a:extLst>
            </p:cNvPr>
            <p:cNvCxnSpPr>
              <a:cxnSpLocks noChangeShapeType="1"/>
              <a:stCxn id="88" idx="4"/>
              <a:endCxn id="101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AutoShape 45">
              <a:extLst>
                <a:ext uri="{FF2B5EF4-FFF2-40B4-BE49-F238E27FC236}">
                  <a16:creationId xmlns:a16="http://schemas.microsoft.com/office/drawing/2014/main" id="{A4A07515-BC74-3E4F-A8E9-0F95BA607363}"/>
                </a:ext>
              </a:extLst>
            </p:cNvPr>
            <p:cNvCxnSpPr>
              <a:cxnSpLocks noChangeShapeType="1"/>
              <a:stCxn id="88" idx="5"/>
              <a:endCxn id="102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AutoShape 46">
              <a:extLst>
                <a:ext uri="{FF2B5EF4-FFF2-40B4-BE49-F238E27FC236}">
                  <a16:creationId xmlns:a16="http://schemas.microsoft.com/office/drawing/2014/main" id="{87BA2F3B-3A5B-9B41-BA75-0E51CBE9AC5E}"/>
                </a:ext>
              </a:extLst>
            </p:cNvPr>
            <p:cNvCxnSpPr>
              <a:cxnSpLocks noChangeShapeType="1"/>
              <a:stCxn id="87" idx="5"/>
              <a:endCxn id="104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AutoShape 47">
              <a:extLst>
                <a:ext uri="{FF2B5EF4-FFF2-40B4-BE49-F238E27FC236}">
                  <a16:creationId xmlns:a16="http://schemas.microsoft.com/office/drawing/2014/main" id="{DFB4A78B-9F54-8447-8504-E9154208BDFA}"/>
                </a:ext>
              </a:extLst>
            </p:cNvPr>
            <p:cNvCxnSpPr>
              <a:cxnSpLocks noChangeShapeType="1"/>
              <a:stCxn id="87" idx="6"/>
              <a:endCxn id="105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AutoShape 50">
              <a:extLst>
                <a:ext uri="{FF2B5EF4-FFF2-40B4-BE49-F238E27FC236}">
                  <a16:creationId xmlns:a16="http://schemas.microsoft.com/office/drawing/2014/main" id="{306DE39D-B3F4-EE45-B727-DD9322EACBD3}"/>
                </a:ext>
              </a:extLst>
            </p:cNvPr>
            <p:cNvCxnSpPr>
              <a:cxnSpLocks noChangeShapeType="1"/>
              <a:stCxn id="87" idx="7"/>
              <a:endCxn id="103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87FEAA-C9C9-454E-AFDD-6CF2D3A707A5}"/>
              </a:ext>
            </a:extLst>
          </p:cNvPr>
          <p:cNvGrpSpPr>
            <a:grpSpLocks noChangeAspect="1"/>
          </p:cNvGrpSpPr>
          <p:nvPr/>
        </p:nvGrpSpPr>
        <p:grpSpPr>
          <a:xfrm>
            <a:off x="2935580" y="2013744"/>
            <a:ext cx="1331596" cy="1109663"/>
            <a:chOff x="3200400" y="3886200"/>
            <a:chExt cx="2286000" cy="1905000"/>
          </a:xfrm>
        </p:grpSpPr>
        <p:sp>
          <p:nvSpPr>
            <p:cNvPr id="113" name="Oval 21">
              <a:extLst>
                <a:ext uri="{FF2B5EF4-FFF2-40B4-BE49-F238E27FC236}">
                  <a16:creationId xmlns:a16="http://schemas.microsoft.com/office/drawing/2014/main" id="{4CB193EC-56F2-4E40-9362-9DE0D351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22">
              <a:extLst>
                <a:ext uri="{FF2B5EF4-FFF2-40B4-BE49-F238E27FC236}">
                  <a16:creationId xmlns:a16="http://schemas.microsoft.com/office/drawing/2014/main" id="{A9B4DC48-12DA-6246-939B-CD0767EC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23">
              <a:extLst>
                <a:ext uri="{FF2B5EF4-FFF2-40B4-BE49-F238E27FC236}">
                  <a16:creationId xmlns:a16="http://schemas.microsoft.com/office/drawing/2014/main" id="{1293C8C8-B736-3447-9796-FC041A06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24">
              <a:extLst>
                <a:ext uri="{FF2B5EF4-FFF2-40B4-BE49-F238E27FC236}">
                  <a16:creationId xmlns:a16="http://schemas.microsoft.com/office/drawing/2014/main" id="{E9AC2360-4DC3-504F-86DD-604591C5B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25">
              <a:extLst>
                <a:ext uri="{FF2B5EF4-FFF2-40B4-BE49-F238E27FC236}">
                  <a16:creationId xmlns:a16="http://schemas.microsoft.com/office/drawing/2014/main" id="{B1D2134F-E363-A442-BBCF-3CAC104C8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8" name="AutoShape 26">
              <a:extLst>
                <a:ext uri="{FF2B5EF4-FFF2-40B4-BE49-F238E27FC236}">
                  <a16:creationId xmlns:a16="http://schemas.microsoft.com/office/drawing/2014/main" id="{AAD4F628-A599-034F-9C50-30806A220252}"/>
                </a:ext>
              </a:extLst>
            </p:cNvPr>
            <p:cNvCxnSpPr>
              <a:cxnSpLocks noChangeShapeType="1"/>
              <a:stCxn id="113" idx="6"/>
              <a:endCxn id="114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AutoShape 27">
              <a:extLst>
                <a:ext uri="{FF2B5EF4-FFF2-40B4-BE49-F238E27FC236}">
                  <a16:creationId xmlns:a16="http://schemas.microsoft.com/office/drawing/2014/main" id="{56D6D3D6-B7C2-E74E-9051-C3F59C8D862E}"/>
                </a:ext>
              </a:extLst>
            </p:cNvPr>
            <p:cNvCxnSpPr>
              <a:cxnSpLocks noChangeShapeType="1"/>
              <a:stCxn id="113" idx="3"/>
              <a:endCxn id="117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AutoShape 28">
              <a:extLst>
                <a:ext uri="{FF2B5EF4-FFF2-40B4-BE49-F238E27FC236}">
                  <a16:creationId xmlns:a16="http://schemas.microsoft.com/office/drawing/2014/main" id="{1A548748-EBDD-274D-9EB8-2FB6D95B1D7F}"/>
                </a:ext>
              </a:extLst>
            </p:cNvPr>
            <p:cNvCxnSpPr>
              <a:cxnSpLocks noChangeShapeType="1"/>
              <a:stCxn id="113" idx="5"/>
              <a:endCxn id="116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AutoShape 29">
              <a:extLst>
                <a:ext uri="{FF2B5EF4-FFF2-40B4-BE49-F238E27FC236}">
                  <a16:creationId xmlns:a16="http://schemas.microsoft.com/office/drawing/2014/main" id="{CE4D21FD-53F3-CD40-9F41-0C9253EBFC75}"/>
                </a:ext>
              </a:extLst>
            </p:cNvPr>
            <p:cNvCxnSpPr>
              <a:cxnSpLocks noChangeShapeType="1"/>
              <a:stCxn id="113" idx="6"/>
              <a:endCxn id="115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AutoShape 30">
              <a:extLst>
                <a:ext uri="{FF2B5EF4-FFF2-40B4-BE49-F238E27FC236}">
                  <a16:creationId xmlns:a16="http://schemas.microsoft.com/office/drawing/2014/main" id="{CCEF6B49-7DEC-AC4A-B214-396345CF2CC4}"/>
                </a:ext>
              </a:extLst>
            </p:cNvPr>
            <p:cNvCxnSpPr>
              <a:cxnSpLocks noChangeShapeType="1"/>
              <a:stCxn id="114" idx="4"/>
              <a:endCxn id="115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AutoShape 31">
              <a:extLst>
                <a:ext uri="{FF2B5EF4-FFF2-40B4-BE49-F238E27FC236}">
                  <a16:creationId xmlns:a16="http://schemas.microsoft.com/office/drawing/2014/main" id="{19DC7C92-F6B8-6745-8670-03FC419409C0}"/>
                </a:ext>
              </a:extLst>
            </p:cNvPr>
            <p:cNvCxnSpPr>
              <a:cxnSpLocks noChangeShapeType="1"/>
              <a:stCxn id="114" idx="2"/>
              <a:endCxn id="116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AutoShape 32">
              <a:extLst>
                <a:ext uri="{FF2B5EF4-FFF2-40B4-BE49-F238E27FC236}">
                  <a16:creationId xmlns:a16="http://schemas.microsoft.com/office/drawing/2014/main" id="{5A593CC5-AB6F-E84F-A157-31097999B632}"/>
                </a:ext>
              </a:extLst>
            </p:cNvPr>
            <p:cNvCxnSpPr>
              <a:cxnSpLocks noChangeShapeType="1"/>
              <a:stCxn id="117" idx="5"/>
              <a:endCxn id="116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AutoShape 33">
              <a:extLst>
                <a:ext uri="{FF2B5EF4-FFF2-40B4-BE49-F238E27FC236}">
                  <a16:creationId xmlns:a16="http://schemas.microsoft.com/office/drawing/2014/main" id="{9D1A0B3A-5B54-704A-BC75-66A74742E641}"/>
                </a:ext>
              </a:extLst>
            </p:cNvPr>
            <p:cNvCxnSpPr>
              <a:cxnSpLocks noChangeShapeType="1"/>
              <a:stCxn id="116" idx="7"/>
              <a:endCxn id="115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AutoShape 34">
              <a:extLst>
                <a:ext uri="{FF2B5EF4-FFF2-40B4-BE49-F238E27FC236}">
                  <a16:creationId xmlns:a16="http://schemas.microsoft.com/office/drawing/2014/main" id="{3EA93573-78BB-6E4B-A156-90E848C89576}"/>
                </a:ext>
              </a:extLst>
            </p:cNvPr>
            <p:cNvCxnSpPr>
              <a:cxnSpLocks noChangeShapeType="1"/>
              <a:stCxn id="117" idx="6"/>
              <a:endCxn id="115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AutoShape 35">
              <a:extLst>
                <a:ext uri="{FF2B5EF4-FFF2-40B4-BE49-F238E27FC236}">
                  <a16:creationId xmlns:a16="http://schemas.microsoft.com/office/drawing/2014/main" id="{9A460575-4819-FD4E-9C0D-3C6BBCB6407B}"/>
                </a:ext>
              </a:extLst>
            </p:cNvPr>
            <p:cNvCxnSpPr>
              <a:cxnSpLocks noChangeShapeType="1"/>
              <a:stCxn id="114" idx="2"/>
              <a:endCxn id="117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" name="Oval 36">
              <a:extLst>
                <a:ext uri="{FF2B5EF4-FFF2-40B4-BE49-F238E27FC236}">
                  <a16:creationId xmlns:a16="http://schemas.microsoft.com/office/drawing/2014/main" id="{36EF2D60-52DC-0449-8039-B3634E63A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37">
              <a:extLst>
                <a:ext uri="{FF2B5EF4-FFF2-40B4-BE49-F238E27FC236}">
                  <a16:creationId xmlns:a16="http://schemas.microsoft.com/office/drawing/2014/main" id="{8BC3D422-1FD7-934E-AC1D-DF3DB017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38">
              <a:extLst>
                <a:ext uri="{FF2B5EF4-FFF2-40B4-BE49-F238E27FC236}">
                  <a16:creationId xmlns:a16="http://schemas.microsoft.com/office/drawing/2014/main" id="{244F8E9D-9DB9-9747-B9B9-37166104D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39">
              <a:extLst>
                <a:ext uri="{FF2B5EF4-FFF2-40B4-BE49-F238E27FC236}">
                  <a16:creationId xmlns:a16="http://schemas.microsoft.com/office/drawing/2014/main" id="{2E11BC90-977F-714C-8B0B-C7F06B8E8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40">
              <a:extLst>
                <a:ext uri="{FF2B5EF4-FFF2-40B4-BE49-F238E27FC236}">
                  <a16:creationId xmlns:a16="http://schemas.microsoft.com/office/drawing/2014/main" id="{BDF4D159-D378-3841-BBBA-53FF46E5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41">
              <a:extLst>
                <a:ext uri="{FF2B5EF4-FFF2-40B4-BE49-F238E27FC236}">
                  <a16:creationId xmlns:a16="http://schemas.microsoft.com/office/drawing/2014/main" id="{1DCF17BF-D337-4C41-A39E-A62D7CD20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4" name="AutoShape 42">
              <a:extLst>
                <a:ext uri="{FF2B5EF4-FFF2-40B4-BE49-F238E27FC236}">
                  <a16:creationId xmlns:a16="http://schemas.microsoft.com/office/drawing/2014/main" id="{1B625878-44E7-9544-9472-148AEF1B02B6}"/>
                </a:ext>
              </a:extLst>
            </p:cNvPr>
            <p:cNvCxnSpPr>
              <a:cxnSpLocks noChangeShapeType="1"/>
              <a:stCxn id="116" idx="3"/>
              <a:endCxn id="128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AutoShape 44">
              <a:extLst>
                <a:ext uri="{FF2B5EF4-FFF2-40B4-BE49-F238E27FC236}">
                  <a16:creationId xmlns:a16="http://schemas.microsoft.com/office/drawing/2014/main" id="{72C62B4C-E380-D643-83FF-B84721488871}"/>
                </a:ext>
              </a:extLst>
            </p:cNvPr>
            <p:cNvCxnSpPr>
              <a:cxnSpLocks noChangeShapeType="1"/>
              <a:stCxn id="116" idx="4"/>
              <a:endCxn id="129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AutoShape 45">
              <a:extLst>
                <a:ext uri="{FF2B5EF4-FFF2-40B4-BE49-F238E27FC236}">
                  <a16:creationId xmlns:a16="http://schemas.microsoft.com/office/drawing/2014/main" id="{882FBFF7-0A1E-6344-8DD2-5CF9B5CA3F6F}"/>
                </a:ext>
              </a:extLst>
            </p:cNvPr>
            <p:cNvCxnSpPr>
              <a:cxnSpLocks noChangeShapeType="1"/>
              <a:stCxn id="116" idx="5"/>
              <a:endCxn id="130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AutoShape 46">
              <a:extLst>
                <a:ext uri="{FF2B5EF4-FFF2-40B4-BE49-F238E27FC236}">
                  <a16:creationId xmlns:a16="http://schemas.microsoft.com/office/drawing/2014/main" id="{E48193B5-9CE6-BD42-8A64-3257AF8DA7EC}"/>
                </a:ext>
              </a:extLst>
            </p:cNvPr>
            <p:cNvCxnSpPr>
              <a:cxnSpLocks noChangeShapeType="1"/>
              <a:stCxn id="115" idx="5"/>
              <a:endCxn id="132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AutoShape 47">
              <a:extLst>
                <a:ext uri="{FF2B5EF4-FFF2-40B4-BE49-F238E27FC236}">
                  <a16:creationId xmlns:a16="http://schemas.microsoft.com/office/drawing/2014/main" id="{EEA914D3-5008-CA4D-8E89-08B24D89055C}"/>
                </a:ext>
              </a:extLst>
            </p:cNvPr>
            <p:cNvCxnSpPr>
              <a:cxnSpLocks noChangeShapeType="1"/>
              <a:stCxn id="115" idx="6"/>
              <a:endCxn id="133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AutoShape 50">
              <a:extLst>
                <a:ext uri="{FF2B5EF4-FFF2-40B4-BE49-F238E27FC236}">
                  <a16:creationId xmlns:a16="http://schemas.microsoft.com/office/drawing/2014/main" id="{515C342D-A244-044D-8070-D9D67783DD9A}"/>
                </a:ext>
              </a:extLst>
            </p:cNvPr>
            <p:cNvCxnSpPr>
              <a:cxnSpLocks noChangeShapeType="1"/>
              <a:stCxn id="115" idx="7"/>
              <a:endCxn id="131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312535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E97ADE0-81F8-2241-8C09-FEDE4FEB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22C6FBB-E79D-A347-8714-97E0D42D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3B35853-580C-1E48-A4DF-6CF996BE6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11FF8298-B31A-A245-BC7C-2C150A6F9E3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66704F1B-C7A2-4E46-A10A-7CCA67D7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600" dirty="0"/>
              <a:t>R1: Jellyfish model [</a:t>
            </a:r>
            <a:r>
              <a:rPr lang="en-US" altLang="en-US" sz="3600" dirty="0" err="1"/>
              <a:t>Tauro</a:t>
            </a:r>
            <a:r>
              <a:rPr lang="en-US" altLang="en-US" sz="3600" dirty="0"/>
              <a:t>+]</a:t>
            </a:r>
          </a:p>
        </p:txBody>
      </p:sp>
      <p:sp>
        <p:nvSpPr>
          <p:cNvPr id="315396" name="Oval 4">
            <a:extLst>
              <a:ext uri="{FF2B5EF4-FFF2-40B4-BE49-F238E27FC236}">
                <a16:creationId xmlns:a16="http://schemas.microsoft.com/office/drawing/2014/main" id="{15EFF4B0-882F-394F-B17A-EC573A65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52600"/>
            <a:ext cx="1600200" cy="4572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Oval 5">
            <a:extLst>
              <a:ext uri="{FF2B5EF4-FFF2-40B4-BE49-F238E27FC236}">
                <a16:creationId xmlns:a16="http://schemas.microsoft.com/office/drawing/2014/main" id="{AC55B6FE-926C-3143-9AFA-A98A300B6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743200" cy="914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315398" name="Oval 6">
            <a:extLst>
              <a:ext uri="{FF2B5EF4-FFF2-40B4-BE49-F238E27FC236}">
                <a16:creationId xmlns:a16="http://schemas.microsoft.com/office/drawing/2014/main" id="{268158B4-7EDE-4C4B-82BB-E2B025DC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267200" cy="14478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>
            <a:extLst>
              <a:ext uri="{FF2B5EF4-FFF2-40B4-BE49-F238E27FC236}">
                <a16:creationId xmlns:a16="http://schemas.microsoft.com/office/drawing/2014/main" id="{6F247B65-3186-3146-B69E-06A8200D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0" name="Oval 8">
            <a:extLst>
              <a:ext uri="{FF2B5EF4-FFF2-40B4-BE49-F238E27FC236}">
                <a16:creationId xmlns:a16="http://schemas.microsoft.com/office/drawing/2014/main" id="{70CD3EFD-B673-9440-87BD-2AF97AA0F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Oval 9">
            <a:extLst>
              <a:ext uri="{FF2B5EF4-FFF2-40B4-BE49-F238E27FC236}">
                <a16:creationId xmlns:a16="http://schemas.microsoft.com/office/drawing/2014/main" id="{777782E4-D01E-E943-A8D2-A6070887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152400" cy="152400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Oval 11">
            <a:extLst>
              <a:ext uri="{FF2B5EF4-FFF2-40B4-BE49-F238E27FC236}">
                <a16:creationId xmlns:a16="http://schemas.microsoft.com/office/drawing/2014/main" id="{56A0E11C-0881-4B41-99B8-BE3F6DE7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Oval 12">
            <a:extLst>
              <a:ext uri="{FF2B5EF4-FFF2-40B4-BE49-F238E27FC236}">
                <a16:creationId xmlns:a16="http://schemas.microsoft.com/office/drawing/2014/main" id="{1141D09E-BB50-B74A-8085-4A13ABCB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5" name="Oval 13">
            <a:extLst>
              <a:ext uri="{FF2B5EF4-FFF2-40B4-BE49-F238E27FC236}">
                <a16:creationId xmlns:a16="http://schemas.microsoft.com/office/drawing/2014/main" id="{90A881DB-0169-CB47-96C9-C1183004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Oval 14">
            <a:extLst>
              <a:ext uri="{FF2B5EF4-FFF2-40B4-BE49-F238E27FC236}">
                <a16:creationId xmlns:a16="http://schemas.microsoft.com/office/drawing/2014/main" id="{42834B8D-BF02-0444-A647-2358CF119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5334000" cy="1828800"/>
          </a:xfrm>
          <a:prstGeom prst="ellipse">
            <a:avLst/>
          </a:prstGeom>
          <a:noFill/>
          <a:ln w="28575" algn="ctr">
            <a:solidFill>
              <a:srgbClr val="9933FF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7" name="Line 15">
            <a:extLst>
              <a:ext uri="{FF2B5EF4-FFF2-40B4-BE49-F238E27FC236}">
                <a16:creationId xmlns:a16="http://schemas.microsoft.com/office/drawing/2014/main" id="{0400990E-232F-4C4E-AC05-FD0419606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209800"/>
            <a:ext cx="152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8" name="Line 16">
            <a:extLst>
              <a:ext uri="{FF2B5EF4-FFF2-40B4-BE49-F238E27FC236}">
                <a16:creationId xmlns:a16="http://schemas.microsoft.com/office/drawing/2014/main" id="{EDDFA5BA-C454-A94D-9B79-278BA0819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209800"/>
            <a:ext cx="762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09" name="Line 17">
            <a:extLst>
              <a:ext uri="{FF2B5EF4-FFF2-40B4-BE49-F238E27FC236}">
                <a16:creationId xmlns:a16="http://schemas.microsoft.com/office/drawing/2014/main" id="{D5DE9BD4-6B9C-CA4F-915F-E205D1B94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228600" cy="1600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0" name="Text Box 18">
            <a:extLst>
              <a:ext uri="{FF2B5EF4-FFF2-40B4-BE49-F238E27FC236}">
                <a16:creationId xmlns:a16="http://schemas.microsoft.com/office/drawing/2014/main" id="{826DC8C5-EEB9-C649-AF7C-217C8829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93900"/>
            <a:ext cx="5143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15411" name="Line 19">
            <a:extLst>
              <a:ext uri="{FF2B5EF4-FFF2-40B4-BE49-F238E27FC236}">
                <a16:creationId xmlns:a16="http://schemas.microsoft.com/office/drawing/2014/main" id="{6FCC000E-C5CA-5541-8FAA-550F722ACB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514600"/>
            <a:ext cx="3810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Line 20">
            <a:extLst>
              <a:ext uri="{FF2B5EF4-FFF2-40B4-BE49-F238E27FC236}">
                <a16:creationId xmlns:a16="http://schemas.microsoft.com/office/drawing/2014/main" id="{188B594A-B907-EA4D-B4B6-2A59601E11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514600"/>
            <a:ext cx="457200" cy="1752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Line 21">
            <a:extLst>
              <a:ext uri="{FF2B5EF4-FFF2-40B4-BE49-F238E27FC236}">
                <a16:creationId xmlns:a16="http://schemas.microsoft.com/office/drawing/2014/main" id="{443BB90F-B95F-D64E-B0C7-4B8AA6A272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438400"/>
            <a:ext cx="5334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Oval 22">
            <a:extLst>
              <a:ext uri="{FF2B5EF4-FFF2-40B4-BE49-F238E27FC236}">
                <a16:creationId xmlns:a16="http://schemas.microsoft.com/office/drawing/2014/main" id="{5BEE7ABB-0E17-1D47-981A-E1E82BC5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152400" cy="1524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Line 23">
            <a:extLst>
              <a:ext uri="{FF2B5EF4-FFF2-40B4-BE49-F238E27FC236}">
                <a16:creationId xmlns:a16="http://schemas.microsoft.com/office/drawing/2014/main" id="{9DD9403F-A0AC-214A-8E2E-E3C46FAE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53340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3E408039-BFD9-3F47-91BB-875130B6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0950"/>
            <a:ext cx="9144000" cy="730250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A Simple Conceptual Model for the Internet Topology</a:t>
            </a:r>
            <a:r>
              <a:rPr kumimoji="0" lang="en-US" altLang="en-US" sz="2000"/>
              <a:t>, L. Tauro, C. Palmer, G. Siganos, M. Faloutsos, Global Internet, November 25-29, 2001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54EDFF4E-6348-A440-A701-7168C7F8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2950"/>
            <a:ext cx="9144000" cy="1035050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en-US" altLang="en-US" sz="2000" i="1"/>
              <a:t>Jellyfish: A Conceptual Model for the AS Internet Topology</a:t>
            </a:r>
            <a:r>
              <a:rPr kumimoji="0" lang="en-US" altLang="en-US" sz="2000"/>
              <a:t> G. Siganos, Sudhir L Tauro, M. Faloutsos, J. of Communications and Networks, Vol. 8, No. 3, pp 339-350, Sept. 2006.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F7E876-58DC-774F-A6C6-1DEF0B86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814EEC9-A4CE-A146-86A6-762E08B3D305}"/>
              </a:ext>
            </a:extLst>
          </p:cNvPr>
          <p:cNvGrpSpPr>
            <a:grpSpLocks noChangeAspect="1"/>
          </p:cNvGrpSpPr>
          <p:nvPr/>
        </p:nvGrpSpPr>
        <p:grpSpPr>
          <a:xfrm>
            <a:off x="241633" y="1458118"/>
            <a:ext cx="1331596" cy="1109663"/>
            <a:chOff x="3200400" y="3886200"/>
            <a:chExt cx="2286000" cy="1905000"/>
          </a:xfrm>
        </p:grpSpPr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A68192A-EA50-3341-8AE7-19A0882A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2C2A80C7-3556-E249-8A6E-5FF4AD2DF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F2891CCE-2766-1948-9BB0-3F48090D2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F2CEC7C1-704B-6740-B602-C8DBA614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D0213176-62D6-EE48-B647-91AD91674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4" name="AutoShape 26">
              <a:extLst>
                <a:ext uri="{FF2B5EF4-FFF2-40B4-BE49-F238E27FC236}">
                  <a16:creationId xmlns:a16="http://schemas.microsoft.com/office/drawing/2014/main" id="{5FFEC84F-02EA-FE4F-AFD7-FC3E4F958C5A}"/>
                </a:ext>
              </a:extLst>
            </p:cNvPr>
            <p:cNvCxnSpPr>
              <a:cxnSpLocks noChangeShapeType="1"/>
              <a:stCxn id="29" idx="6"/>
              <a:endCxn id="30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7">
              <a:extLst>
                <a:ext uri="{FF2B5EF4-FFF2-40B4-BE49-F238E27FC236}">
                  <a16:creationId xmlns:a16="http://schemas.microsoft.com/office/drawing/2014/main" id="{5E23D54E-1A5F-6B49-889C-51407DF66BAA}"/>
                </a:ext>
              </a:extLst>
            </p:cNvPr>
            <p:cNvCxnSpPr>
              <a:cxnSpLocks noChangeShapeType="1"/>
              <a:stCxn id="29" idx="3"/>
              <a:endCxn id="33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8">
              <a:extLst>
                <a:ext uri="{FF2B5EF4-FFF2-40B4-BE49-F238E27FC236}">
                  <a16:creationId xmlns:a16="http://schemas.microsoft.com/office/drawing/2014/main" id="{030AB8F7-B035-B24B-BFA6-C840E6D511EA}"/>
                </a:ext>
              </a:extLst>
            </p:cNvPr>
            <p:cNvCxnSpPr>
              <a:cxnSpLocks noChangeShapeType="1"/>
              <a:stCxn id="29" idx="5"/>
              <a:endCxn id="32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29">
              <a:extLst>
                <a:ext uri="{FF2B5EF4-FFF2-40B4-BE49-F238E27FC236}">
                  <a16:creationId xmlns:a16="http://schemas.microsoft.com/office/drawing/2014/main" id="{D1048E1C-4EC3-4D4F-962C-A76C772502A3}"/>
                </a:ext>
              </a:extLst>
            </p:cNvPr>
            <p:cNvCxnSpPr>
              <a:cxnSpLocks noChangeShapeType="1"/>
              <a:stCxn id="29" idx="6"/>
              <a:endCxn id="31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12B6B197-D856-A943-AB73-F10DE49983E9}"/>
                </a:ext>
              </a:extLst>
            </p:cNvPr>
            <p:cNvCxnSpPr>
              <a:cxnSpLocks noChangeShapeType="1"/>
              <a:stCxn id="30" idx="4"/>
              <a:endCxn id="31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1">
              <a:extLst>
                <a:ext uri="{FF2B5EF4-FFF2-40B4-BE49-F238E27FC236}">
                  <a16:creationId xmlns:a16="http://schemas.microsoft.com/office/drawing/2014/main" id="{F6EBEF34-46A9-6A41-8DB8-2D3767C1569B}"/>
                </a:ext>
              </a:extLst>
            </p:cNvPr>
            <p:cNvCxnSpPr>
              <a:cxnSpLocks noChangeShapeType="1"/>
              <a:stCxn id="30" idx="2"/>
              <a:endCxn id="32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D78DBB47-DB14-E144-AC10-D49D5835EA78}"/>
                </a:ext>
              </a:extLst>
            </p:cNvPr>
            <p:cNvCxnSpPr>
              <a:cxnSpLocks noChangeShapeType="1"/>
              <a:stCxn id="33" idx="5"/>
              <a:endCxn id="32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3">
              <a:extLst>
                <a:ext uri="{FF2B5EF4-FFF2-40B4-BE49-F238E27FC236}">
                  <a16:creationId xmlns:a16="http://schemas.microsoft.com/office/drawing/2014/main" id="{50B044F1-E188-D84C-A8AA-879C60B4B619}"/>
                </a:ext>
              </a:extLst>
            </p:cNvPr>
            <p:cNvCxnSpPr>
              <a:cxnSpLocks noChangeShapeType="1"/>
              <a:stCxn id="32" idx="7"/>
              <a:endCxn id="31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E4E42489-9D52-034E-B44E-D232C2BB8985}"/>
                </a:ext>
              </a:extLst>
            </p:cNvPr>
            <p:cNvCxnSpPr>
              <a:cxnSpLocks noChangeShapeType="1"/>
              <a:stCxn id="33" idx="6"/>
              <a:endCxn id="31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5">
              <a:extLst>
                <a:ext uri="{FF2B5EF4-FFF2-40B4-BE49-F238E27FC236}">
                  <a16:creationId xmlns:a16="http://schemas.microsoft.com/office/drawing/2014/main" id="{6A5A0709-71DA-044E-A85B-4718805131ED}"/>
                </a:ext>
              </a:extLst>
            </p:cNvPr>
            <p:cNvCxnSpPr>
              <a:cxnSpLocks noChangeShapeType="1"/>
              <a:stCxn id="30" idx="2"/>
              <a:endCxn id="33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E3EF8DD7-DA37-654A-979B-1BE11018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3CBCD589-4FBA-B34E-8548-2E3B317D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FBDCAE09-E5C7-7E41-874F-1B3AD509C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C12E3F64-6E61-AE44-B87A-91286390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31636997-F07A-AE4E-B640-4723AD59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A1513278-8566-9F48-82EA-368694E7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64AF5DD3-AE3A-3C4C-9069-0A48067E6484}"/>
                </a:ext>
              </a:extLst>
            </p:cNvPr>
            <p:cNvCxnSpPr>
              <a:cxnSpLocks noChangeShapeType="1"/>
              <a:stCxn id="32" idx="3"/>
              <a:endCxn id="44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4">
              <a:extLst>
                <a:ext uri="{FF2B5EF4-FFF2-40B4-BE49-F238E27FC236}">
                  <a16:creationId xmlns:a16="http://schemas.microsoft.com/office/drawing/2014/main" id="{3DCDAAFA-9C0D-4148-9B81-3161EA762655}"/>
                </a:ext>
              </a:extLst>
            </p:cNvPr>
            <p:cNvCxnSpPr>
              <a:cxnSpLocks noChangeShapeType="1"/>
              <a:stCxn id="32" idx="4"/>
              <a:endCxn id="45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5">
              <a:extLst>
                <a:ext uri="{FF2B5EF4-FFF2-40B4-BE49-F238E27FC236}">
                  <a16:creationId xmlns:a16="http://schemas.microsoft.com/office/drawing/2014/main" id="{1BD61CB3-E2CF-654E-B08A-99A66C4C6FB5}"/>
                </a:ext>
              </a:extLst>
            </p:cNvPr>
            <p:cNvCxnSpPr>
              <a:cxnSpLocks noChangeShapeType="1"/>
              <a:stCxn id="32" idx="5"/>
              <a:endCxn id="46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6">
              <a:extLst>
                <a:ext uri="{FF2B5EF4-FFF2-40B4-BE49-F238E27FC236}">
                  <a16:creationId xmlns:a16="http://schemas.microsoft.com/office/drawing/2014/main" id="{D9EA638B-647C-1C4E-B590-207F7DC393DF}"/>
                </a:ext>
              </a:extLst>
            </p:cNvPr>
            <p:cNvCxnSpPr>
              <a:cxnSpLocks noChangeShapeType="1"/>
              <a:stCxn id="31" idx="5"/>
              <a:endCxn id="48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47">
              <a:extLst>
                <a:ext uri="{FF2B5EF4-FFF2-40B4-BE49-F238E27FC236}">
                  <a16:creationId xmlns:a16="http://schemas.microsoft.com/office/drawing/2014/main" id="{A97D3525-44F0-2B49-A808-CA497A7E4E56}"/>
                </a:ext>
              </a:extLst>
            </p:cNvPr>
            <p:cNvCxnSpPr>
              <a:cxnSpLocks noChangeShapeType="1"/>
              <a:stCxn id="31" idx="6"/>
              <a:endCxn id="49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0">
              <a:extLst>
                <a:ext uri="{FF2B5EF4-FFF2-40B4-BE49-F238E27FC236}">
                  <a16:creationId xmlns:a16="http://schemas.microsoft.com/office/drawing/2014/main" id="{84030C9C-D0C3-D343-A64D-CE7D74A403AB}"/>
                </a:ext>
              </a:extLst>
            </p:cNvPr>
            <p:cNvCxnSpPr>
              <a:cxnSpLocks noChangeShapeType="1"/>
              <a:stCxn id="31" idx="7"/>
              <a:endCxn id="47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284BCF-2ECD-C94A-8CDD-122420561F61}"/>
              </a:ext>
            </a:extLst>
          </p:cNvPr>
          <p:cNvGrpSpPr>
            <a:grpSpLocks noChangeAspect="1"/>
          </p:cNvGrpSpPr>
          <p:nvPr/>
        </p:nvGrpSpPr>
        <p:grpSpPr>
          <a:xfrm>
            <a:off x="4242920" y="1696685"/>
            <a:ext cx="1331596" cy="1109663"/>
            <a:chOff x="3200400" y="3886200"/>
            <a:chExt cx="2286000" cy="1905000"/>
          </a:xfrm>
        </p:grpSpPr>
        <p:sp>
          <p:nvSpPr>
            <p:cNvPr id="57" name="Oval 21">
              <a:extLst>
                <a:ext uri="{FF2B5EF4-FFF2-40B4-BE49-F238E27FC236}">
                  <a16:creationId xmlns:a16="http://schemas.microsoft.com/office/drawing/2014/main" id="{974E90C9-3680-5B46-93EA-CB41B1C64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2">
              <a:extLst>
                <a:ext uri="{FF2B5EF4-FFF2-40B4-BE49-F238E27FC236}">
                  <a16:creationId xmlns:a16="http://schemas.microsoft.com/office/drawing/2014/main" id="{FE1FA266-1F76-D949-9A8D-BEFB3A528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3">
              <a:extLst>
                <a:ext uri="{FF2B5EF4-FFF2-40B4-BE49-F238E27FC236}">
                  <a16:creationId xmlns:a16="http://schemas.microsoft.com/office/drawing/2014/main" id="{08FAEB96-D64A-6244-AA76-DABD3FBD7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4">
              <a:extLst>
                <a:ext uri="{FF2B5EF4-FFF2-40B4-BE49-F238E27FC236}">
                  <a16:creationId xmlns:a16="http://schemas.microsoft.com/office/drawing/2014/main" id="{7774A21D-6D0F-FF49-A7A5-FCADA4D3B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5">
              <a:extLst>
                <a:ext uri="{FF2B5EF4-FFF2-40B4-BE49-F238E27FC236}">
                  <a16:creationId xmlns:a16="http://schemas.microsoft.com/office/drawing/2014/main" id="{00D38383-5D22-7844-B6E8-3287D08B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F0478AA4-D0F7-0D4A-811F-FE0A73BF1F7E}"/>
                </a:ext>
              </a:extLst>
            </p:cNvPr>
            <p:cNvCxnSpPr>
              <a:cxnSpLocks noChangeShapeType="1"/>
              <a:stCxn id="57" idx="6"/>
              <a:endCxn id="58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27">
              <a:extLst>
                <a:ext uri="{FF2B5EF4-FFF2-40B4-BE49-F238E27FC236}">
                  <a16:creationId xmlns:a16="http://schemas.microsoft.com/office/drawing/2014/main" id="{BB201497-6BF9-7141-9029-5F8BC690E644}"/>
                </a:ext>
              </a:extLst>
            </p:cNvPr>
            <p:cNvCxnSpPr>
              <a:cxnSpLocks noChangeShapeType="1"/>
              <a:stCxn id="57" idx="3"/>
              <a:endCxn id="61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28">
              <a:extLst>
                <a:ext uri="{FF2B5EF4-FFF2-40B4-BE49-F238E27FC236}">
                  <a16:creationId xmlns:a16="http://schemas.microsoft.com/office/drawing/2014/main" id="{AF0AC610-E315-AA43-971D-8E2CD1D956A6}"/>
                </a:ext>
              </a:extLst>
            </p:cNvPr>
            <p:cNvCxnSpPr>
              <a:cxnSpLocks noChangeShapeType="1"/>
              <a:stCxn id="57" idx="5"/>
              <a:endCxn id="60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29">
              <a:extLst>
                <a:ext uri="{FF2B5EF4-FFF2-40B4-BE49-F238E27FC236}">
                  <a16:creationId xmlns:a16="http://schemas.microsoft.com/office/drawing/2014/main" id="{1FE86583-9DAB-5148-8968-305043395EE6}"/>
                </a:ext>
              </a:extLst>
            </p:cNvPr>
            <p:cNvCxnSpPr>
              <a:cxnSpLocks noChangeShapeType="1"/>
              <a:stCxn id="57" idx="6"/>
              <a:endCxn id="59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30">
              <a:extLst>
                <a:ext uri="{FF2B5EF4-FFF2-40B4-BE49-F238E27FC236}">
                  <a16:creationId xmlns:a16="http://schemas.microsoft.com/office/drawing/2014/main" id="{F35BE9E6-EA6F-E64D-A1C2-2B481CA8AA1D}"/>
                </a:ext>
              </a:extLst>
            </p:cNvPr>
            <p:cNvCxnSpPr>
              <a:cxnSpLocks noChangeShapeType="1"/>
              <a:stCxn id="58" idx="4"/>
              <a:endCxn id="59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31">
              <a:extLst>
                <a:ext uri="{FF2B5EF4-FFF2-40B4-BE49-F238E27FC236}">
                  <a16:creationId xmlns:a16="http://schemas.microsoft.com/office/drawing/2014/main" id="{9D403129-237B-DD4C-9388-4815D01ED7CF}"/>
                </a:ext>
              </a:extLst>
            </p:cNvPr>
            <p:cNvCxnSpPr>
              <a:cxnSpLocks noChangeShapeType="1"/>
              <a:stCxn id="58" idx="2"/>
              <a:endCxn id="60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32">
              <a:extLst>
                <a:ext uri="{FF2B5EF4-FFF2-40B4-BE49-F238E27FC236}">
                  <a16:creationId xmlns:a16="http://schemas.microsoft.com/office/drawing/2014/main" id="{9E4CB6DE-3F3E-7D4A-A99F-23893DEAB1F9}"/>
                </a:ext>
              </a:extLst>
            </p:cNvPr>
            <p:cNvCxnSpPr>
              <a:cxnSpLocks noChangeShapeType="1"/>
              <a:stCxn id="61" idx="5"/>
              <a:endCxn id="60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33">
              <a:extLst>
                <a:ext uri="{FF2B5EF4-FFF2-40B4-BE49-F238E27FC236}">
                  <a16:creationId xmlns:a16="http://schemas.microsoft.com/office/drawing/2014/main" id="{6DC4E41F-C0DB-AE46-8A0E-E06A55EADB7A}"/>
                </a:ext>
              </a:extLst>
            </p:cNvPr>
            <p:cNvCxnSpPr>
              <a:cxnSpLocks noChangeShapeType="1"/>
              <a:stCxn id="60" idx="7"/>
              <a:endCxn id="59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34">
              <a:extLst>
                <a:ext uri="{FF2B5EF4-FFF2-40B4-BE49-F238E27FC236}">
                  <a16:creationId xmlns:a16="http://schemas.microsoft.com/office/drawing/2014/main" id="{B1D76612-F543-E74C-A7B9-C4DCBA2F392D}"/>
                </a:ext>
              </a:extLst>
            </p:cNvPr>
            <p:cNvCxnSpPr>
              <a:cxnSpLocks noChangeShapeType="1"/>
              <a:stCxn id="61" idx="6"/>
              <a:endCxn id="59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35">
              <a:extLst>
                <a:ext uri="{FF2B5EF4-FFF2-40B4-BE49-F238E27FC236}">
                  <a16:creationId xmlns:a16="http://schemas.microsoft.com/office/drawing/2014/main" id="{BB7B7E1B-ECBC-C344-8260-6EB37819C392}"/>
                </a:ext>
              </a:extLst>
            </p:cNvPr>
            <p:cNvCxnSpPr>
              <a:cxnSpLocks noChangeShapeType="1"/>
              <a:stCxn id="58" idx="2"/>
              <a:endCxn id="61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Oval 36">
              <a:extLst>
                <a:ext uri="{FF2B5EF4-FFF2-40B4-BE49-F238E27FC236}">
                  <a16:creationId xmlns:a16="http://schemas.microsoft.com/office/drawing/2014/main" id="{627EA6B2-4132-3840-A229-583E70513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7">
              <a:extLst>
                <a:ext uri="{FF2B5EF4-FFF2-40B4-BE49-F238E27FC236}">
                  <a16:creationId xmlns:a16="http://schemas.microsoft.com/office/drawing/2014/main" id="{A71B47B3-D9B4-E949-A3E8-6706ABB2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8">
              <a:extLst>
                <a:ext uri="{FF2B5EF4-FFF2-40B4-BE49-F238E27FC236}">
                  <a16:creationId xmlns:a16="http://schemas.microsoft.com/office/drawing/2014/main" id="{6EFAABF3-7497-A149-911B-B0B73F81F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>
              <a:extLst>
                <a:ext uri="{FF2B5EF4-FFF2-40B4-BE49-F238E27FC236}">
                  <a16:creationId xmlns:a16="http://schemas.microsoft.com/office/drawing/2014/main" id="{658649C8-7EFB-8444-B6C0-375065E14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>
              <a:extLst>
                <a:ext uri="{FF2B5EF4-FFF2-40B4-BE49-F238E27FC236}">
                  <a16:creationId xmlns:a16="http://schemas.microsoft.com/office/drawing/2014/main" id="{9311D6AF-C583-9840-B081-1710E08D7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>
              <a:extLst>
                <a:ext uri="{FF2B5EF4-FFF2-40B4-BE49-F238E27FC236}">
                  <a16:creationId xmlns:a16="http://schemas.microsoft.com/office/drawing/2014/main" id="{18151E55-0887-4F49-A69C-12A93D3E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8" name="AutoShape 42">
              <a:extLst>
                <a:ext uri="{FF2B5EF4-FFF2-40B4-BE49-F238E27FC236}">
                  <a16:creationId xmlns:a16="http://schemas.microsoft.com/office/drawing/2014/main" id="{9DB416F6-BF1B-5840-A4D7-D06DB3F3149F}"/>
                </a:ext>
              </a:extLst>
            </p:cNvPr>
            <p:cNvCxnSpPr>
              <a:cxnSpLocks noChangeShapeType="1"/>
              <a:stCxn id="60" idx="3"/>
              <a:endCxn id="72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44">
              <a:extLst>
                <a:ext uri="{FF2B5EF4-FFF2-40B4-BE49-F238E27FC236}">
                  <a16:creationId xmlns:a16="http://schemas.microsoft.com/office/drawing/2014/main" id="{6E33ACB3-51F7-8A46-9B52-3BAFDE1FE408}"/>
                </a:ext>
              </a:extLst>
            </p:cNvPr>
            <p:cNvCxnSpPr>
              <a:cxnSpLocks noChangeShapeType="1"/>
              <a:stCxn id="60" idx="4"/>
              <a:endCxn id="73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45">
              <a:extLst>
                <a:ext uri="{FF2B5EF4-FFF2-40B4-BE49-F238E27FC236}">
                  <a16:creationId xmlns:a16="http://schemas.microsoft.com/office/drawing/2014/main" id="{F091F9F3-0E2B-944D-A62C-06E1AADA3D8A}"/>
                </a:ext>
              </a:extLst>
            </p:cNvPr>
            <p:cNvCxnSpPr>
              <a:cxnSpLocks noChangeShapeType="1"/>
              <a:stCxn id="60" idx="5"/>
              <a:endCxn id="74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46">
              <a:extLst>
                <a:ext uri="{FF2B5EF4-FFF2-40B4-BE49-F238E27FC236}">
                  <a16:creationId xmlns:a16="http://schemas.microsoft.com/office/drawing/2014/main" id="{ADA8747C-F361-5B4D-A7E7-DBDCCED6C77D}"/>
                </a:ext>
              </a:extLst>
            </p:cNvPr>
            <p:cNvCxnSpPr>
              <a:cxnSpLocks noChangeShapeType="1"/>
              <a:stCxn id="59" idx="5"/>
              <a:endCxn id="76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47">
              <a:extLst>
                <a:ext uri="{FF2B5EF4-FFF2-40B4-BE49-F238E27FC236}">
                  <a16:creationId xmlns:a16="http://schemas.microsoft.com/office/drawing/2014/main" id="{86AEEE0A-8795-7746-A339-A2C3ED44FC19}"/>
                </a:ext>
              </a:extLst>
            </p:cNvPr>
            <p:cNvCxnSpPr>
              <a:cxnSpLocks noChangeShapeType="1"/>
              <a:stCxn id="59" idx="6"/>
              <a:endCxn id="77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50">
              <a:extLst>
                <a:ext uri="{FF2B5EF4-FFF2-40B4-BE49-F238E27FC236}">
                  <a16:creationId xmlns:a16="http://schemas.microsoft.com/office/drawing/2014/main" id="{C971C21C-5FF8-2F4A-9E9C-237AC09ED075}"/>
                </a:ext>
              </a:extLst>
            </p:cNvPr>
            <p:cNvCxnSpPr>
              <a:cxnSpLocks noChangeShapeType="1"/>
              <a:stCxn id="59" idx="7"/>
              <a:endCxn id="75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E89DE42-016E-8C4C-B165-6654C33C3A2F}"/>
              </a:ext>
            </a:extLst>
          </p:cNvPr>
          <p:cNvGrpSpPr>
            <a:grpSpLocks noChangeAspect="1"/>
          </p:cNvGrpSpPr>
          <p:nvPr/>
        </p:nvGrpSpPr>
        <p:grpSpPr>
          <a:xfrm>
            <a:off x="5655136" y="1857596"/>
            <a:ext cx="1331596" cy="1109663"/>
            <a:chOff x="3200400" y="3886200"/>
            <a:chExt cx="2286000" cy="1905000"/>
          </a:xfrm>
        </p:grpSpPr>
        <p:sp>
          <p:nvSpPr>
            <p:cNvPr id="85" name="Oval 21">
              <a:extLst>
                <a:ext uri="{FF2B5EF4-FFF2-40B4-BE49-F238E27FC236}">
                  <a16:creationId xmlns:a16="http://schemas.microsoft.com/office/drawing/2014/main" id="{93676FAC-51A1-EC48-98B5-0FA4A3A7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2">
              <a:extLst>
                <a:ext uri="{FF2B5EF4-FFF2-40B4-BE49-F238E27FC236}">
                  <a16:creationId xmlns:a16="http://schemas.microsoft.com/office/drawing/2014/main" id="{A97588E8-83BC-9A40-B439-EB3472B7F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23">
              <a:extLst>
                <a:ext uri="{FF2B5EF4-FFF2-40B4-BE49-F238E27FC236}">
                  <a16:creationId xmlns:a16="http://schemas.microsoft.com/office/drawing/2014/main" id="{DC2B4CAF-2BFC-AC43-96DF-D851C6262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4">
              <a:extLst>
                <a:ext uri="{FF2B5EF4-FFF2-40B4-BE49-F238E27FC236}">
                  <a16:creationId xmlns:a16="http://schemas.microsoft.com/office/drawing/2014/main" id="{902E38F3-4A8E-C246-91C9-383CAD420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5">
              <a:extLst>
                <a:ext uri="{FF2B5EF4-FFF2-40B4-BE49-F238E27FC236}">
                  <a16:creationId xmlns:a16="http://schemas.microsoft.com/office/drawing/2014/main" id="{B1EF9611-94DE-8C45-AFCE-4777A0336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0" name="AutoShape 26">
              <a:extLst>
                <a:ext uri="{FF2B5EF4-FFF2-40B4-BE49-F238E27FC236}">
                  <a16:creationId xmlns:a16="http://schemas.microsoft.com/office/drawing/2014/main" id="{EA2A93C7-EF89-3842-A783-107938100745}"/>
                </a:ext>
              </a:extLst>
            </p:cNvPr>
            <p:cNvCxnSpPr>
              <a:cxnSpLocks noChangeShapeType="1"/>
              <a:stCxn id="85" idx="6"/>
              <a:endCxn id="86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27">
              <a:extLst>
                <a:ext uri="{FF2B5EF4-FFF2-40B4-BE49-F238E27FC236}">
                  <a16:creationId xmlns:a16="http://schemas.microsoft.com/office/drawing/2014/main" id="{AD102008-5979-2845-B6E2-21797830C235}"/>
                </a:ext>
              </a:extLst>
            </p:cNvPr>
            <p:cNvCxnSpPr>
              <a:cxnSpLocks noChangeShapeType="1"/>
              <a:stCxn id="85" idx="3"/>
              <a:endCxn id="89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28">
              <a:extLst>
                <a:ext uri="{FF2B5EF4-FFF2-40B4-BE49-F238E27FC236}">
                  <a16:creationId xmlns:a16="http://schemas.microsoft.com/office/drawing/2014/main" id="{08B1FF52-5EB0-B145-A0D1-1AB8B0198D2B}"/>
                </a:ext>
              </a:extLst>
            </p:cNvPr>
            <p:cNvCxnSpPr>
              <a:cxnSpLocks noChangeShapeType="1"/>
              <a:stCxn id="85" idx="5"/>
              <a:endCxn id="88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9">
              <a:extLst>
                <a:ext uri="{FF2B5EF4-FFF2-40B4-BE49-F238E27FC236}">
                  <a16:creationId xmlns:a16="http://schemas.microsoft.com/office/drawing/2014/main" id="{4E47EE76-36B5-2549-B1DB-EE25E05EE8DD}"/>
                </a:ext>
              </a:extLst>
            </p:cNvPr>
            <p:cNvCxnSpPr>
              <a:cxnSpLocks noChangeShapeType="1"/>
              <a:stCxn id="85" idx="6"/>
              <a:endCxn id="87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30">
              <a:extLst>
                <a:ext uri="{FF2B5EF4-FFF2-40B4-BE49-F238E27FC236}">
                  <a16:creationId xmlns:a16="http://schemas.microsoft.com/office/drawing/2014/main" id="{F38F63D9-CD1B-8C4B-8C6E-79EA2FD0761B}"/>
                </a:ext>
              </a:extLst>
            </p:cNvPr>
            <p:cNvCxnSpPr>
              <a:cxnSpLocks noChangeShapeType="1"/>
              <a:stCxn id="86" idx="4"/>
              <a:endCxn id="87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31">
              <a:extLst>
                <a:ext uri="{FF2B5EF4-FFF2-40B4-BE49-F238E27FC236}">
                  <a16:creationId xmlns:a16="http://schemas.microsoft.com/office/drawing/2014/main" id="{302585D7-DE7F-A44B-B21B-BB7B3ECD9D5C}"/>
                </a:ext>
              </a:extLst>
            </p:cNvPr>
            <p:cNvCxnSpPr>
              <a:cxnSpLocks noChangeShapeType="1"/>
              <a:stCxn id="86" idx="2"/>
              <a:endCxn id="88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32">
              <a:extLst>
                <a:ext uri="{FF2B5EF4-FFF2-40B4-BE49-F238E27FC236}">
                  <a16:creationId xmlns:a16="http://schemas.microsoft.com/office/drawing/2014/main" id="{E57E4AD1-4E7B-B443-ACCB-E1394DD688CA}"/>
                </a:ext>
              </a:extLst>
            </p:cNvPr>
            <p:cNvCxnSpPr>
              <a:cxnSpLocks noChangeShapeType="1"/>
              <a:stCxn id="89" idx="5"/>
              <a:endCxn id="88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33">
              <a:extLst>
                <a:ext uri="{FF2B5EF4-FFF2-40B4-BE49-F238E27FC236}">
                  <a16:creationId xmlns:a16="http://schemas.microsoft.com/office/drawing/2014/main" id="{A7611656-F96A-694F-A0F0-4BDC4C05F462}"/>
                </a:ext>
              </a:extLst>
            </p:cNvPr>
            <p:cNvCxnSpPr>
              <a:cxnSpLocks noChangeShapeType="1"/>
              <a:stCxn id="88" idx="7"/>
              <a:endCxn id="87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34">
              <a:extLst>
                <a:ext uri="{FF2B5EF4-FFF2-40B4-BE49-F238E27FC236}">
                  <a16:creationId xmlns:a16="http://schemas.microsoft.com/office/drawing/2014/main" id="{6714F0CC-88A8-724A-8C53-2F4DBF880303}"/>
                </a:ext>
              </a:extLst>
            </p:cNvPr>
            <p:cNvCxnSpPr>
              <a:cxnSpLocks noChangeShapeType="1"/>
              <a:stCxn id="89" idx="6"/>
              <a:endCxn id="87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AutoShape 35">
              <a:extLst>
                <a:ext uri="{FF2B5EF4-FFF2-40B4-BE49-F238E27FC236}">
                  <a16:creationId xmlns:a16="http://schemas.microsoft.com/office/drawing/2014/main" id="{2AADE0C3-9A95-D84C-A5A6-F47261E82709}"/>
                </a:ext>
              </a:extLst>
            </p:cNvPr>
            <p:cNvCxnSpPr>
              <a:cxnSpLocks noChangeShapeType="1"/>
              <a:stCxn id="86" idx="2"/>
              <a:endCxn id="89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" name="Oval 36">
              <a:extLst>
                <a:ext uri="{FF2B5EF4-FFF2-40B4-BE49-F238E27FC236}">
                  <a16:creationId xmlns:a16="http://schemas.microsoft.com/office/drawing/2014/main" id="{E5108482-53EB-E946-8FF3-892B7BE61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37">
              <a:extLst>
                <a:ext uri="{FF2B5EF4-FFF2-40B4-BE49-F238E27FC236}">
                  <a16:creationId xmlns:a16="http://schemas.microsoft.com/office/drawing/2014/main" id="{51AD0C06-FE74-1042-8FCA-3CE639C95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38">
              <a:extLst>
                <a:ext uri="{FF2B5EF4-FFF2-40B4-BE49-F238E27FC236}">
                  <a16:creationId xmlns:a16="http://schemas.microsoft.com/office/drawing/2014/main" id="{5108E83D-BE06-E043-9F4E-9679EB004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39">
              <a:extLst>
                <a:ext uri="{FF2B5EF4-FFF2-40B4-BE49-F238E27FC236}">
                  <a16:creationId xmlns:a16="http://schemas.microsoft.com/office/drawing/2014/main" id="{66944687-8817-824D-9E0C-D76D8EA9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40">
              <a:extLst>
                <a:ext uri="{FF2B5EF4-FFF2-40B4-BE49-F238E27FC236}">
                  <a16:creationId xmlns:a16="http://schemas.microsoft.com/office/drawing/2014/main" id="{ADB448A4-7376-9145-B1CF-AB1369A44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41">
              <a:extLst>
                <a:ext uri="{FF2B5EF4-FFF2-40B4-BE49-F238E27FC236}">
                  <a16:creationId xmlns:a16="http://schemas.microsoft.com/office/drawing/2014/main" id="{230D6E6B-BBA3-1A45-A829-503CC6600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6" name="AutoShape 42">
              <a:extLst>
                <a:ext uri="{FF2B5EF4-FFF2-40B4-BE49-F238E27FC236}">
                  <a16:creationId xmlns:a16="http://schemas.microsoft.com/office/drawing/2014/main" id="{2D8CB51E-1BC5-BF47-975F-6B94FE23D3D7}"/>
                </a:ext>
              </a:extLst>
            </p:cNvPr>
            <p:cNvCxnSpPr>
              <a:cxnSpLocks noChangeShapeType="1"/>
              <a:stCxn id="88" idx="3"/>
              <a:endCxn id="100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AutoShape 44">
              <a:extLst>
                <a:ext uri="{FF2B5EF4-FFF2-40B4-BE49-F238E27FC236}">
                  <a16:creationId xmlns:a16="http://schemas.microsoft.com/office/drawing/2014/main" id="{6E5CF3A1-7A02-2F4B-AF11-073B0D163F3C}"/>
                </a:ext>
              </a:extLst>
            </p:cNvPr>
            <p:cNvCxnSpPr>
              <a:cxnSpLocks noChangeShapeType="1"/>
              <a:stCxn id="88" idx="4"/>
              <a:endCxn id="101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AutoShape 45">
              <a:extLst>
                <a:ext uri="{FF2B5EF4-FFF2-40B4-BE49-F238E27FC236}">
                  <a16:creationId xmlns:a16="http://schemas.microsoft.com/office/drawing/2014/main" id="{A4A07515-BC74-3E4F-A8E9-0F95BA607363}"/>
                </a:ext>
              </a:extLst>
            </p:cNvPr>
            <p:cNvCxnSpPr>
              <a:cxnSpLocks noChangeShapeType="1"/>
              <a:stCxn id="88" idx="5"/>
              <a:endCxn id="102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AutoShape 46">
              <a:extLst>
                <a:ext uri="{FF2B5EF4-FFF2-40B4-BE49-F238E27FC236}">
                  <a16:creationId xmlns:a16="http://schemas.microsoft.com/office/drawing/2014/main" id="{87BA2F3B-3A5B-9B41-BA75-0E51CBE9AC5E}"/>
                </a:ext>
              </a:extLst>
            </p:cNvPr>
            <p:cNvCxnSpPr>
              <a:cxnSpLocks noChangeShapeType="1"/>
              <a:stCxn id="87" idx="5"/>
              <a:endCxn id="104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AutoShape 47">
              <a:extLst>
                <a:ext uri="{FF2B5EF4-FFF2-40B4-BE49-F238E27FC236}">
                  <a16:creationId xmlns:a16="http://schemas.microsoft.com/office/drawing/2014/main" id="{DFB4A78B-9F54-8447-8504-E9154208BDFA}"/>
                </a:ext>
              </a:extLst>
            </p:cNvPr>
            <p:cNvCxnSpPr>
              <a:cxnSpLocks noChangeShapeType="1"/>
              <a:stCxn id="87" idx="6"/>
              <a:endCxn id="105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AutoShape 50">
              <a:extLst>
                <a:ext uri="{FF2B5EF4-FFF2-40B4-BE49-F238E27FC236}">
                  <a16:creationId xmlns:a16="http://schemas.microsoft.com/office/drawing/2014/main" id="{306DE39D-B3F4-EE45-B727-DD9322EACBD3}"/>
                </a:ext>
              </a:extLst>
            </p:cNvPr>
            <p:cNvCxnSpPr>
              <a:cxnSpLocks noChangeShapeType="1"/>
              <a:stCxn id="87" idx="7"/>
              <a:endCxn id="103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87FEAA-C9C9-454E-AFDD-6CF2D3A707A5}"/>
              </a:ext>
            </a:extLst>
          </p:cNvPr>
          <p:cNvGrpSpPr>
            <a:grpSpLocks noChangeAspect="1"/>
          </p:cNvGrpSpPr>
          <p:nvPr/>
        </p:nvGrpSpPr>
        <p:grpSpPr>
          <a:xfrm>
            <a:off x="2935580" y="2013744"/>
            <a:ext cx="1331596" cy="1109663"/>
            <a:chOff x="3200400" y="3886200"/>
            <a:chExt cx="2286000" cy="1905000"/>
          </a:xfrm>
        </p:grpSpPr>
        <p:sp>
          <p:nvSpPr>
            <p:cNvPr id="113" name="Oval 21">
              <a:extLst>
                <a:ext uri="{FF2B5EF4-FFF2-40B4-BE49-F238E27FC236}">
                  <a16:creationId xmlns:a16="http://schemas.microsoft.com/office/drawing/2014/main" id="{4CB193EC-56F2-4E40-9362-9DE0D351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22">
              <a:extLst>
                <a:ext uri="{FF2B5EF4-FFF2-40B4-BE49-F238E27FC236}">
                  <a16:creationId xmlns:a16="http://schemas.microsoft.com/office/drawing/2014/main" id="{A9B4DC48-12DA-6246-939B-CD0767EC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23">
              <a:extLst>
                <a:ext uri="{FF2B5EF4-FFF2-40B4-BE49-F238E27FC236}">
                  <a16:creationId xmlns:a16="http://schemas.microsoft.com/office/drawing/2014/main" id="{1293C8C8-B736-3447-9796-FC041A06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24">
              <a:extLst>
                <a:ext uri="{FF2B5EF4-FFF2-40B4-BE49-F238E27FC236}">
                  <a16:creationId xmlns:a16="http://schemas.microsoft.com/office/drawing/2014/main" id="{E9AC2360-4DC3-504F-86DD-604591C5B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25">
              <a:extLst>
                <a:ext uri="{FF2B5EF4-FFF2-40B4-BE49-F238E27FC236}">
                  <a16:creationId xmlns:a16="http://schemas.microsoft.com/office/drawing/2014/main" id="{B1D2134F-E363-A442-BBCF-3CAC104C8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8" name="AutoShape 26">
              <a:extLst>
                <a:ext uri="{FF2B5EF4-FFF2-40B4-BE49-F238E27FC236}">
                  <a16:creationId xmlns:a16="http://schemas.microsoft.com/office/drawing/2014/main" id="{AAD4F628-A599-034F-9C50-30806A220252}"/>
                </a:ext>
              </a:extLst>
            </p:cNvPr>
            <p:cNvCxnSpPr>
              <a:cxnSpLocks noChangeShapeType="1"/>
              <a:stCxn id="113" idx="6"/>
              <a:endCxn id="114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AutoShape 27">
              <a:extLst>
                <a:ext uri="{FF2B5EF4-FFF2-40B4-BE49-F238E27FC236}">
                  <a16:creationId xmlns:a16="http://schemas.microsoft.com/office/drawing/2014/main" id="{56D6D3D6-B7C2-E74E-9051-C3F59C8D862E}"/>
                </a:ext>
              </a:extLst>
            </p:cNvPr>
            <p:cNvCxnSpPr>
              <a:cxnSpLocks noChangeShapeType="1"/>
              <a:stCxn id="113" idx="3"/>
              <a:endCxn id="117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AutoShape 28">
              <a:extLst>
                <a:ext uri="{FF2B5EF4-FFF2-40B4-BE49-F238E27FC236}">
                  <a16:creationId xmlns:a16="http://schemas.microsoft.com/office/drawing/2014/main" id="{1A548748-EBDD-274D-9EB8-2FB6D95B1D7F}"/>
                </a:ext>
              </a:extLst>
            </p:cNvPr>
            <p:cNvCxnSpPr>
              <a:cxnSpLocks noChangeShapeType="1"/>
              <a:stCxn id="113" idx="5"/>
              <a:endCxn id="116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AutoShape 29">
              <a:extLst>
                <a:ext uri="{FF2B5EF4-FFF2-40B4-BE49-F238E27FC236}">
                  <a16:creationId xmlns:a16="http://schemas.microsoft.com/office/drawing/2014/main" id="{CE4D21FD-53F3-CD40-9F41-0C9253EBFC75}"/>
                </a:ext>
              </a:extLst>
            </p:cNvPr>
            <p:cNvCxnSpPr>
              <a:cxnSpLocks noChangeShapeType="1"/>
              <a:stCxn id="113" idx="6"/>
              <a:endCxn id="115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AutoShape 30">
              <a:extLst>
                <a:ext uri="{FF2B5EF4-FFF2-40B4-BE49-F238E27FC236}">
                  <a16:creationId xmlns:a16="http://schemas.microsoft.com/office/drawing/2014/main" id="{CCEF6B49-7DEC-AC4A-B214-396345CF2CC4}"/>
                </a:ext>
              </a:extLst>
            </p:cNvPr>
            <p:cNvCxnSpPr>
              <a:cxnSpLocks noChangeShapeType="1"/>
              <a:stCxn id="114" idx="4"/>
              <a:endCxn id="115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AutoShape 31">
              <a:extLst>
                <a:ext uri="{FF2B5EF4-FFF2-40B4-BE49-F238E27FC236}">
                  <a16:creationId xmlns:a16="http://schemas.microsoft.com/office/drawing/2014/main" id="{19DC7C92-F6B8-6745-8670-03FC419409C0}"/>
                </a:ext>
              </a:extLst>
            </p:cNvPr>
            <p:cNvCxnSpPr>
              <a:cxnSpLocks noChangeShapeType="1"/>
              <a:stCxn id="114" idx="2"/>
              <a:endCxn id="116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AutoShape 32">
              <a:extLst>
                <a:ext uri="{FF2B5EF4-FFF2-40B4-BE49-F238E27FC236}">
                  <a16:creationId xmlns:a16="http://schemas.microsoft.com/office/drawing/2014/main" id="{5A593CC5-AB6F-E84F-A157-31097999B632}"/>
                </a:ext>
              </a:extLst>
            </p:cNvPr>
            <p:cNvCxnSpPr>
              <a:cxnSpLocks noChangeShapeType="1"/>
              <a:stCxn id="117" idx="5"/>
              <a:endCxn id="116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AutoShape 33">
              <a:extLst>
                <a:ext uri="{FF2B5EF4-FFF2-40B4-BE49-F238E27FC236}">
                  <a16:creationId xmlns:a16="http://schemas.microsoft.com/office/drawing/2014/main" id="{9D1A0B3A-5B54-704A-BC75-66A74742E641}"/>
                </a:ext>
              </a:extLst>
            </p:cNvPr>
            <p:cNvCxnSpPr>
              <a:cxnSpLocks noChangeShapeType="1"/>
              <a:stCxn id="116" idx="7"/>
              <a:endCxn id="115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AutoShape 34">
              <a:extLst>
                <a:ext uri="{FF2B5EF4-FFF2-40B4-BE49-F238E27FC236}">
                  <a16:creationId xmlns:a16="http://schemas.microsoft.com/office/drawing/2014/main" id="{3EA93573-78BB-6E4B-A156-90E848C89576}"/>
                </a:ext>
              </a:extLst>
            </p:cNvPr>
            <p:cNvCxnSpPr>
              <a:cxnSpLocks noChangeShapeType="1"/>
              <a:stCxn id="117" idx="6"/>
              <a:endCxn id="115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AutoShape 35">
              <a:extLst>
                <a:ext uri="{FF2B5EF4-FFF2-40B4-BE49-F238E27FC236}">
                  <a16:creationId xmlns:a16="http://schemas.microsoft.com/office/drawing/2014/main" id="{9A460575-4819-FD4E-9C0D-3C6BBCB6407B}"/>
                </a:ext>
              </a:extLst>
            </p:cNvPr>
            <p:cNvCxnSpPr>
              <a:cxnSpLocks noChangeShapeType="1"/>
              <a:stCxn id="114" idx="2"/>
              <a:endCxn id="117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" name="Oval 36">
              <a:extLst>
                <a:ext uri="{FF2B5EF4-FFF2-40B4-BE49-F238E27FC236}">
                  <a16:creationId xmlns:a16="http://schemas.microsoft.com/office/drawing/2014/main" id="{36EF2D60-52DC-0449-8039-B3634E63A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37">
              <a:extLst>
                <a:ext uri="{FF2B5EF4-FFF2-40B4-BE49-F238E27FC236}">
                  <a16:creationId xmlns:a16="http://schemas.microsoft.com/office/drawing/2014/main" id="{8BC3D422-1FD7-934E-AC1D-DF3DB017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38">
              <a:extLst>
                <a:ext uri="{FF2B5EF4-FFF2-40B4-BE49-F238E27FC236}">
                  <a16:creationId xmlns:a16="http://schemas.microsoft.com/office/drawing/2014/main" id="{244F8E9D-9DB9-9747-B9B9-37166104D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39">
              <a:extLst>
                <a:ext uri="{FF2B5EF4-FFF2-40B4-BE49-F238E27FC236}">
                  <a16:creationId xmlns:a16="http://schemas.microsoft.com/office/drawing/2014/main" id="{2E11BC90-977F-714C-8B0B-C7F06B8E8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40">
              <a:extLst>
                <a:ext uri="{FF2B5EF4-FFF2-40B4-BE49-F238E27FC236}">
                  <a16:creationId xmlns:a16="http://schemas.microsoft.com/office/drawing/2014/main" id="{BDF4D159-D378-3841-BBBA-53FF46E5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41">
              <a:extLst>
                <a:ext uri="{FF2B5EF4-FFF2-40B4-BE49-F238E27FC236}">
                  <a16:creationId xmlns:a16="http://schemas.microsoft.com/office/drawing/2014/main" id="{1DCF17BF-D337-4C41-A39E-A62D7CD20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4" name="AutoShape 42">
              <a:extLst>
                <a:ext uri="{FF2B5EF4-FFF2-40B4-BE49-F238E27FC236}">
                  <a16:creationId xmlns:a16="http://schemas.microsoft.com/office/drawing/2014/main" id="{1B625878-44E7-9544-9472-148AEF1B02B6}"/>
                </a:ext>
              </a:extLst>
            </p:cNvPr>
            <p:cNvCxnSpPr>
              <a:cxnSpLocks noChangeShapeType="1"/>
              <a:stCxn id="116" idx="3"/>
              <a:endCxn id="128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AutoShape 44">
              <a:extLst>
                <a:ext uri="{FF2B5EF4-FFF2-40B4-BE49-F238E27FC236}">
                  <a16:creationId xmlns:a16="http://schemas.microsoft.com/office/drawing/2014/main" id="{72C62B4C-E380-D643-83FF-B84721488871}"/>
                </a:ext>
              </a:extLst>
            </p:cNvPr>
            <p:cNvCxnSpPr>
              <a:cxnSpLocks noChangeShapeType="1"/>
              <a:stCxn id="116" idx="4"/>
              <a:endCxn id="129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AutoShape 45">
              <a:extLst>
                <a:ext uri="{FF2B5EF4-FFF2-40B4-BE49-F238E27FC236}">
                  <a16:creationId xmlns:a16="http://schemas.microsoft.com/office/drawing/2014/main" id="{882FBFF7-0A1E-6344-8DD2-5CF9B5CA3F6F}"/>
                </a:ext>
              </a:extLst>
            </p:cNvPr>
            <p:cNvCxnSpPr>
              <a:cxnSpLocks noChangeShapeType="1"/>
              <a:stCxn id="116" idx="5"/>
              <a:endCxn id="130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AutoShape 46">
              <a:extLst>
                <a:ext uri="{FF2B5EF4-FFF2-40B4-BE49-F238E27FC236}">
                  <a16:creationId xmlns:a16="http://schemas.microsoft.com/office/drawing/2014/main" id="{E48193B5-9CE6-BD42-8A64-3257AF8DA7EC}"/>
                </a:ext>
              </a:extLst>
            </p:cNvPr>
            <p:cNvCxnSpPr>
              <a:cxnSpLocks noChangeShapeType="1"/>
              <a:stCxn id="115" idx="5"/>
              <a:endCxn id="132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AutoShape 47">
              <a:extLst>
                <a:ext uri="{FF2B5EF4-FFF2-40B4-BE49-F238E27FC236}">
                  <a16:creationId xmlns:a16="http://schemas.microsoft.com/office/drawing/2014/main" id="{EEA914D3-5008-CA4D-8E89-08B24D89055C}"/>
                </a:ext>
              </a:extLst>
            </p:cNvPr>
            <p:cNvCxnSpPr>
              <a:cxnSpLocks noChangeShapeType="1"/>
              <a:stCxn id="115" idx="6"/>
              <a:endCxn id="133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AutoShape 50">
              <a:extLst>
                <a:ext uri="{FF2B5EF4-FFF2-40B4-BE49-F238E27FC236}">
                  <a16:creationId xmlns:a16="http://schemas.microsoft.com/office/drawing/2014/main" id="{515C342D-A244-044D-8070-D9D67783DD9A}"/>
                </a:ext>
              </a:extLst>
            </p:cNvPr>
            <p:cNvCxnSpPr>
              <a:cxnSpLocks noChangeShapeType="1"/>
              <a:stCxn id="115" idx="7"/>
              <a:endCxn id="131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E9A610-0834-DB40-ACEA-43752BF2C075}"/>
              </a:ext>
            </a:extLst>
          </p:cNvPr>
          <p:cNvGrpSpPr/>
          <p:nvPr/>
        </p:nvGrpSpPr>
        <p:grpSpPr>
          <a:xfrm>
            <a:off x="7354487" y="3350680"/>
            <a:ext cx="843345" cy="665798"/>
            <a:chOff x="7530662" y="3505419"/>
            <a:chExt cx="843345" cy="665798"/>
          </a:xfrm>
        </p:grpSpPr>
        <p:sp>
          <p:nvSpPr>
            <p:cNvPr id="169" name="Oval 21">
              <a:extLst>
                <a:ext uri="{FF2B5EF4-FFF2-40B4-BE49-F238E27FC236}">
                  <a16:creationId xmlns:a16="http://schemas.microsoft.com/office/drawing/2014/main" id="{2A440B24-A2D3-C24C-A122-338D6B348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3822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22">
              <a:extLst>
                <a:ext uri="{FF2B5EF4-FFF2-40B4-BE49-F238E27FC236}">
                  <a16:creationId xmlns:a16="http://schemas.microsoft.com/office/drawing/2014/main" id="{091D8D5C-DE60-5C49-95BF-D6929AA8A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073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23">
              <a:extLst>
                <a:ext uri="{FF2B5EF4-FFF2-40B4-BE49-F238E27FC236}">
                  <a16:creationId xmlns:a16="http://schemas.microsoft.com/office/drawing/2014/main" id="{2617A2D7-FB16-0A4D-9EBE-D2BB5150B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7" y="3816125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24">
              <a:extLst>
                <a:ext uri="{FF2B5EF4-FFF2-40B4-BE49-F238E27FC236}">
                  <a16:creationId xmlns:a16="http://schemas.microsoft.com/office/drawing/2014/main" id="{5D26E5F4-5F93-1841-927C-25D7A28B2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754" y="4038057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25">
              <a:extLst>
                <a:ext uri="{FF2B5EF4-FFF2-40B4-BE49-F238E27FC236}">
                  <a16:creationId xmlns:a16="http://schemas.microsoft.com/office/drawing/2014/main" id="{A9AB86C3-24D1-B24D-85E1-B6EB89BC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662" y="3860511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4" name="AutoShape 26">
              <a:extLst>
                <a:ext uri="{FF2B5EF4-FFF2-40B4-BE49-F238E27FC236}">
                  <a16:creationId xmlns:a16="http://schemas.microsoft.com/office/drawing/2014/main" id="{EDAD579D-019F-794E-AAC3-2EBF770760A7}"/>
                </a:ext>
              </a:extLst>
            </p:cNvPr>
            <p:cNvCxnSpPr>
              <a:cxnSpLocks noChangeShapeType="1"/>
              <a:stCxn id="169" idx="6"/>
              <a:endCxn id="170" idx="2"/>
            </p:cNvCxnSpPr>
            <p:nvPr/>
          </p:nvCxnSpPr>
          <p:spPr bwMode="auto">
            <a:xfrm>
              <a:off x="7805304" y="3571999"/>
              <a:ext cx="3384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AutoShape 27">
              <a:extLst>
                <a:ext uri="{FF2B5EF4-FFF2-40B4-BE49-F238E27FC236}">
                  <a16:creationId xmlns:a16="http://schemas.microsoft.com/office/drawing/2014/main" id="{C3C0ED33-1E40-2043-A77F-FB70B24C35D3}"/>
                </a:ext>
              </a:extLst>
            </p:cNvPr>
            <p:cNvCxnSpPr>
              <a:cxnSpLocks noChangeShapeType="1"/>
              <a:stCxn id="169" idx="3"/>
              <a:endCxn id="173" idx="7"/>
            </p:cNvCxnSpPr>
            <p:nvPr/>
          </p:nvCxnSpPr>
          <p:spPr bwMode="auto">
            <a:xfrm flipH="1">
              <a:off x="7644403" y="3627482"/>
              <a:ext cx="38838" cy="2441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AutoShape 28">
              <a:extLst>
                <a:ext uri="{FF2B5EF4-FFF2-40B4-BE49-F238E27FC236}">
                  <a16:creationId xmlns:a16="http://schemas.microsoft.com/office/drawing/2014/main" id="{125F7B5E-76FB-F441-B8E8-D3AD8BDB9C5C}"/>
                </a:ext>
              </a:extLst>
            </p:cNvPr>
            <p:cNvCxnSpPr>
              <a:cxnSpLocks noChangeShapeType="1"/>
              <a:stCxn id="169" idx="5"/>
              <a:endCxn id="172" idx="1"/>
            </p:cNvCxnSpPr>
            <p:nvPr/>
          </p:nvCxnSpPr>
          <p:spPr bwMode="auto">
            <a:xfrm>
              <a:off x="7777562" y="3627482"/>
              <a:ext cx="127611" cy="4216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AutoShape 29">
              <a:extLst>
                <a:ext uri="{FF2B5EF4-FFF2-40B4-BE49-F238E27FC236}">
                  <a16:creationId xmlns:a16="http://schemas.microsoft.com/office/drawing/2014/main" id="{5F4BBDED-AD2D-594F-9034-1AEBC60AC904}"/>
                </a:ext>
              </a:extLst>
            </p:cNvPr>
            <p:cNvCxnSpPr>
              <a:cxnSpLocks noChangeShapeType="1"/>
              <a:stCxn id="169" idx="6"/>
              <a:endCxn id="171" idx="2"/>
            </p:cNvCxnSpPr>
            <p:nvPr/>
          </p:nvCxnSpPr>
          <p:spPr bwMode="auto">
            <a:xfrm>
              <a:off x="7805304" y="3571999"/>
              <a:ext cx="427220" cy="3107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AutoShape 30">
              <a:extLst>
                <a:ext uri="{FF2B5EF4-FFF2-40B4-BE49-F238E27FC236}">
                  <a16:creationId xmlns:a16="http://schemas.microsoft.com/office/drawing/2014/main" id="{90881FE3-5004-2041-A76F-3A9DA086CDF4}"/>
                </a:ext>
              </a:extLst>
            </p:cNvPr>
            <p:cNvCxnSpPr>
              <a:cxnSpLocks noChangeShapeType="1"/>
              <a:stCxn id="170" idx="4"/>
              <a:endCxn id="171" idx="0"/>
            </p:cNvCxnSpPr>
            <p:nvPr/>
          </p:nvCxnSpPr>
          <p:spPr bwMode="auto">
            <a:xfrm>
              <a:off x="8218653" y="3646901"/>
              <a:ext cx="88773" cy="1609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AutoShape 31">
              <a:extLst>
                <a:ext uri="{FF2B5EF4-FFF2-40B4-BE49-F238E27FC236}">
                  <a16:creationId xmlns:a16="http://schemas.microsoft.com/office/drawing/2014/main" id="{E8796639-0587-8242-901F-35148CD2D17A}"/>
                </a:ext>
              </a:extLst>
            </p:cNvPr>
            <p:cNvCxnSpPr>
              <a:cxnSpLocks noChangeShapeType="1"/>
              <a:stCxn id="170" idx="2"/>
              <a:endCxn id="172" idx="0"/>
            </p:cNvCxnSpPr>
            <p:nvPr/>
          </p:nvCxnSpPr>
          <p:spPr bwMode="auto">
            <a:xfrm flipH="1">
              <a:off x="7952334" y="3571999"/>
              <a:ext cx="191417" cy="4577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AutoShape 32">
              <a:extLst>
                <a:ext uri="{FF2B5EF4-FFF2-40B4-BE49-F238E27FC236}">
                  <a16:creationId xmlns:a16="http://schemas.microsoft.com/office/drawing/2014/main" id="{57342B51-D2B2-2047-B3F5-FD9A843980F9}"/>
                </a:ext>
              </a:extLst>
            </p:cNvPr>
            <p:cNvCxnSpPr>
              <a:cxnSpLocks noChangeShapeType="1"/>
              <a:stCxn id="173" idx="5"/>
              <a:endCxn id="172" idx="2"/>
            </p:cNvCxnSpPr>
            <p:nvPr/>
          </p:nvCxnSpPr>
          <p:spPr bwMode="auto">
            <a:xfrm>
              <a:off x="7644403" y="3982574"/>
              <a:ext cx="233029" cy="1220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AutoShape 33">
              <a:extLst>
                <a:ext uri="{FF2B5EF4-FFF2-40B4-BE49-F238E27FC236}">
                  <a16:creationId xmlns:a16="http://schemas.microsoft.com/office/drawing/2014/main" id="{F63C8726-4387-4B42-8839-689885B346BC}"/>
                </a:ext>
              </a:extLst>
            </p:cNvPr>
            <p:cNvCxnSpPr>
              <a:cxnSpLocks noChangeShapeType="1"/>
              <a:stCxn id="172" idx="7"/>
              <a:endCxn id="171" idx="3"/>
            </p:cNvCxnSpPr>
            <p:nvPr/>
          </p:nvCxnSpPr>
          <p:spPr bwMode="auto">
            <a:xfrm flipV="1">
              <a:off x="7999495" y="3938188"/>
              <a:ext cx="260771" cy="1109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AutoShape 34">
              <a:extLst>
                <a:ext uri="{FF2B5EF4-FFF2-40B4-BE49-F238E27FC236}">
                  <a16:creationId xmlns:a16="http://schemas.microsoft.com/office/drawing/2014/main" id="{D6755780-7613-0E4E-9A9A-26E220187B8F}"/>
                </a:ext>
              </a:extLst>
            </p:cNvPr>
            <p:cNvCxnSpPr>
              <a:cxnSpLocks noChangeShapeType="1"/>
              <a:stCxn id="173" idx="6"/>
              <a:endCxn id="171" idx="2"/>
            </p:cNvCxnSpPr>
            <p:nvPr/>
          </p:nvCxnSpPr>
          <p:spPr bwMode="auto">
            <a:xfrm flipV="1">
              <a:off x="7672144" y="3882704"/>
              <a:ext cx="560380" cy="443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AutoShape 35">
              <a:extLst>
                <a:ext uri="{FF2B5EF4-FFF2-40B4-BE49-F238E27FC236}">
                  <a16:creationId xmlns:a16="http://schemas.microsoft.com/office/drawing/2014/main" id="{6A25431C-E453-D24D-975B-CAE73711D771}"/>
                </a:ext>
              </a:extLst>
            </p:cNvPr>
            <p:cNvCxnSpPr>
              <a:cxnSpLocks noChangeShapeType="1"/>
              <a:stCxn id="170" idx="2"/>
              <a:endCxn id="173" idx="6"/>
            </p:cNvCxnSpPr>
            <p:nvPr/>
          </p:nvCxnSpPr>
          <p:spPr bwMode="auto">
            <a:xfrm flipH="1">
              <a:off x="7672144" y="3571999"/>
              <a:ext cx="471607" cy="3550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AC87FDA-7B30-C74B-AEB1-0AF91C60BAF4}"/>
              </a:ext>
            </a:extLst>
          </p:cNvPr>
          <p:cNvGrpSpPr/>
          <p:nvPr/>
        </p:nvGrpSpPr>
        <p:grpSpPr>
          <a:xfrm>
            <a:off x="7960327" y="2382557"/>
            <a:ext cx="843345" cy="665798"/>
            <a:chOff x="7530662" y="3505419"/>
            <a:chExt cx="843345" cy="665798"/>
          </a:xfrm>
        </p:grpSpPr>
        <p:sp>
          <p:nvSpPr>
            <p:cNvPr id="198" name="Oval 21">
              <a:extLst>
                <a:ext uri="{FF2B5EF4-FFF2-40B4-BE49-F238E27FC236}">
                  <a16:creationId xmlns:a16="http://schemas.microsoft.com/office/drawing/2014/main" id="{84D642CF-AAEC-BF44-965B-BB2F04DDF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3822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Oval 22">
              <a:extLst>
                <a:ext uri="{FF2B5EF4-FFF2-40B4-BE49-F238E27FC236}">
                  <a16:creationId xmlns:a16="http://schemas.microsoft.com/office/drawing/2014/main" id="{26E9E5B8-A710-154C-9117-DF728DDED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073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Oval 23">
              <a:extLst>
                <a:ext uri="{FF2B5EF4-FFF2-40B4-BE49-F238E27FC236}">
                  <a16:creationId xmlns:a16="http://schemas.microsoft.com/office/drawing/2014/main" id="{C28ADD4D-3F3C-7C43-80AA-E8EEEBE48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7" y="3816125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24">
              <a:extLst>
                <a:ext uri="{FF2B5EF4-FFF2-40B4-BE49-F238E27FC236}">
                  <a16:creationId xmlns:a16="http://schemas.microsoft.com/office/drawing/2014/main" id="{1E502120-D516-1443-B80C-D54486D0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754" y="4038057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Oval 25">
              <a:extLst>
                <a:ext uri="{FF2B5EF4-FFF2-40B4-BE49-F238E27FC236}">
                  <a16:creationId xmlns:a16="http://schemas.microsoft.com/office/drawing/2014/main" id="{C25018A8-E6CB-C045-8452-34E11BAF2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662" y="3860511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3" name="AutoShape 26">
              <a:extLst>
                <a:ext uri="{FF2B5EF4-FFF2-40B4-BE49-F238E27FC236}">
                  <a16:creationId xmlns:a16="http://schemas.microsoft.com/office/drawing/2014/main" id="{97FF3DED-7199-6F45-A040-26FE0221D819}"/>
                </a:ext>
              </a:extLst>
            </p:cNvPr>
            <p:cNvCxnSpPr>
              <a:cxnSpLocks noChangeShapeType="1"/>
              <a:stCxn id="198" idx="6"/>
              <a:endCxn id="199" idx="2"/>
            </p:cNvCxnSpPr>
            <p:nvPr/>
          </p:nvCxnSpPr>
          <p:spPr bwMode="auto">
            <a:xfrm>
              <a:off x="7805304" y="3571999"/>
              <a:ext cx="3384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AutoShape 27">
              <a:extLst>
                <a:ext uri="{FF2B5EF4-FFF2-40B4-BE49-F238E27FC236}">
                  <a16:creationId xmlns:a16="http://schemas.microsoft.com/office/drawing/2014/main" id="{88F4865F-FF06-3D47-8C54-32B67214F2A0}"/>
                </a:ext>
              </a:extLst>
            </p:cNvPr>
            <p:cNvCxnSpPr>
              <a:cxnSpLocks noChangeShapeType="1"/>
              <a:stCxn id="198" idx="3"/>
              <a:endCxn id="202" idx="7"/>
            </p:cNvCxnSpPr>
            <p:nvPr/>
          </p:nvCxnSpPr>
          <p:spPr bwMode="auto">
            <a:xfrm flipH="1">
              <a:off x="7644403" y="3627482"/>
              <a:ext cx="38838" cy="2441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AutoShape 28">
              <a:extLst>
                <a:ext uri="{FF2B5EF4-FFF2-40B4-BE49-F238E27FC236}">
                  <a16:creationId xmlns:a16="http://schemas.microsoft.com/office/drawing/2014/main" id="{C25682C7-B556-7F42-A048-4CB43C8C1CBB}"/>
                </a:ext>
              </a:extLst>
            </p:cNvPr>
            <p:cNvCxnSpPr>
              <a:cxnSpLocks noChangeShapeType="1"/>
              <a:stCxn id="198" idx="5"/>
              <a:endCxn id="201" idx="1"/>
            </p:cNvCxnSpPr>
            <p:nvPr/>
          </p:nvCxnSpPr>
          <p:spPr bwMode="auto">
            <a:xfrm>
              <a:off x="7777562" y="3627482"/>
              <a:ext cx="127611" cy="4216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AutoShape 29">
              <a:extLst>
                <a:ext uri="{FF2B5EF4-FFF2-40B4-BE49-F238E27FC236}">
                  <a16:creationId xmlns:a16="http://schemas.microsoft.com/office/drawing/2014/main" id="{F718C68C-1254-F04C-BDA3-1C614B3EBD0C}"/>
                </a:ext>
              </a:extLst>
            </p:cNvPr>
            <p:cNvCxnSpPr>
              <a:cxnSpLocks noChangeShapeType="1"/>
              <a:stCxn id="198" idx="6"/>
              <a:endCxn id="200" idx="2"/>
            </p:cNvCxnSpPr>
            <p:nvPr/>
          </p:nvCxnSpPr>
          <p:spPr bwMode="auto">
            <a:xfrm>
              <a:off x="7805304" y="3571999"/>
              <a:ext cx="427220" cy="3107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AutoShape 30">
              <a:extLst>
                <a:ext uri="{FF2B5EF4-FFF2-40B4-BE49-F238E27FC236}">
                  <a16:creationId xmlns:a16="http://schemas.microsoft.com/office/drawing/2014/main" id="{D5975028-6F33-154D-A59C-C861812533D9}"/>
                </a:ext>
              </a:extLst>
            </p:cNvPr>
            <p:cNvCxnSpPr>
              <a:cxnSpLocks noChangeShapeType="1"/>
              <a:stCxn id="199" idx="4"/>
              <a:endCxn id="200" idx="0"/>
            </p:cNvCxnSpPr>
            <p:nvPr/>
          </p:nvCxnSpPr>
          <p:spPr bwMode="auto">
            <a:xfrm>
              <a:off x="8218653" y="3646901"/>
              <a:ext cx="88773" cy="1609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AutoShape 31">
              <a:extLst>
                <a:ext uri="{FF2B5EF4-FFF2-40B4-BE49-F238E27FC236}">
                  <a16:creationId xmlns:a16="http://schemas.microsoft.com/office/drawing/2014/main" id="{B561DA44-5FD0-D642-86EB-A4947C4219D0}"/>
                </a:ext>
              </a:extLst>
            </p:cNvPr>
            <p:cNvCxnSpPr>
              <a:cxnSpLocks noChangeShapeType="1"/>
              <a:stCxn id="199" idx="2"/>
              <a:endCxn id="201" idx="0"/>
            </p:cNvCxnSpPr>
            <p:nvPr/>
          </p:nvCxnSpPr>
          <p:spPr bwMode="auto">
            <a:xfrm flipH="1">
              <a:off x="7952334" y="3571999"/>
              <a:ext cx="191417" cy="4577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AutoShape 32">
              <a:extLst>
                <a:ext uri="{FF2B5EF4-FFF2-40B4-BE49-F238E27FC236}">
                  <a16:creationId xmlns:a16="http://schemas.microsoft.com/office/drawing/2014/main" id="{FDBA7A2A-22A0-7C43-9334-71ECD2AC3D18}"/>
                </a:ext>
              </a:extLst>
            </p:cNvPr>
            <p:cNvCxnSpPr>
              <a:cxnSpLocks noChangeShapeType="1"/>
              <a:stCxn id="202" idx="5"/>
              <a:endCxn id="201" idx="2"/>
            </p:cNvCxnSpPr>
            <p:nvPr/>
          </p:nvCxnSpPr>
          <p:spPr bwMode="auto">
            <a:xfrm>
              <a:off x="7644403" y="3982574"/>
              <a:ext cx="233029" cy="1220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AutoShape 33">
              <a:extLst>
                <a:ext uri="{FF2B5EF4-FFF2-40B4-BE49-F238E27FC236}">
                  <a16:creationId xmlns:a16="http://schemas.microsoft.com/office/drawing/2014/main" id="{8D10655D-6244-B24E-98DF-7B346CE1C65A}"/>
                </a:ext>
              </a:extLst>
            </p:cNvPr>
            <p:cNvCxnSpPr>
              <a:cxnSpLocks noChangeShapeType="1"/>
              <a:stCxn id="201" idx="7"/>
              <a:endCxn id="200" idx="3"/>
            </p:cNvCxnSpPr>
            <p:nvPr/>
          </p:nvCxnSpPr>
          <p:spPr bwMode="auto">
            <a:xfrm flipV="1">
              <a:off x="7999495" y="3938188"/>
              <a:ext cx="260771" cy="1109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AutoShape 34">
              <a:extLst>
                <a:ext uri="{FF2B5EF4-FFF2-40B4-BE49-F238E27FC236}">
                  <a16:creationId xmlns:a16="http://schemas.microsoft.com/office/drawing/2014/main" id="{EB561B95-CB5D-1642-8F64-B1FCC5E39DC5}"/>
                </a:ext>
              </a:extLst>
            </p:cNvPr>
            <p:cNvCxnSpPr>
              <a:cxnSpLocks noChangeShapeType="1"/>
              <a:stCxn id="202" idx="6"/>
              <a:endCxn id="200" idx="2"/>
            </p:cNvCxnSpPr>
            <p:nvPr/>
          </p:nvCxnSpPr>
          <p:spPr bwMode="auto">
            <a:xfrm flipV="1">
              <a:off x="7672144" y="3882704"/>
              <a:ext cx="560380" cy="443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AutoShape 35">
              <a:extLst>
                <a:ext uri="{FF2B5EF4-FFF2-40B4-BE49-F238E27FC236}">
                  <a16:creationId xmlns:a16="http://schemas.microsoft.com/office/drawing/2014/main" id="{3DE44EF3-6653-DE48-AE93-F55E7A990406}"/>
                </a:ext>
              </a:extLst>
            </p:cNvPr>
            <p:cNvCxnSpPr>
              <a:cxnSpLocks noChangeShapeType="1"/>
              <a:stCxn id="199" idx="2"/>
              <a:endCxn id="202" idx="6"/>
            </p:cNvCxnSpPr>
            <p:nvPr/>
          </p:nvCxnSpPr>
          <p:spPr bwMode="auto">
            <a:xfrm flipH="1">
              <a:off x="7672144" y="3571999"/>
              <a:ext cx="471607" cy="3550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4DE5C2E-A094-0D47-AFE9-8FE93FF9F603}"/>
              </a:ext>
            </a:extLst>
          </p:cNvPr>
          <p:cNvGrpSpPr/>
          <p:nvPr/>
        </p:nvGrpSpPr>
        <p:grpSpPr>
          <a:xfrm>
            <a:off x="6306390" y="4014152"/>
            <a:ext cx="843345" cy="665798"/>
            <a:chOff x="7530662" y="3505419"/>
            <a:chExt cx="843345" cy="665798"/>
          </a:xfrm>
        </p:grpSpPr>
        <p:sp>
          <p:nvSpPr>
            <p:cNvPr id="214" name="Oval 21">
              <a:extLst>
                <a:ext uri="{FF2B5EF4-FFF2-40B4-BE49-F238E27FC236}">
                  <a16:creationId xmlns:a16="http://schemas.microsoft.com/office/drawing/2014/main" id="{3A661101-3A5C-744A-9328-A14C547ED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3822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22">
              <a:extLst>
                <a:ext uri="{FF2B5EF4-FFF2-40B4-BE49-F238E27FC236}">
                  <a16:creationId xmlns:a16="http://schemas.microsoft.com/office/drawing/2014/main" id="{9BB4B733-F8D7-5340-BD6C-21BC6A1AE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073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23">
              <a:extLst>
                <a:ext uri="{FF2B5EF4-FFF2-40B4-BE49-F238E27FC236}">
                  <a16:creationId xmlns:a16="http://schemas.microsoft.com/office/drawing/2014/main" id="{73360E37-C09C-CA42-ACB4-C868D050D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7" y="3816125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24">
              <a:extLst>
                <a:ext uri="{FF2B5EF4-FFF2-40B4-BE49-F238E27FC236}">
                  <a16:creationId xmlns:a16="http://schemas.microsoft.com/office/drawing/2014/main" id="{FAF08E9A-63CC-7A40-880E-8A7001A90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754" y="4038057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25">
              <a:extLst>
                <a:ext uri="{FF2B5EF4-FFF2-40B4-BE49-F238E27FC236}">
                  <a16:creationId xmlns:a16="http://schemas.microsoft.com/office/drawing/2014/main" id="{71AFCFD4-5FC5-8648-9EEF-90D5CBD9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662" y="3860511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9" name="AutoShape 26">
              <a:extLst>
                <a:ext uri="{FF2B5EF4-FFF2-40B4-BE49-F238E27FC236}">
                  <a16:creationId xmlns:a16="http://schemas.microsoft.com/office/drawing/2014/main" id="{B2E988D9-AF6B-5E4E-8A0A-5B8A6461B3E9}"/>
                </a:ext>
              </a:extLst>
            </p:cNvPr>
            <p:cNvCxnSpPr>
              <a:cxnSpLocks noChangeShapeType="1"/>
              <a:stCxn id="214" idx="6"/>
              <a:endCxn id="215" idx="2"/>
            </p:cNvCxnSpPr>
            <p:nvPr/>
          </p:nvCxnSpPr>
          <p:spPr bwMode="auto">
            <a:xfrm>
              <a:off x="7805304" y="3571999"/>
              <a:ext cx="3384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AutoShape 27">
              <a:extLst>
                <a:ext uri="{FF2B5EF4-FFF2-40B4-BE49-F238E27FC236}">
                  <a16:creationId xmlns:a16="http://schemas.microsoft.com/office/drawing/2014/main" id="{F3DEA020-638B-4347-BCAC-9BE31DC4755B}"/>
                </a:ext>
              </a:extLst>
            </p:cNvPr>
            <p:cNvCxnSpPr>
              <a:cxnSpLocks noChangeShapeType="1"/>
              <a:stCxn id="214" idx="3"/>
              <a:endCxn id="218" idx="7"/>
            </p:cNvCxnSpPr>
            <p:nvPr/>
          </p:nvCxnSpPr>
          <p:spPr bwMode="auto">
            <a:xfrm flipH="1">
              <a:off x="7644403" y="3627482"/>
              <a:ext cx="38838" cy="2441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" name="AutoShape 28">
              <a:extLst>
                <a:ext uri="{FF2B5EF4-FFF2-40B4-BE49-F238E27FC236}">
                  <a16:creationId xmlns:a16="http://schemas.microsoft.com/office/drawing/2014/main" id="{5097F29B-2589-B047-B5D9-0776BE56846C}"/>
                </a:ext>
              </a:extLst>
            </p:cNvPr>
            <p:cNvCxnSpPr>
              <a:cxnSpLocks noChangeShapeType="1"/>
              <a:stCxn id="214" idx="5"/>
              <a:endCxn id="217" idx="1"/>
            </p:cNvCxnSpPr>
            <p:nvPr/>
          </p:nvCxnSpPr>
          <p:spPr bwMode="auto">
            <a:xfrm>
              <a:off x="7777562" y="3627482"/>
              <a:ext cx="127611" cy="4216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AutoShape 29">
              <a:extLst>
                <a:ext uri="{FF2B5EF4-FFF2-40B4-BE49-F238E27FC236}">
                  <a16:creationId xmlns:a16="http://schemas.microsoft.com/office/drawing/2014/main" id="{8B126347-CC1D-7641-9842-E5C5C829D99F}"/>
                </a:ext>
              </a:extLst>
            </p:cNvPr>
            <p:cNvCxnSpPr>
              <a:cxnSpLocks noChangeShapeType="1"/>
              <a:stCxn id="214" idx="6"/>
              <a:endCxn id="216" idx="2"/>
            </p:cNvCxnSpPr>
            <p:nvPr/>
          </p:nvCxnSpPr>
          <p:spPr bwMode="auto">
            <a:xfrm>
              <a:off x="7805304" y="3571999"/>
              <a:ext cx="427220" cy="3107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AutoShape 30">
              <a:extLst>
                <a:ext uri="{FF2B5EF4-FFF2-40B4-BE49-F238E27FC236}">
                  <a16:creationId xmlns:a16="http://schemas.microsoft.com/office/drawing/2014/main" id="{CD6478F1-7902-2242-8FE6-056A7FCF6FF1}"/>
                </a:ext>
              </a:extLst>
            </p:cNvPr>
            <p:cNvCxnSpPr>
              <a:cxnSpLocks noChangeShapeType="1"/>
              <a:stCxn id="215" idx="4"/>
              <a:endCxn id="216" idx="0"/>
            </p:cNvCxnSpPr>
            <p:nvPr/>
          </p:nvCxnSpPr>
          <p:spPr bwMode="auto">
            <a:xfrm>
              <a:off x="8218653" y="3646901"/>
              <a:ext cx="88773" cy="1609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AutoShape 31">
              <a:extLst>
                <a:ext uri="{FF2B5EF4-FFF2-40B4-BE49-F238E27FC236}">
                  <a16:creationId xmlns:a16="http://schemas.microsoft.com/office/drawing/2014/main" id="{09A4B3ED-3E04-CB41-8B35-0EF8D06322B8}"/>
                </a:ext>
              </a:extLst>
            </p:cNvPr>
            <p:cNvCxnSpPr>
              <a:cxnSpLocks noChangeShapeType="1"/>
              <a:stCxn id="215" idx="2"/>
              <a:endCxn id="217" idx="0"/>
            </p:cNvCxnSpPr>
            <p:nvPr/>
          </p:nvCxnSpPr>
          <p:spPr bwMode="auto">
            <a:xfrm flipH="1">
              <a:off x="7952334" y="3571999"/>
              <a:ext cx="191417" cy="4577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AutoShape 32">
              <a:extLst>
                <a:ext uri="{FF2B5EF4-FFF2-40B4-BE49-F238E27FC236}">
                  <a16:creationId xmlns:a16="http://schemas.microsoft.com/office/drawing/2014/main" id="{C19431D5-AAC8-1848-BFE4-0EB8346E2129}"/>
                </a:ext>
              </a:extLst>
            </p:cNvPr>
            <p:cNvCxnSpPr>
              <a:cxnSpLocks noChangeShapeType="1"/>
              <a:stCxn id="218" idx="5"/>
              <a:endCxn id="217" idx="2"/>
            </p:cNvCxnSpPr>
            <p:nvPr/>
          </p:nvCxnSpPr>
          <p:spPr bwMode="auto">
            <a:xfrm>
              <a:off x="7644403" y="3982574"/>
              <a:ext cx="233029" cy="1220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AutoShape 33">
              <a:extLst>
                <a:ext uri="{FF2B5EF4-FFF2-40B4-BE49-F238E27FC236}">
                  <a16:creationId xmlns:a16="http://schemas.microsoft.com/office/drawing/2014/main" id="{429DFA9E-40D0-8A4C-B95E-D365131856AA}"/>
                </a:ext>
              </a:extLst>
            </p:cNvPr>
            <p:cNvCxnSpPr>
              <a:cxnSpLocks noChangeShapeType="1"/>
              <a:stCxn id="217" idx="7"/>
              <a:endCxn id="216" idx="3"/>
            </p:cNvCxnSpPr>
            <p:nvPr/>
          </p:nvCxnSpPr>
          <p:spPr bwMode="auto">
            <a:xfrm flipV="1">
              <a:off x="7999495" y="3938188"/>
              <a:ext cx="260771" cy="1109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AutoShape 34">
              <a:extLst>
                <a:ext uri="{FF2B5EF4-FFF2-40B4-BE49-F238E27FC236}">
                  <a16:creationId xmlns:a16="http://schemas.microsoft.com/office/drawing/2014/main" id="{A20F57CC-73A7-7249-8901-3EF7F434C884}"/>
                </a:ext>
              </a:extLst>
            </p:cNvPr>
            <p:cNvCxnSpPr>
              <a:cxnSpLocks noChangeShapeType="1"/>
              <a:stCxn id="218" idx="6"/>
              <a:endCxn id="216" idx="2"/>
            </p:cNvCxnSpPr>
            <p:nvPr/>
          </p:nvCxnSpPr>
          <p:spPr bwMode="auto">
            <a:xfrm flipV="1">
              <a:off x="7672144" y="3882704"/>
              <a:ext cx="560380" cy="443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AutoShape 35">
              <a:extLst>
                <a:ext uri="{FF2B5EF4-FFF2-40B4-BE49-F238E27FC236}">
                  <a16:creationId xmlns:a16="http://schemas.microsoft.com/office/drawing/2014/main" id="{454DB801-AD13-CC45-BC04-0FB89EFA311C}"/>
                </a:ext>
              </a:extLst>
            </p:cNvPr>
            <p:cNvCxnSpPr>
              <a:cxnSpLocks noChangeShapeType="1"/>
              <a:stCxn id="215" idx="2"/>
              <a:endCxn id="218" idx="6"/>
            </p:cNvCxnSpPr>
            <p:nvPr/>
          </p:nvCxnSpPr>
          <p:spPr bwMode="auto">
            <a:xfrm flipH="1">
              <a:off x="7672144" y="3571999"/>
              <a:ext cx="471607" cy="3550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838F0D1-ED40-6B43-B982-810DE06680F0}"/>
              </a:ext>
            </a:extLst>
          </p:cNvPr>
          <p:cNvGrpSpPr/>
          <p:nvPr/>
        </p:nvGrpSpPr>
        <p:grpSpPr>
          <a:xfrm>
            <a:off x="8230891" y="4144426"/>
            <a:ext cx="843345" cy="665798"/>
            <a:chOff x="7530662" y="3505419"/>
            <a:chExt cx="843345" cy="665798"/>
          </a:xfrm>
        </p:grpSpPr>
        <p:sp>
          <p:nvSpPr>
            <p:cNvPr id="230" name="Oval 21">
              <a:extLst>
                <a:ext uri="{FF2B5EF4-FFF2-40B4-BE49-F238E27FC236}">
                  <a16:creationId xmlns:a16="http://schemas.microsoft.com/office/drawing/2014/main" id="{F0323764-58DA-2C48-98EB-73FC8CCD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3822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Oval 22">
              <a:extLst>
                <a:ext uri="{FF2B5EF4-FFF2-40B4-BE49-F238E27FC236}">
                  <a16:creationId xmlns:a16="http://schemas.microsoft.com/office/drawing/2014/main" id="{EDEEC8C5-2133-9449-9758-3EC0E01E3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073" y="3505419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Oval 23">
              <a:extLst>
                <a:ext uri="{FF2B5EF4-FFF2-40B4-BE49-F238E27FC236}">
                  <a16:creationId xmlns:a16="http://schemas.microsoft.com/office/drawing/2014/main" id="{0FDECD42-47B5-9E47-AB84-268DC0DE8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7" y="3816125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Oval 24">
              <a:extLst>
                <a:ext uri="{FF2B5EF4-FFF2-40B4-BE49-F238E27FC236}">
                  <a16:creationId xmlns:a16="http://schemas.microsoft.com/office/drawing/2014/main" id="{AD0C4C43-2E70-874E-A9BD-6BEFA3F28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754" y="4038057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Oval 25">
              <a:extLst>
                <a:ext uri="{FF2B5EF4-FFF2-40B4-BE49-F238E27FC236}">
                  <a16:creationId xmlns:a16="http://schemas.microsoft.com/office/drawing/2014/main" id="{94913F6D-AD86-D040-B8E8-433C69473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662" y="3860511"/>
              <a:ext cx="133160" cy="13316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" name="AutoShape 26">
              <a:extLst>
                <a:ext uri="{FF2B5EF4-FFF2-40B4-BE49-F238E27FC236}">
                  <a16:creationId xmlns:a16="http://schemas.microsoft.com/office/drawing/2014/main" id="{5D719C2B-42F5-B842-B21A-CE74D731AFEE}"/>
                </a:ext>
              </a:extLst>
            </p:cNvPr>
            <p:cNvCxnSpPr>
              <a:cxnSpLocks noChangeShapeType="1"/>
              <a:stCxn id="230" idx="6"/>
              <a:endCxn id="231" idx="2"/>
            </p:cNvCxnSpPr>
            <p:nvPr/>
          </p:nvCxnSpPr>
          <p:spPr bwMode="auto">
            <a:xfrm>
              <a:off x="7805304" y="3571999"/>
              <a:ext cx="3384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AutoShape 27">
              <a:extLst>
                <a:ext uri="{FF2B5EF4-FFF2-40B4-BE49-F238E27FC236}">
                  <a16:creationId xmlns:a16="http://schemas.microsoft.com/office/drawing/2014/main" id="{102B7B5C-8849-8844-BF5C-5056085C30B9}"/>
                </a:ext>
              </a:extLst>
            </p:cNvPr>
            <p:cNvCxnSpPr>
              <a:cxnSpLocks noChangeShapeType="1"/>
              <a:stCxn id="230" idx="3"/>
              <a:endCxn id="234" idx="7"/>
            </p:cNvCxnSpPr>
            <p:nvPr/>
          </p:nvCxnSpPr>
          <p:spPr bwMode="auto">
            <a:xfrm flipH="1">
              <a:off x="7644403" y="3627482"/>
              <a:ext cx="38838" cy="2441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AutoShape 28">
              <a:extLst>
                <a:ext uri="{FF2B5EF4-FFF2-40B4-BE49-F238E27FC236}">
                  <a16:creationId xmlns:a16="http://schemas.microsoft.com/office/drawing/2014/main" id="{1F67E4D5-F8DA-7B47-9653-61BF593E1B3D}"/>
                </a:ext>
              </a:extLst>
            </p:cNvPr>
            <p:cNvCxnSpPr>
              <a:cxnSpLocks noChangeShapeType="1"/>
              <a:stCxn id="230" idx="5"/>
              <a:endCxn id="233" idx="1"/>
            </p:cNvCxnSpPr>
            <p:nvPr/>
          </p:nvCxnSpPr>
          <p:spPr bwMode="auto">
            <a:xfrm>
              <a:off x="7777562" y="3627482"/>
              <a:ext cx="127611" cy="4216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AutoShape 29">
              <a:extLst>
                <a:ext uri="{FF2B5EF4-FFF2-40B4-BE49-F238E27FC236}">
                  <a16:creationId xmlns:a16="http://schemas.microsoft.com/office/drawing/2014/main" id="{F1A29F0D-77D5-A049-90F7-FB06327823B3}"/>
                </a:ext>
              </a:extLst>
            </p:cNvPr>
            <p:cNvCxnSpPr>
              <a:cxnSpLocks noChangeShapeType="1"/>
              <a:stCxn id="230" idx="6"/>
              <a:endCxn id="232" idx="2"/>
            </p:cNvCxnSpPr>
            <p:nvPr/>
          </p:nvCxnSpPr>
          <p:spPr bwMode="auto">
            <a:xfrm>
              <a:off x="7805304" y="3571999"/>
              <a:ext cx="427220" cy="3107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AutoShape 30">
              <a:extLst>
                <a:ext uri="{FF2B5EF4-FFF2-40B4-BE49-F238E27FC236}">
                  <a16:creationId xmlns:a16="http://schemas.microsoft.com/office/drawing/2014/main" id="{1125331A-7446-C041-8DDA-FEE0A0ACAF5E}"/>
                </a:ext>
              </a:extLst>
            </p:cNvPr>
            <p:cNvCxnSpPr>
              <a:cxnSpLocks noChangeShapeType="1"/>
              <a:stCxn id="231" idx="4"/>
              <a:endCxn id="232" idx="0"/>
            </p:cNvCxnSpPr>
            <p:nvPr/>
          </p:nvCxnSpPr>
          <p:spPr bwMode="auto">
            <a:xfrm>
              <a:off x="8218653" y="3646901"/>
              <a:ext cx="88773" cy="1609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0" name="AutoShape 31">
              <a:extLst>
                <a:ext uri="{FF2B5EF4-FFF2-40B4-BE49-F238E27FC236}">
                  <a16:creationId xmlns:a16="http://schemas.microsoft.com/office/drawing/2014/main" id="{65C98ACF-5C7A-0843-9AF7-5C932B121E96}"/>
                </a:ext>
              </a:extLst>
            </p:cNvPr>
            <p:cNvCxnSpPr>
              <a:cxnSpLocks noChangeShapeType="1"/>
              <a:stCxn id="231" idx="2"/>
              <a:endCxn id="233" idx="0"/>
            </p:cNvCxnSpPr>
            <p:nvPr/>
          </p:nvCxnSpPr>
          <p:spPr bwMode="auto">
            <a:xfrm flipH="1">
              <a:off x="7952334" y="3571999"/>
              <a:ext cx="191417" cy="4577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AutoShape 32">
              <a:extLst>
                <a:ext uri="{FF2B5EF4-FFF2-40B4-BE49-F238E27FC236}">
                  <a16:creationId xmlns:a16="http://schemas.microsoft.com/office/drawing/2014/main" id="{A1545BF2-426B-684A-B68E-DDC10F0F78A7}"/>
                </a:ext>
              </a:extLst>
            </p:cNvPr>
            <p:cNvCxnSpPr>
              <a:cxnSpLocks noChangeShapeType="1"/>
              <a:stCxn id="234" idx="5"/>
              <a:endCxn id="233" idx="2"/>
            </p:cNvCxnSpPr>
            <p:nvPr/>
          </p:nvCxnSpPr>
          <p:spPr bwMode="auto">
            <a:xfrm>
              <a:off x="7644403" y="3982574"/>
              <a:ext cx="233029" cy="1220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2" name="AutoShape 33">
              <a:extLst>
                <a:ext uri="{FF2B5EF4-FFF2-40B4-BE49-F238E27FC236}">
                  <a16:creationId xmlns:a16="http://schemas.microsoft.com/office/drawing/2014/main" id="{141EB400-5B64-9E42-9299-BFCE325A4988}"/>
                </a:ext>
              </a:extLst>
            </p:cNvPr>
            <p:cNvCxnSpPr>
              <a:cxnSpLocks noChangeShapeType="1"/>
              <a:stCxn id="233" idx="7"/>
              <a:endCxn id="232" idx="3"/>
            </p:cNvCxnSpPr>
            <p:nvPr/>
          </p:nvCxnSpPr>
          <p:spPr bwMode="auto">
            <a:xfrm flipV="1">
              <a:off x="7999495" y="3938188"/>
              <a:ext cx="260771" cy="1109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" name="AutoShape 34">
              <a:extLst>
                <a:ext uri="{FF2B5EF4-FFF2-40B4-BE49-F238E27FC236}">
                  <a16:creationId xmlns:a16="http://schemas.microsoft.com/office/drawing/2014/main" id="{88990889-379E-B848-B77F-CEF2A065ED04}"/>
                </a:ext>
              </a:extLst>
            </p:cNvPr>
            <p:cNvCxnSpPr>
              <a:cxnSpLocks noChangeShapeType="1"/>
              <a:stCxn id="234" idx="6"/>
              <a:endCxn id="232" idx="2"/>
            </p:cNvCxnSpPr>
            <p:nvPr/>
          </p:nvCxnSpPr>
          <p:spPr bwMode="auto">
            <a:xfrm flipV="1">
              <a:off x="7672144" y="3882704"/>
              <a:ext cx="560380" cy="443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AutoShape 35">
              <a:extLst>
                <a:ext uri="{FF2B5EF4-FFF2-40B4-BE49-F238E27FC236}">
                  <a16:creationId xmlns:a16="http://schemas.microsoft.com/office/drawing/2014/main" id="{9D93D489-88DA-3A41-9275-D4C635D86BF0}"/>
                </a:ext>
              </a:extLst>
            </p:cNvPr>
            <p:cNvCxnSpPr>
              <a:cxnSpLocks noChangeShapeType="1"/>
              <a:stCxn id="231" idx="2"/>
              <a:endCxn id="234" idx="6"/>
            </p:cNvCxnSpPr>
            <p:nvPr/>
          </p:nvCxnSpPr>
          <p:spPr bwMode="auto">
            <a:xfrm flipH="1">
              <a:off x="7672144" y="3571999"/>
              <a:ext cx="471607" cy="3550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Up-Down Arrow 2">
            <a:extLst>
              <a:ext uri="{FF2B5EF4-FFF2-40B4-BE49-F238E27FC236}">
                <a16:creationId xmlns:a16="http://schemas.microsoft.com/office/drawing/2014/main" id="{C6BB4E5D-0B32-EF41-9927-1CE3B25D3736}"/>
              </a:ext>
            </a:extLst>
          </p:cNvPr>
          <p:cNvSpPr/>
          <p:nvPr/>
        </p:nvSpPr>
        <p:spPr bwMode="auto">
          <a:xfrm rot="930512">
            <a:off x="7826760" y="2888508"/>
            <a:ext cx="363187" cy="471825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Up-Down Arrow 245">
            <a:extLst>
              <a:ext uri="{FF2B5EF4-FFF2-40B4-BE49-F238E27FC236}">
                <a16:creationId xmlns:a16="http://schemas.microsoft.com/office/drawing/2014/main" id="{CFE04022-E714-A54A-89DC-93F0BA60A71D}"/>
              </a:ext>
            </a:extLst>
          </p:cNvPr>
          <p:cNvSpPr/>
          <p:nvPr/>
        </p:nvSpPr>
        <p:spPr bwMode="auto">
          <a:xfrm rot="19264409">
            <a:off x="7958292" y="3833730"/>
            <a:ext cx="363187" cy="471825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Up-Down Arrow 246">
            <a:extLst>
              <a:ext uri="{FF2B5EF4-FFF2-40B4-BE49-F238E27FC236}">
                <a16:creationId xmlns:a16="http://schemas.microsoft.com/office/drawing/2014/main" id="{15030844-4AB3-264C-90FA-76A4A4056ECE}"/>
              </a:ext>
            </a:extLst>
          </p:cNvPr>
          <p:cNvSpPr/>
          <p:nvPr/>
        </p:nvSpPr>
        <p:spPr bwMode="auto">
          <a:xfrm rot="2890799">
            <a:off x="7133606" y="3814851"/>
            <a:ext cx="363187" cy="471825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Up-Down Arrow 247">
            <a:extLst>
              <a:ext uri="{FF2B5EF4-FFF2-40B4-BE49-F238E27FC236}">
                <a16:creationId xmlns:a16="http://schemas.microsoft.com/office/drawing/2014/main" id="{4B6F2ABA-6B75-0C48-8DF1-A7F399F49D16}"/>
              </a:ext>
            </a:extLst>
          </p:cNvPr>
          <p:cNvSpPr/>
          <p:nvPr/>
        </p:nvSpPr>
        <p:spPr bwMode="auto">
          <a:xfrm rot="21267748">
            <a:off x="8503058" y="3130785"/>
            <a:ext cx="177308" cy="938298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Up-Down Arrow 248">
            <a:extLst>
              <a:ext uri="{FF2B5EF4-FFF2-40B4-BE49-F238E27FC236}">
                <a16:creationId xmlns:a16="http://schemas.microsoft.com/office/drawing/2014/main" id="{B17D2CA8-420F-684D-A0E1-3AC6598B5049}"/>
              </a:ext>
            </a:extLst>
          </p:cNvPr>
          <p:cNvSpPr/>
          <p:nvPr/>
        </p:nvSpPr>
        <p:spPr bwMode="auto">
          <a:xfrm rot="16200000">
            <a:off x="7582082" y="4147055"/>
            <a:ext cx="177308" cy="938298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Up-Down Arrow 249">
            <a:extLst>
              <a:ext uri="{FF2B5EF4-FFF2-40B4-BE49-F238E27FC236}">
                <a16:creationId xmlns:a16="http://schemas.microsoft.com/office/drawing/2014/main" id="{5FCFA886-BF7F-F84A-8B8A-5E305EA44751}"/>
              </a:ext>
            </a:extLst>
          </p:cNvPr>
          <p:cNvSpPr/>
          <p:nvPr/>
        </p:nvSpPr>
        <p:spPr bwMode="auto">
          <a:xfrm rot="13884544">
            <a:off x="7112933" y="2739703"/>
            <a:ext cx="177308" cy="938298"/>
          </a:xfrm>
          <a:prstGeom prst="upDownArrow">
            <a:avLst/>
          </a:prstGeom>
          <a:solidFill>
            <a:schemeClr val="tx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34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BF93-F882-8445-A1D9-FB673430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R2: 'Familiar strangers’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D1A9-C028-8049-B36C-A02720AD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Bipartite graph (‘</a:t>
            </a:r>
            <a:r>
              <a:rPr lang="en-US" dirty="0" err="1"/>
              <a:t>heterophily</a:t>
            </a:r>
            <a:r>
              <a:rPr lang="en-US" dirty="0"/>
              <a:t>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0E04F-45AB-0548-9DBD-751B4B9D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C66C3-AC90-364D-B92E-A0B4D218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18900-44F8-E14F-9F07-8386682B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99250-A8E3-FC48-8B93-1B277279EF3F}"/>
              </a:ext>
            </a:extLst>
          </p:cNvPr>
          <p:cNvSpPr/>
          <p:nvPr/>
        </p:nvSpPr>
        <p:spPr bwMode="auto">
          <a:xfrm>
            <a:off x="5419724" y="2757488"/>
            <a:ext cx="2471738" cy="2471737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EF5CA-A472-9A4A-8970-4085336CD4F5}"/>
              </a:ext>
            </a:extLst>
          </p:cNvPr>
          <p:cNvSpPr/>
          <p:nvPr/>
        </p:nvSpPr>
        <p:spPr bwMode="auto">
          <a:xfrm>
            <a:off x="6234112" y="2757488"/>
            <a:ext cx="1657350" cy="81438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73D5A-EE9D-F44F-A91F-5250A6F33F24}"/>
              </a:ext>
            </a:extLst>
          </p:cNvPr>
          <p:cNvSpPr/>
          <p:nvPr/>
        </p:nvSpPr>
        <p:spPr bwMode="auto">
          <a:xfrm rot="5400000">
            <a:off x="4998243" y="3993357"/>
            <a:ext cx="1657350" cy="81438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18C03F-6471-794C-9099-04851627E336}"/>
              </a:ext>
            </a:extLst>
          </p:cNvPr>
          <p:cNvSpPr/>
          <p:nvPr/>
        </p:nvSpPr>
        <p:spPr bwMode="auto">
          <a:xfrm>
            <a:off x="1157288" y="3186113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7C2FA2-DF4B-B742-AFEB-4F3F373190FC}"/>
              </a:ext>
            </a:extLst>
          </p:cNvPr>
          <p:cNvSpPr/>
          <p:nvPr/>
        </p:nvSpPr>
        <p:spPr bwMode="auto">
          <a:xfrm>
            <a:off x="1152526" y="3681411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F3F177-C25B-6444-8ED3-1CB92B55A649}"/>
              </a:ext>
            </a:extLst>
          </p:cNvPr>
          <p:cNvSpPr/>
          <p:nvPr/>
        </p:nvSpPr>
        <p:spPr bwMode="auto">
          <a:xfrm>
            <a:off x="1157288" y="4171946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6939BF-0748-364B-BDDB-0758B025F0B6}"/>
              </a:ext>
            </a:extLst>
          </p:cNvPr>
          <p:cNvSpPr/>
          <p:nvPr/>
        </p:nvSpPr>
        <p:spPr bwMode="auto">
          <a:xfrm>
            <a:off x="1152526" y="4688680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8864D7-5AD1-4C4F-9FC1-2905D26770D5}"/>
              </a:ext>
            </a:extLst>
          </p:cNvPr>
          <p:cNvSpPr/>
          <p:nvPr/>
        </p:nvSpPr>
        <p:spPr bwMode="auto">
          <a:xfrm>
            <a:off x="2947986" y="2964656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6CA6B6-3C44-3B4C-957E-C404FFDBAA5F}"/>
              </a:ext>
            </a:extLst>
          </p:cNvPr>
          <p:cNvSpPr/>
          <p:nvPr/>
        </p:nvSpPr>
        <p:spPr bwMode="auto">
          <a:xfrm>
            <a:off x="2947983" y="3421851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396E5C-9D57-AF43-A39D-8B2639ECACCA}"/>
              </a:ext>
            </a:extLst>
          </p:cNvPr>
          <p:cNvSpPr/>
          <p:nvPr/>
        </p:nvSpPr>
        <p:spPr bwMode="auto">
          <a:xfrm>
            <a:off x="2943220" y="3879046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893A0B-4421-5947-8619-5BE5FE887E98}"/>
              </a:ext>
            </a:extLst>
          </p:cNvPr>
          <p:cNvSpPr/>
          <p:nvPr/>
        </p:nvSpPr>
        <p:spPr bwMode="auto">
          <a:xfrm>
            <a:off x="2943219" y="4336241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F04FB3-82A2-6045-A63D-A19128E63FA1}"/>
              </a:ext>
            </a:extLst>
          </p:cNvPr>
          <p:cNvSpPr/>
          <p:nvPr/>
        </p:nvSpPr>
        <p:spPr bwMode="auto">
          <a:xfrm>
            <a:off x="2943218" y="4788692"/>
            <a:ext cx="200025" cy="200025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EE6AF4-75DE-3B48-98A4-C9226B3C46B3}"/>
              </a:ext>
            </a:extLst>
          </p:cNvPr>
          <p:cNvCxnSpPr>
            <a:stCxn id="10" idx="6"/>
            <a:endCxn id="15" idx="2"/>
          </p:cNvCxnSpPr>
          <p:nvPr/>
        </p:nvCxnSpPr>
        <p:spPr bwMode="auto">
          <a:xfrm flipV="1">
            <a:off x="1357313" y="3064669"/>
            <a:ext cx="1590673" cy="22145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84DB98-D76E-0B46-B116-2073BBFDDA83}"/>
              </a:ext>
            </a:extLst>
          </p:cNvPr>
          <p:cNvCxnSpPr>
            <a:stCxn id="10" idx="6"/>
            <a:endCxn id="16" idx="2"/>
          </p:cNvCxnSpPr>
          <p:nvPr/>
        </p:nvCxnSpPr>
        <p:spPr bwMode="auto">
          <a:xfrm>
            <a:off x="1357313" y="3286126"/>
            <a:ext cx="1590670" cy="2357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F89E75-EA1E-334D-904E-93E78D0387D5}"/>
              </a:ext>
            </a:extLst>
          </p:cNvPr>
          <p:cNvCxnSpPr>
            <a:endCxn id="17" idx="2"/>
          </p:cNvCxnSpPr>
          <p:nvPr/>
        </p:nvCxnSpPr>
        <p:spPr bwMode="auto">
          <a:xfrm>
            <a:off x="1352551" y="3302794"/>
            <a:ext cx="1590669" cy="67626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F6B3D5-1B88-7147-BE96-924F0963D1E2}"/>
              </a:ext>
            </a:extLst>
          </p:cNvPr>
          <p:cNvCxnSpPr>
            <a:endCxn id="18" idx="2"/>
          </p:cNvCxnSpPr>
          <p:nvPr/>
        </p:nvCxnSpPr>
        <p:spPr bwMode="auto">
          <a:xfrm>
            <a:off x="1385891" y="3317081"/>
            <a:ext cx="1557328" cy="111917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912952-1E7B-F24A-86AE-783DEDA25E55}"/>
              </a:ext>
            </a:extLst>
          </p:cNvPr>
          <p:cNvCxnSpPr>
            <a:endCxn id="19" idx="2"/>
          </p:cNvCxnSpPr>
          <p:nvPr/>
        </p:nvCxnSpPr>
        <p:spPr bwMode="auto">
          <a:xfrm>
            <a:off x="1402562" y="3317081"/>
            <a:ext cx="1540656" cy="157162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E0F804-ED29-9340-9268-12F0D489C627}"/>
              </a:ext>
            </a:extLst>
          </p:cNvPr>
          <p:cNvGrpSpPr/>
          <p:nvPr/>
        </p:nvGrpSpPr>
        <p:grpSpPr>
          <a:xfrm>
            <a:off x="1357309" y="4483887"/>
            <a:ext cx="457194" cy="754859"/>
            <a:chOff x="119062" y="4974429"/>
            <a:chExt cx="457194" cy="75485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0C1DC0-1772-8D44-9319-A3EF46BFA44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631" y="4974429"/>
              <a:ext cx="453625" cy="264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661E66-7A02-7045-B74C-03C076C6FACA}"/>
                </a:ext>
              </a:extLst>
            </p:cNvPr>
            <p:cNvCxnSpPr/>
            <p:nvPr/>
          </p:nvCxnSpPr>
          <p:spPr bwMode="auto">
            <a:xfrm>
              <a:off x="119062" y="5243513"/>
              <a:ext cx="43815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377B72-39B5-4947-8A2A-D52744229217}"/>
                </a:ext>
              </a:extLst>
            </p:cNvPr>
            <p:cNvCxnSpPr/>
            <p:nvPr/>
          </p:nvCxnSpPr>
          <p:spPr bwMode="auto">
            <a:xfrm>
              <a:off x="122631" y="5253034"/>
              <a:ext cx="453625" cy="233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0D90819-316A-D14A-B83D-0962FEC639EF}"/>
                </a:ext>
              </a:extLst>
            </p:cNvPr>
            <p:cNvCxnSpPr/>
            <p:nvPr/>
          </p:nvCxnSpPr>
          <p:spPr bwMode="auto">
            <a:xfrm>
              <a:off x="119062" y="5253034"/>
              <a:ext cx="438151" cy="47625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0AB8D7-7AE6-FB4A-8517-9ECAC092CFB2}"/>
              </a:ext>
            </a:extLst>
          </p:cNvPr>
          <p:cNvGrpSpPr/>
          <p:nvPr/>
        </p:nvGrpSpPr>
        <p:grpSpPr>
          <a:xfrm>
            <a:off x="1343040" y="3965960"/>
            <a:ext cx="457194" cy="754859"/>
            <a:chOff x="119062" y="4974429"/>
            <a:chExt cx="457194" cy="754859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DC0F31-F956-574A-A3A6-8236163831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631" y="4974429"/>
              <a:ext cx="453625" cy="264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2060E05-1D26-D547-A635-293AE6DCA2FE}"/>
                </a:ext>
              </a:extLst>
            </p:cNvPr>
            <p:cNvCxnSpPr/>
            <p:nvPr/>
          </p:nvCxnSpPr>
          <p:spPr bwMode="auto">
            <a:xfrm>
              <a:off x="119062" y="5243513"/>
              <a:ext cx="43815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0BC15E-76E6-CF40-9CA6-34F41A244403}"/>
                </a:ext>
              </a:extLst>
            </p:cNvPr>
            <p:cNvCxnSpPr/>
            <p:nvPr/>
          </p:nvCxnSpPr>
          <p:spPr bwMode="auto">
            <a:xfrm>
              <a:off x="122631" y="5253034"/>
              <a:ext cx="453625" cy="233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4889A88-1001-CA4B-821D-83CABB59ADF4}"/>
                </a:ext>
              </a:extLst>
            </p:cNvPr>
            <p:cNvCxnSpPr/>
            <p:nvPr/>
          </p:nvCxnSpPr>
          <p:spPr bwMode="auto">
            <a:xfrm>
              <a:off x="119062" y="5253034"/>
              <a:ext cx="438151" cy="47625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8AAB580-7168-464E-83EB-1D4EF77AA0B7}"/>
              </a:ext>
            </a:extLst>
          </p:cNvPr>
          <p:cNvGrpSpPr/>
          <p:nvPr/>
        </p:nvGrpSpPr>
        <p:grpSpPr>
          <a:xfrm>
            <a:off x="1362083" y="3514710"/>
            <a:ext cx="457194" cy="754859"/>
            <a:chOff x="119062" y="4974429"/>
            <a:chExt cx="457194" cy="75485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AA7534A-8F55-F04E-8AA8-A6A2D12AEA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631" y="4974429"/>
              <a:ext cx="453625" cy="264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5889CB-411D-3E43-8B8D-6A2110EE94DA}"/>
                </a:ext>
              </a:extLst>
            </p:cNvPr>
            <p:cNvCxnSpPr/>
            <p:nvPr/>
          </p:nvCxnSpPr>
          <p:spPr bwMode="auto">
            <a:xfrm>
              <a:off x="119062" y="5243513"/>
              <a:ext cx="43815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BE998E0-3EF9-FB4B-B220-D4CB89BC60D1}"/>
                </a:ext>
              </a:extLst>
            </p:cNvPr>
            <p:cNvCxnSpPr/>
            <p:nvPr/>
          </p:nvCxnSpPr>
          <p:spPr bwMode="auto">
            <a:xfrm>
              <a:off x="122631" y="5253034"/>
              <a:ext cx="453625" cy="233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252BBB3-1808-724C-8F51-CE347EE2A94A}"/>
                </a:ext>
              </a:extLst>
            </p:cNvPr>
            <p:cNvCxnSpPr/>
            <p:nvPr/>
          </p:nvCxnSpPr>
          <p:spPr bwMode="auto">
            <a:xfrm>
              <a:off x="119062" y="5253034"/>
              <a:ext cx="438151" cy="47625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5" name="Freeform 54">
            <a:extLst>
              <a:ext uri="{FF2B5EF4-FFF2-40B4-BE49-F238E27FC236}">
                <a16:creationId xmlns:a16="http://schemas.microsoft.com/office/drawing/2014/main" id="{65414002-C1D3-C144-8EA8-0497D906FBB4}"/>
              </a:ext>
            </a:extLst>
          </p:cNvPr>
          <p:cNvSpPr/>
          <p:nvPr/>
        </p:nvSpPr>
        <p:spPr bwMode="auto">
          <a:xfrm>
            <a:off x="528638" y="4114800"/>
            <a:ext cx="3228975" cy="271463"/>
          </a:xfrm>
          <a:custGeom>
            <a:avLst/>
            <a:gdLst>
              <a:gd name="connsiteX0" fmla="*/ 0 w 3228975"/>
              <a:gd name="connsiteY0" fmla="*/ 185738 h 271463"/>
              <a:gd name="connsiteX1" fmla="*/ 128587 w 3228975"/>
              <a:gd name="connsiteY1" fmla="*/ 128588 h 271463"/>
              <a:gd name="connsiteX2" fmla="*/ 200025 w 3228975"/>
              <a:gd name="connsiteY2" fmla="*/ 100013 h 271463"/>
              <a:gd name="connsiteX3" fmla="*/ 242887 w 3228975"/>
              <a:gd name="connsiteY3" fmla="*/ 71438 h 271463"/>
              <a:gd name="connsiteX4" fmla="*/ 328612 w 3228975"/>
              <a:gd name="connsiteY4" fmla="*/ 42863 h 271463"/>
              <a:gd name="connsiteX5" fmla="*/ 414337 w 3228975"/>
              <a:gd name="connsiteY5" fmla="*/ 14288 h 271463"/>
              <a:gd name="connsiteX6" fmla="*/ 471487 w 3228975"/>
              <a:gd name="connsiteY6" fmla="*/ 0 h 271463"/>
              <a:gd name="connsiteX7" fmla="*/ 771525 w 3228975"/>
              <a:gd name="connsiteY7" fmla="*/ 28575 h 271463"/>
              <a:gd name="connsiteX8" fmla="*/ 857250 w 3228975"/>
              <a:gd name="connsiteY8" fmla="*/ 57150 h 271463"/>
              <a:gd name="connsiteX9" fmla="*/ 914400 w 3228975"/>
              <a:gd name="connsiteY9" fmla="*/ 85725 h 271463"/>
              <a:gd name="connsiteX10" fmla="*/ 1100137 w 3228975"/>
              <a:gd name="connsiteY10" fmla="*/ 128588 h 271463"/>
              <a:gd name="connsiteX11" fmla="*/ 1143000 w 3228975"/>
              <a:gd name="connsiteY11" fmla="*/ 157163 h 271463"/>
              <a:gd name="connsiteX12" fmla="*/ 1328737 w 3228975"/>
              <a:gd name="connsiteY12" fmla="*/ 185738 h 271463"/>
              <a:gd name="connsiteX13" fmla="*/ 1500187 w 3228975"/>
              <a:gd name="connsiteY13" fmla="*/ 214313 h 271463"/>
              <a:gd name="connsiteX14" fmla="*/ 1585912 w 3228975"/>
              <a:gd name="connsiteY14" fmla="*/ 228600 h 271463"/>
              <a:gd name="connsiteX15" fmla="*/ 1657350 w 3228975"/>
              <a:gd name="connsiteY15" fmla="*/ 242888 h 271463"/>
              <a:gd name="connsiteX16" fmla="*/ 1814512 w 3228975"/>
              <a:gd name="connsiteY16" fmla="*/ 257175 h 271463"/>
              <a:gd name="connsiteX17" fmla="*/ 1914525 w 3228975"/>
              <a:gd name="connsiteY17" fmla="*/ 271463 h 271463"/>
              <a:gd name="connsiteX18" fmla="*/ 2328862 w 3228975"/>
              <a:gd name="connsiteY18" fmla="*/ 257175 h 271463"/>
              <a:gd name="connsiteX19" fmla="*/ 2371725 w 3228975"/>
              <a:gd name="connsiteY19" fmla="*/ 242888 h 271463"/>
              <a:gd name="connsiteX20" fmla="*/ 2471737 w 3228975"/>
              <a:gd name="connsiteY20" fmla="*/ 228600 h 271463"/>
              <a:gd name="connsiteX21" fmla="*/ 2557462 w 3228975"/>
              <a:gd name="connsiteY21" fmla="*/ 200025 h 271463"/>
              <a:gd name="connsiteX22" fmla="*/ 2628900 w 3228975"/>
              <a:gd name="connsiteY22" fmla="*/ 171450 h 271463"/>
              <a:gd name="connsiteX23" fmla="*/ 2700337 w 3228975"/>
              <a:gd name="connsiteY23" fmla="*/ 157163 h 271463"/>
              <a:gd name="connsiteX24" fmla="*/ 2743200 w 3228975"/>
              <a:gd name="connsiteY24" fmla="*/ 142875 h 271463"/>
              <a:gd name="connsiteX25" fmla="*/ 2800350 w 3228975"/>
              <a:gd name="connsiteY25" fmla="*/ 128588 h 271463"/>
              <a:gd name="connsiteX26" fmla="*/ 2843212 w 3228975"/>
              <a:gd name="connsiteY26" fmla="*/ 114300 h 271463"/>
              <a:gd name="connsiteX27" fmla="*/ 2957512 w 3228975"/>
              <a:gd name="connsiteY27" fmla="*/ 85725 h 271463"/>
              <a:gd name="connsiteX28" fmla="*/ 3071812 w 3228975"/>
              <a:gd name="connsiteY28" fmla="*/ 57150 h 271463"/>
              <a:gd name="connsiteX29" fmla="*/ 3228975 w 3228975"/>
              <a:gd name="connsiteY29" fmla="*/ 28575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28975" h="271463">
                <a:moveTo>
                  <a:pt x="0" y="185738"/>
                </a:moveTo>
                <a:cubicBezTo>
                  <a:pt x="211778" y="101026"/>
                  <a:pt x="-51627" y="208683"/>
                  <a:pt x="128587" y="128588"/>
                </a:cubicBezTo>
                <a:cubicBezTo>
                  <a:pt x="152024" y="118172"/>
                  <a:pt x="177086" y="111483"/>
                  <a:pt x="200025" y="100013"/>
                </a:cubicBezTo>
                <a:cubicBezTo>
                  <a:pt x="215383" y="92334"/>
                  <a:pt x="227196" y="78412"/>
                  <a:pt x="242887" y="71438"/>
                </a:cubicBezTo>
                <a:cubicBezTo>
                  <a:pt x="270412" y="59205"/>
                  <a:pt x="300037" y="52388"/>
                  <a:pt x="328612" y="42863"/>
                </a:cubicBezTo>
                <a:cubicBezTo>
                  <a:pt x="328622" y="42860"/>
                  <a:pt x="414326" y="14291"/>
                  <a:pt x="414337" y="14288"/>
                </a:cubicBezTo>
                <a:lnTo>
                  <a:pt x="471487" y="0"/>
                </a:lnTo>
                <a:cubicBezTo>
                  <a:pt x="565183" y="5856"/>
                  <a:pt x="675839" y="2479"/>
                  <a:pt x="771525" y="28575"/>
                </a:cubicBezTo>
                <a:cubicBezTo>
                  <a:pt x="800584" y="36500"/>
                  <a:pt x="828675" y="47625"/>
                  <a:pt x="857250" y="57150"/>
                </a:cubicBezTo>
                <a:cubicBezTo>
                  <a:pt x="877456" y="63885"/>
                  <a:pt x="894194" y="78990"/>
                  <a:pt x="914400" y="85725"/>
                </a:cubicBezTo>
                <a:cubicBezTo>
                  <a:pt x="966092" y="102956"/>
                  <a:pt x="1043471" y="117254"/>
                  <a:pt x="1100137" y="128588"/>
                </a:cubicBezTo>
                <a:cubicBezTo>
                  <a:pt x="1114425" y="138113"/>
                  <a:pt x="1127217" y="150399"/>
                  <a:pt x="1143000" y="157163"/>
                </a:cubicBezTo>
                <a:cubicBezTo>
                  <a:pt x="1187611" y="176282"/>
                  <a:pt x="1300062" y="181641"/>
                  <a:pt x="1328737" y="185738"/>
                </a:cubicBezTo>
                <a:cubicBezTo>
                  <a:pt x="1386093" y="193932"/>
                  <a:pt x="1443037" y="204788"/>
                  <a:pt x="1500187" y="214313"/>
                </a:cubicBezTo>
                <a:cubicBezTo>
                  <a:pt x="1528762" y="219075"/>
                  <a:pt x="1557505" y="222919"/>
                  <a:pt x="1585912" y="228600"/>
                </a:cubicBezTo>
                <a:cubicBezTo>
                  <a:pt x="1609725" y="233363"/>
                  <a:pt x="1633253" y="239876"/>
                  <a:pt x="1657350" y="242888"/>
                </a:cubicBezTo>
                <a:cubicBezTo>
                  <a:pt x="1709547" y="249413"/>
                  <a:pt x="1762230" y="251366"/>
                  <a:pt x="1814512" y="257175"/>
                </a:cubicBezTo>
                <a:cubicBezTo>
                  <a:pt x="1847982" y="260894"/>
                  <a:pt x="1881187" y="266700"/>
                  <a:pt x="1914525" y="271463"/>
                </a:cubicBezTo>
                <a:cubicBezTo>
                  <a:pt x="2052637" y="266700"/>
                  <a:pt x="2190937" y="265795"/>
                  <a:pt x="2328862" y="257175"/>
                </a:cubicBezTo>
                <a:cubicBezTo>
                  <a:pt x="2343893" y="256236"/>
                  <a:pt x="2356957" y="245842"/>
                  <a:pt x="2371725" y="242888"/>
                </a:cubicBezTo>
                <a:cubicBezTo>
                  <a:pt x="2404747" y="236284"/>
                  <a:pt x="2438400" y="233363"/>
                  <a:pt x="2471737" y="228600"/>
                </a:cubicBezTo>
                <a:cubicBezTo>
                  <a:pt x="2500312" y="219075"/>
                  <a:pt x="2529155" y="210319"/>
                  <a:pt x="2557462" y="200025"/>
                </a:cubicBezTo>
                <a:cubicBezTo>
                  <a:pt x="2581565" y="191260"/>
                  <a:pt x="2604335" y="178820"/>
                  <a:pt x="2628900" y="171450"/>
                </a:cubicBezTo>
                <a:cubicBezTo>
                  <a:pt x="2652160" y="164472"/>
                  <a:pt x="2676778" y="163053"/>
                  <a:pt x="2700337" y="157163"/>
                </a:cubicBezTo>
                <a:cubicBezTo>
                  <a:pt x="2714948" y="153510"/>
                  <a:pt x="2728719" y="147012"/>
                  <a:pt x="2743200" y="142875"/>
                </a:cubicBezTo>
                <a:cubicBezTo>
                  <a:pt x="2762081" y="137481"/>
                  <a:pt x="2781469" y="133983"/>
                  <a:pt x="2800350" y="128588"/>
                </a:cubicBezTo>
                <a:cubicBezTo>
                  <a:pt x="2814831" y="124451"/>
                  <a:pt x="2828682" y="118263"/>
                  <a:pt x="2843212" y="114300"/>
                </a:cubicBezTo>
                <a:cubicBezTo>
                  <a:pt x="2881101" y="103967"/>
                  <a:pt x="2919412" y="95250"/>
                  <a:pt x="2957512" y="85725"/>
                </a:cubicBezTo>
                <a:lnTo>
                  <a:pt x="3071812" y="57150"/>
                </a:lnTo>
                <a:cubicBezTo>
                  <a:pt x="3199972" y="25110"/>
                  <a:pt x="3146840" y="28575"/>
                  <a:pt x="3228975" y="28575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8A465D-40A2-794A-A3AD-51E39E6C271B}"/>
              </a:ext>
            </a:extLst>
          </p:cNvPr>
          <p:cNvSpPr txBox="1"/>
          <p:nvPr/>
        </p:nvSpPr>
        <p:spPr>
          <a:xfrm>
            <a:off x="3902767" y="3854513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22450C-FB6C-2943-B25A-D4AFAD3ADD85}"/>
              </a:ext>
            </a:extLst>
          </p:cNvPr>
          <p:cNvSpPr txBox="1"/>
          <p:nvPr/>
        </p:nvSpPr>
        <p:spPr>
          <a:xfrm>
            <a:off x="656332" y="2428875"/>
            <a:ext cx="9733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'</a:t>
            </a:r>
            <a:r>
              <a:rPr lang="en-US" i="1" dirty="0" err="1"/>
              <a:t>eng</a:t>
            </a:r>
            <a:r>
              <a:rPr lang="en-US" dirty="0" err="1"/>
              <a:t>.</a:t>
            </a:r>
            <a:r>
              <a:rPr lang="en-US" dirty="0"/>
              <a:t>’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63F24D-E37C-2443-92D3-A6F1AFDE19E9}"/>
              </a:ext>
            </a:extLst>
          </p:cNvPr>
          <p:cNvSpPr txBox="1"/>
          <p:nvPr/>
        </p:nvSpPr>
        <p:spPr>
          <a:xfrm>
            <a:off x="2397879" y="2271950"/>
            <a:ext cx="14526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i="1" dirty="0"/>
              <a:t>lawyers</a:t>
            </a:r>
            <a:r>
              <a:rPr lang="en-US" dirty="0"/>
              <a:t>’</a:t>
            </a: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3D0A24AA-91B5-084F-9675-1C0B6F7A43E0}"/>
              </a:ext>
            </a:extLst>
          </p:cNvPr>
          <p:cNvSpPr/>
          <p:nvPr/>
        </p:nvSpPr>
        <p:spPr bwMode="auto">
          <a:xfrm rot="5400000">
            <a:off x="501809" y="3979068"/>
            <a:ext cx="3228975" cy="271463"/>
          </a:xfrm>
          <a:custGeom>
            <a:avLst/>
            <a:gdLst>
              <a:gd name="connsiteX0" fmla="*/ 0 w 3228975"/>
              <a:gd name="connsiteY0" fmla="*/ 185738 h 271463"/>
              <a:gd name="connsiteX1" fmla="*/ 128587 w 3228975"/>
              <a:gd name="connsiteY1" fmla="*/ 128588 h 271463"/>
              <a:gd name="connsiteX2" fmla="*/ 200025 w 3228975"/>
              <a:gd name="connsiteY2" fmla="*/ 100013 h 271463"/>
              <a:gd name="connsiteX3" fmla="*/ 242887 w 3228975"/>
              <a:gd name="connsiteY3" fmla="*/ 71438 h 271463"/>
              <a:gd name="connsiteX4" fmla="*/ 328612 w 3228975"/>
              <a:gd name="connsiteY4" fmla="*/ 42863 h 271463"/>
              <a:gd name="connsiteX5" fmla="*/ 414337 w 3228975"/>
              <a:gd name="connsiteY5" fmla="*/ 14288 h 271463"/>
              <a:gd name="connsiteX6" fmla="*/ 471487 w 3228975"/>
              <a:gd name="connsiteY6" fmla="*/ 0 h 271463"/>
              <a:gd name="connsiteX7" fmla="*/ 771525 w 3228975"/>
              <a:gd name="connsiteY7" fmla="*/ 28575 h 271463"/>
              <a:gd name="connsiteX8" fmla="*/ 857250 w 3228975"/>
              <a:gd name="connsiteY8" fmla="*/ 57150 h 271463"/>
              <a:gd name="connsiteX9" fmla="*/ 914400 w 3228975"/>
              <a:gd name="connsiteY9" fmla="*/ 85725 h 271463"/>
              <a:gd name="connsiteX10" fmla="*/ 1100137 w 3228975"/>
              <a:gd name="connsiteY10" fmla="*/ 128588 h 271463"/>
              <a:gd name="connsiteX11" fmla="*/ 1143000 w 3228975"/>
              <a:gd name="connsiteY11" fmla="*/ 157163 h 271463"/>
              <a:gd name="connsiteX12" fmla="*/ 1328737 w 3228975"/>
              <a:gd name="connsiteY12" fmla="*/ 185738 h 271463"/>
              <a:gd name="connsiteX13" fmla="*/ 1500187 w 3228975"/>
              <a:gd name="connsiteY13" fmla="*/ 214313 h 271463"/>
              <a:gd name="connsiteX14" fmla="*/ 1585912 w 3228975"/>
              <a:gd name="connsiteY14" fmla="*/ 228600 h 271463"/>
              <a:gd name="connsiteX15" fmla="*/ 1657350 w 3228975"/>
              <a:gd name="connsiteY15" fmla="*/ 242888 h 271463"/>
              <a:gd name="connsiteX16" fmla="*/ 1814512 w 3228975"/>
              <a:gd name="connsiteY16" fmla="*/ 257175 h 271463"/>
              <a:gd name="connsiteX17" fmla="*/ 1914525 w 3228975"/>
              <a:gd name="connsiteY17" fmla="*/ 271463 h 271463"/>
              <a:gd name="connsiteX18" fmla="*/ 2328862 w 3228975"/>
              <a:gd name="connsiteY18" fmla="*/ 257175 h 271463"/>
              <a:gd name="connsiteX19" fmla="*/ 2371725 w 3228975"/>
              <a:gd name="connsiteY19" fmla="*/ 242888 h 271463"/>
              <a:gd name="connsiteX20" fmla="*/ 2471737 w 3228975"/>
              <a:gd name="connsiteY20" fmla="*/ 228600 h 271463"/>
              <a:gd name="connsiteX21" fmla="*/ 2557462 w 3228975"/>
              <a:gd name="connsiteY21" fmla="*/ 200025 h 271463"/>
              <a:gd name="connsiteX22" fmla="*/ 2628900 w 3228975"/>
              <a:gd name="connsiteY22" fmla="*/ 171450 h 271463"/>
              <a:gd name="connsiteX23" fmla="*/ 2700337 w 3228975"/>
              <a:gd name="connsiteY23" fmla="*/ 157163 h 271463"/>
              <a:gd name="connsiteX24" fmla="*/ 2743200 w 3228975"/>
              <a:gd name="connsiteY24" fmla="*/ 142875 h 271463"/>
              <a:gd name="connsiteX25" fmla="*/ 2800350 w 3228975"/>
              <a:gd name="connsiteY25" fmla="*/ 128588 h 271463"/>
              <a:gd name="connsiteX26" fmla="*/ 2843212 w 3228975"/>
              <a:gd name="connsiteY26" fmla="*/ 114300 h 271463"/>
              <a:gd name="connsiteX27" fmla="*/ 2957512 w 3228975"/>
              <a:gd name="connsiteY27" fmla="*/ 85725 h 271463"/>
              <a:gd name="connsiteX28" fmla="*/ 3071812 w 3228975"/>
              <a:gd name="connsiteY28" fmla="*/ 57150 h 271463"/>
              <a:gd name="connsiteX29" fmla="*/ 3228975 w 3228975"/>
              <a:gd name="connsiteY29" fmla="*/ 28575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28975" h="271463">
                <a:moveTo>
                  <a:pt x="0" y="185738"/>
                </a:moveTo>
                <a:cubicBezTo>
                  <a:pt x="211778" y="101026"/>
                  <a:pt x="-51627" y="208683"/>
                  <a:pt x="128587" y="128588"/>
                </a:cubicBezTo>
                <a:cubicBezTo>
                  <a:pt x="152024" y="118172"/>
                  <a:pt x="177086" y="111483"/>
                  <a:pt x="200025" y="100013"/>
                </a:cubicBezTo>
                <a:cubicBezTo>
                  <a:pt x="215383" y="92334"/>
                  <a:pt x="227196" y="78412"/>
                  <a:pt x="242887" y="71438"/>
                </a:cubicBezTo>
                <a:cubicBezTo>
                  <a:pt x="270412" y="59205"/>
                  <a:pt x="300037" y="52388"/>
                  <a:pt x="328612" y="42863"/>
                </a:cubicBezTo>
                <a:cubicBezTo>
                  <a:pt x="328622" y="42860"/>
                  <a:pt x="414326" y="14291"/>
                  <a:pt x="414337" y="14288"/>
                </a:cubicBezTo>
                <a:lnTo>
                  <a:pt x="471487" y="0"/>
                </a:lnTo>
                <a:cubicBezTo>
                  <a:pt x="565183" y="5856"/>
                  <a:pt x="675839" y="2479"/>
                  <a:pt x="771525" y="28575"/>
                </a:cubicBezTo>
                <a:cubicBezTo>
                  <a:pt x="800584" y="36500"/>
                  <a:pt x="828675" y="47625"/>
                  <a:pt x="857250" y="57150"/>
                </a:cubicBezTo>
                <a:cubicBezTo>
                  <a:pt x="877456" y="63885"/>
                  <a:pt x="894194" y="78990"/>
                  <a:pt x="914400" y="85725"/>
                </a:cubicBezTo>
                <a:cubicBezTo>
                  <a:pt x="966092" y="102956"/>
                  <a:pt x="1043471" y="117254"/>
                  <a:pt x="1100137" y="128588"/>
                </a:cubicBezTo>
                <a:cubicBezTo>
                  <a:pt x="1114425" y="138113"/>
                  <a:pt x="1127217" y="150399"/>
                  <a:pt x="1143000" y="157163"/>
                </a:cubicBezTo>
                <a:cubicBezTo>
                  <a:pt x="1187611" y="176282"/>
                  <a:pt x="1300062" y="181641"/>
                  <a:pt x="1328737" y="185738"/>
                </a:cubicBezTo>
                <a:cubicBezTo>
                  <a:pt x="1386093" y="193932"/>
                  <a:pt x="1443037" y="204788"/>
                  <a:pt x="1500187" y="214313"/>
                </a:cubicBezTo>
                <a:cubicBezTo>
                  <a:pt x="1528762" y="219075"/>
                  <a:pt x="1557505" y="222919"/>
                  <a:pt x="1585912" y="228600"/>
                </a:cubicBezTo>
                <a:cubicBezTo>
                  <a:pt x="1609725" y="233363"/>
                  <a:pt x="1633253" y="239876"/>
                  <a:pt x="1657350" y="242888"/>
                </a:cubicBezTo>
                <a:cubicBezTo>
                  <a:pt x="1709547" y="249413"/>
                  <a:pt x="1762230" y="251366"/>
                  <a:pt x="1814512" y="257175"/>
                </a:cubicBezTo>
                <a:cubicBezTo>
                  <a:pt x="1847982" y="260894"/>
                  <a:pt x="1881187" y="266700"/>
                  <a:pt x="1914525" y="271463"/>
                </a:cubicBezTo>
                <a:cubicBezTo>
                  <a:pt x="2052637" y="266700"/>
                  <a:pt x="2190937" y="265795"/>
                  <a:pt x="2328862" y="257175"/>
                </a:cubicBezTo>
                <a:cubicBezTo>
                  <a:pt x="2343893" y="256236"/>
                  <a:pt x="2356957" y="245842"/>
                  <a:pt x="2371725" y="242888"/>
                </a:cubicBezTo>
                <a:cubicBezTo>
                  <a:pt x="2404747" y="236284"/>
                  <a:pt x="2438400" y="233363"/>
                  <a:pt x="2471737" y="228600"/>
                </a:cubicBezTo>
                <a:cubicBezTo>
                  <a:pt x="2500312" y="219075"/>
                  <a:pt x="2529155" y="210319"/>
                  <a:pt x="2557462" y="200025"/>
                </a:cubicBezTo>
                <a:cubicBezTo>
                  <a:pt x="2581565" y="191260"/>
                  <a:pt x="2604335" y="178820"/>
                  <a:pt x="2628900" y="171450"/>
                </a:cubicBezTo>
                <a:cubicBezTo>
                  <a:pt x="2652160" y="164472"/>
                  <a:pt x="2676778" y="163053"/>
                  <a:pt x="2700337" y="157163"/>
                </a:cubicBezTo>
                <a:cubicBezTo>
                  <a:pt x="2714948" y="153510"/>
                  <a:pt x="2728719" y="147012"/>
                  <a:pt x="2743200" y="142875"/>
                </a:cubicBezTo>
                <a:cubicBezTo>
                  <a:pt x="2762081" y="137481"/>
                  <a:pt x="2781469" y="133983"/>
                  <a:pt x="2800350" y="128588"/>
                </a:cubicBezTo>
                <a:cubicBezTo>
                  <a:pt x="2814831" y="124451"/>
                  <a:pt x="2828682" y="118263"/>
                  <a:pt x="2843212" y="114300"/>
                </a:cubicBezTo>
                <a:cubicBezTo>
                  <a:pt x="2881101" y="103967"/>
                  <a:pt x="2919412" y="95250"/>
                  <a:pt x="2957512" y="85725"/>
                </a:cubicBezTo>
                <a:lnTo>
                  <a:pt x="3071812" y="57150"/>
                </a:lnTo>
                <a:cubicBezTo>
                  <a:pt x="3199972" y="25110"/>
                  <a:pt x="3146840" y="28575"/>
                  <a:pt x="3228975" y="28575"/>
                </a:cubicBezTo>
              </a:path>
            </a:pathLst>
          </a:custGeom>
          <a:noFill/>
          <a:ln w="254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3DF97D-0D97-3946-8D8E-88A879EE01BD}"/>
              </a:ext>
            </a:extLst>
          </p:cNvPr>
          <p:cNvSpPr txBox="1"/>
          <p:nvPr/>
        </p:nvSpPr>
        <p:spPr>
          <a:xfrm>
            <a:off x="1980565" y="584977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?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5D233A7-970C-444F-A780-82112653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DD6ABB-6093-8343-9731-C14F9720EE6B}"/>
              </a:ext>
            </a:extLst>
          </p:cNvPr>
          <p:cNvSpPr txBox="1"/>
          <p:nvPr/>
        </p:nvSpPr>
        <p:spPr>
          <a:xfrm rot="20530104">
            <a:off x="4328885" y="2894776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eng.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3B6411-6CCC-7A41-97FD-094B53C42417}"/>
              </a:ext>
            </a:extLst>
          </p:cNvPr>
          <p:cNvSpPr txBox="1"/>
          <p:nvPr/>
        </p:nvSpPr>
        <p:spPr>
          <a:xfrm rot="20356546">
            <a:off x="3965306" y="4154328"/>
            <a:ext cx="13147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lawyers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6267A43-F1A1-6445-A61D-496B84EB5590}"/>
              </a:ext>
            </a:extLst>
          </p:cNvPr>
          <p:cNvSpPr/>
          <p:nvPr/>
        </p:nvSpPr>
        <p:spPr bwMode="auto">
          <a:xfrm>
            <a:off x="5225786" y="2785875"/>
            <a:ext cx="146489" cy="786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DEB661D3-C348-CF4E-A35B-7D01028A9F28}"/>
              </a:ext>
            </a:extLst>
          </p:cNvPr>
          <p:cNvSpPr/>
          <p:nvPr/>
        </p:nvSpPr>
        <p:spPr bwMode="auto">
          <a:xfrm>
            <a:off x="5208624" y="3633681"/>
            <a:ext cx="171825" cy="159554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911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BF93-F882-8445-A1D9-FB673430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R3: ``Core-periphery’’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D1A9-C028-8049-B36C-A02720AD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Bipartite graph + clique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0E04F-45AB-0548-9DBD-751B4B9D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C66C3-AC90-364D-B92E-A0B4D218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18900-44F8-E14F-9F07-8386682B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99250-A8E3-FC48-8B93-1B277279EF3F}"/>
              </a:ext>
            </a:extLst>
          </p:cNvPr>
          <p:cNvSpPr/>
          <p:nvPr/>
        </p:nvSpPr>
        <p:spPr bwMode="auto">
          <a:xfrm>
            <a:off x="5419724" y="2757488"/>
            <a:ext cx="2471738" cy="2471737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EF5CA-A472-9A4A-8970-4085336CD4F5}"/>
              </a:ext>
            </a:extLst>
          </p:cNvPr>
          <p:cNvSpPr/>
          <p:nvPr/>
        </p:nvSpPr>
        <p:spPr bwMode="auto">
          <a:xfrm>
            <a:off x="6234112" y="2757488"/>
            <a:ext cx="1657350" cy="81438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73D5A-EE9D-F44F-A91F-5250A6F33F24}"/>
              </a:ext>
            </a:extLst>
          </p:cNvPr>
          <p:cNvSpPr/>
          <p:nvPr/>
        </p:nvSpPr>
        <p:spPr bwMode="auto">
          <a:xfrm rot="5400000">
            <a:off x="4998243" y="3993357"/>
            <a:ext cx="1657350" cy="81438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3DF97D-0D97-3946-8D8E-88A879EE01BD}"/>
              </a:ext>
            </a:extLst>
          </p:cNvPr>
          <p:cNvSpPr txBox="1"/>
          <p:nvPr/>
        </p:nvSpPr>
        <p:spPr>
          <a:xfrm>
            <a:off x="1980565" y="584977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?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5D233A7-970C-444F-A780-82112653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DD6ABB-6093-8343-9731-C14F9720EE6B}"/>
              </a:ext>
            </a:extLst>
          </p:cNvPr>
          <p:cNvSpPr txBox="1"/>
          <p:nvPr/>
        </p:nvSpPr>
        <p:spPr>
          <a:xfrm rot="20530104">
            <a:off x="3535314" y="2684515"/>
            <a:ext cx="15744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</a:t>
            </a:r>
          </a:p>
          <a:p>
            <a:r>
              <a:rPr lang="en-US" dirty="0"/>
              <a:t>members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3B6411-6CCC-7A41-97FD-094B53C42417}"/>
              </a:ext>
            </a:extLst>
          </p:cNvPr>
          <p:cNvSpPr txBox="1"/>
          <p:nvPr/>
        </p:nvSpPr>
        <p:spPr>
          <a:xfrm rot="20356546">
            <a:off x="3772290" y="4128671"/>
            <a:ext cx="1483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satellites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6267A43-F1A1-6445-A61D-496B84EB5590}"/>
              </a:ext>
            </a:extLst>
          </p:cNvPr>
          <p:cNvSpPr/>
          <p:nvPr/>
        </p:nvSpPr>
        <p:spPr bwMode="auto">
          <a:xfrm>
            <a:off x="5225786" y="2785875"/>
            <a:ext cx="146489" cy="786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DEB661D3-C348-CF4E-A35B-7D01028A9F28}"/>
              </a:ext>
            </a:extLst>
          </p:cNvPr>
          <p:cNvSpPr/>
          <p:nvPr/>
        </p:nvSpPr>
        <p:spPr bwMode="auto">
          <a:xfrm>
            <a:off x="5208624" y="3633681"/>
            <a:ext cx="171825" cy="159554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399FFA-A128-1546-BF75-B730757949F9}"/>
              </a:ext>
            </a:extLst>
          </p:cNvPr>
          <p:cNvSpPr/>
          <p:nvPr/>
        </p:nvSpPr>
        <p:spPr bwMode="auto">
          <a:xfrm>
            <a:off x="5419722" y="2758468"/>
            <a:ext cx="814390" cy="823916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75113C-A8DB-4A46-AD20-B2615F3EAAFF}"/>
              </a:ext>
            </a:extLst>
          </p:cNvPr>
          <p:cNvGrpSpPr/>
          <p:nvPr/>
        </p:nvGrpSpPr>
        <p:grpSpPr>
          <a:xfrm>
            <a:off x="723093" y="3133935"/>
            <a:ext cx="2578100" cy="1905000"/>
            <a:chOff x="2908300" y="3886200"/>
            <a:chExt cx="2578100" cy="1905000"/>
          </a:xfrm>
        </p:grpSpPr>
        <p:sp>
          <p:nvSpPr>
            <p:cNvPr id="68" name="Oval 21">
              <a:extLst>
                <a:ext uri="{FF2B5EF4-FFF2-40B4-BE49-F238E27FC236}">
                  <a16:creationId xmlns:a16="http://schemas.microsoft.com/office/drawing/2014/main" id="{EEAD8296-FE2B-534D-94AB-F0C95049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2">
              <a:extLst>
                <a:ext uri="{FF2B5EF4-FFF2-40B4-BE49-F238E27FC236}">
                  <a16:creationId xmlns:a16="http://schemas.microsoft.com/office/drawing/2014/main" id="{E7C9C32C-DC46-4D46-BB70-5857D0669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3">
              <a:extLst>
                <a:ext uri="{FF2B5EF4-FFF2-40B4-BE49-F238E27FC236}">
                  <a16:creationId xmlns:a16="http://schemas.microsoft.com/office/drawing/2014/main" id="{7D593D95-45BE-A149-9D22-0338C1785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>
              <a:extLst>
                <a:ext uri="{FF2B5EF4-FFF2-40B4-BE49-F238E27FC236}">
                  <a16:creationId xmlns:a16="http://schemas.microsoft.com/office/drawing/2014/main" id="{0D09EDC4-3561-9248-B167-F6F7298F2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25">
              <a:extLst>
                <a:ext uri="{FF2B5EF4-FFF2-40B4-BE49-F238E27FC236}">
                  <a16:creationId xmlns:a16="http://schemas.microsoft.com/office/drawing/2014/main" id="{6206324B-56CD-C942-8FB6-22BABC94C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3" name="AutoShape 26">
              <a:extLst>
                <a:ext uri="{FF2B5EF4-FFF2-40B4-BE49-F238E27FC236}">
                  <a16:creationId xmlns:a16="http://schemas.microsoft.com/office/drawing/2014/main" id="{64656AA4-D3FF-7A4F-9A76-F44747666CF2}"/>
                </a:ext>
              </a:extLst>
            </p:cNvPr>
            <p:cNvCxnSpPr>
              <a:cxnSpLocks noChangeShapeType="1"/>
              <a:stCxn id="68" idx="6"/>
              <a:endCxn id="69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AutoShape 27">
              <a:extLst>
                <a:ext uri="{FF2B5EF4-FFF2-40B4-BE49-F238E27FC236}">
                  <a16:creationId xmlns:a16="http://schemas.microsoft.com/office/drawing/2014/main" id="{337A5922-4C3F-C64A-AB27-AE377E90CB0F}"/>
                </a:ext>
              </a:extLst>
            </p:cNvPr>
            <p:cNvCxnSpPr>
              <a:cxnSpLocks noChangeShapeType="1"/>
              <a:stCxn id="68" idx="3"/>
              <a:endCxn id="72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AutoShape 28">
              <a:extLst>
                <a:ext uri="{FF2B5EF4-FFF2-40B4-BE49-F238E27FC236}">
                  <a16:creationId xmlns:a16="http://schemas.microsoft.com/office/drawing/2014/main" id="{85FF0B81-2D1D-774B-A02A-04B0B4382E7F}"/>
                </a:ext>
              </a:extLst>
            </p:cNvPr>
            <p:cNvCxnSpPr>
              <a:cxnSpLocks noChangeShapeType="1"/>
              <a:stCxn id="68" idx="5"/>
              <a:endCxn id="71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AutoShape 29">
              <a:extLst>
                <a:ext uri="{FF2B5EF4-FFF2-40B4-BE49-F238E27FC236}">
                  <a16:creationId xmlns:a16="http://schemas.microsoft.com/office/drawing/2014/main" id="{92EDB702-9427-B445-AB2C-75EE1B6030C6}"/>
                </a:ext>
              </a:extLst>
            </p:cNvPr>
            <p:cNvCxnSpPr>
              <a:cxnSpLocks noChangeShapeType="1"/>
              <a:stCxn id="68" idx="6"/>
              <a:endCxn id="70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AutoShape 30">
              <a:extLst>
                <a:ext uri="{FF2B5EF4-FFF2-40B4-BE49-F238E27FC236}">
                  <a16:creationId xmlns:a16="http://schemas.microsoft.com/office/drawing/2014/main" id="{C9EFC533-C530-7D4B-88EF-2998E51A0B87}"/>
                </a:ext>
              </a:extLst>
            </p:cNvPr>
            <p:cNvCxnSpPr>
              <a:cxnSpLocks noChangeShapeType="1"/>
              <a:stCxn id="69" idx="4"/>
              <a:endCxn id="70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AutoShape 31">
              <a:extLst>
                <a:ext uri="{FF2B5EF4-FFF2-40B4-BE49-F238E27FC236}">
                  <a16:creationId xmlns:a16="http://schemas.microsoft.com/office/drawing/2014/main" id="{ABB0BB60-A3D9-DE4E-A963-6A3400E42539}"/>
                </a:ext>
              </a:extLst>
            </p:cNvPr>
            <p:cNvCxnSpPr>
              <a:cxnSpLocks noChangeShapeType="1"/>
              <a:stCxn id="69" idx="2"/>
              <a:endCxn id="71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32">
              <a:extLst>
                <a:ext uri="{FF2B5EF4-FFF2-40B4-BE49-F238E27FC236}">
                  <a16:creationId xmlns:a16="http://schemas.microsoft.com/office/drawing/2014/main" id="{4ADF69B8-45E2-4C43-AA18-57C95DB665FF}"/>
                </a:ext>
              </a:extLst>
            </p:cNvPr>
            <p:cNvCxnSpPr>
              <a:cxnSpLocks noChangeShapeType="1"/>
              <a:stCxn id="72" idx="5"/>
              <a:endCxn id="71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33">
              <a:extLst>
                <a:ext uri="{FF2B5EF4-FFF2-40B4-BE49-F238E27FC236}">
                  <a16:creationId xmlns:a16="http://schemas.microsoft.com/office/drawing/2014/main" id="{0178E6D0-5614-F447-994D-6C63B4979AE1}"/>
                </a:ext>
              </a:extLst>
            </p:cNvPr>
            <p:cNvCxnSpPr>
              <a:cxnSpLocks noChangeShapeType="1"/>
              <a:stCxn id="71" idx="7"/>
              <a:endCxn id="70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34">
              <a:extLst>
                <a:ext uri="{FF2B5EF4-FFF2-40B4-BE49-F238E27FC236}">
                  <a16:creationId xmlns:a16="http://schemas.microsoft.com/office/drawing/2014/main" id="{CB8B7C08-9639-8C40-946B-CEF312EF527D}"/>
                </a:ext>
              </a:extLst>
            </p:cNvPr>
            <p:cNvCxnSpPr>
              <a:cxnSpLocks noChangeShapeType="1"/>
              <a:stCxn id="72" idx="6"/>
              <a:endCxn id="70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35">
              <a:extLst>
                <a:ext uri="{FF2B5EF4-FFF2-40B4-BE49-F238E27FC236}">
                  <a16:creationId xmlns:a16="http://schemas.microsoft.com/office/drawing/2014/main" id="{D87EAD6B-4CAB-384F-B4FD-7592B083845D}"/>
                </a:ext>
              </a:extLst>
            </p:cNvPr>
            <p:cNvCxnSpPr>
              <a:cxnSpLocks noChangeShapeType="1"/>
              <a:stCxn id="69" idx="2"/>
              <a:endCxn id="72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Oval 36">
              <a:extLst>
                <a:ext uri="{FF2B5EF4-FFF2-40B4-BE49-F238E27FC236}">
                  <a16:creationId xmlns:a16="http://schemas.microsoft.com/office/drawing/2014/main" id="{A1AF0C1D-6D43-A14E-87FB-45F17E66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37">
              <a:extLst>
                <a:ext uri="{FF2B5EF4-FFF2-40B4-BE49-F238E27FC236}">
                  <a16:creationId xmlns:a16="http://schemas.microsoft.com/office/drawing/2014/main" id="{7742DA3E-72FC-E34C-965A-9D86D4B5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38">
              <a:extLst>
                <a:ext uri="{FF2B5EF4-FFF2-40B4-BE49-F238E27FC236}">
                  <a16:creationId xmlns:a16="http://schemas.microsoft.com/office/drawing/2014/main" id="{7D058C48-0202-4546-A3AC-E64F82E40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39">
              <a:extLst>
                <a:ext uri="{FF2B5EF4-FFF2-40B4-BE49-F238E27FC236}">
                  <a16:creationId xmlns:a16="http://schemas.microsoft.com/office/drawing/2014/main" id="{B893608A-6DEA-3643-BDFD-22E231FC7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40">
              <a:extLst>
                <a:ext uri="{FF2B5EF4-FFF2-40B4-BE49-F238E27FC236}">
                  <a16:creationId xmlns:a16="http://schemas.microsoft.com/office/drawing/2014/main" id="{8E85B09B-32FA-C041-9403-A2E34B9C9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41">
              <a:extLst>
                <a:ext uri="{FF2B5EF4-FFF2-40B4-BE49-F238E27FC236}">
                  <a16:creationId xmlns:a16="http://schemas.microsoft.com/office/drawing/2014/main" id="{3A0333E0-285C-074F-AAEE-7DED917A9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9" name="AutoShape 42">
              <a:extLst>
                <a:ext uri="{FF2B5EF4-FFF2-40B4-BE49-F238E27FC236}">
                  <a16:creationId xmlns:a16="http://schemas.microsoft.com/office/drawing/2014/main" id="{5AA94B5A-97F5-1346-8E4B-44B5499C1242}"/>
                </a:ext>
              </a:extLst>
            </p:cNvPr>
            <p:cNvCxnSpPr>
              <a:cxnSpLocks noChangeShapeType="1"/>
              <a:stCxn id="71" idx="3"/>
              <a:endCxn id="83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44">
              <a:extLst>
                <a:ext uri="{FF2B5EF4-FFF2-40B4-BE49-F238E27FC236}">
                  <a16:creationId xmlns:a16="http://schemas.microsoft.com/office/drawing/2014/main" id="{A0DAF050-FBF7-4949-B471-0AE7CEF1CFBA}"/>
                </a:ext>
              </a:extLst>
            </p:cNvPr>
            <p:cNvCxnSpPr>
              <a:cxnSpLocks noChangeShapeType="1"/>
              <a:stCxn id="71" idx="4"/>
              <a:endCxn id="84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45">
              <a:extLst>
                <a:ext uri="{FF2B5EF4-FFF2-40B4-BE49-F238E27FC236}">
                  <a16:creationId xmlns:a16="http://schemas.microsoft.com/office/drawing/2014/main" id="{3F03E725-DA5E-0542-A8C6-DB9120FADBB7}"/>
                </a:ext>
              </a:extLst>
            </p:cNvPr>
            <p:cNvCxnSpPr>
              <a:cxnSpLocks noChangeShapeType="1"/>
              <a:stCxn id="71" idx="5"/>
              <a:endCxn id="85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46">
              <a:extLst>
                <a:ext uri="{FF2B5EF4-FFF2-40B4-BE49-F238E27FC236}">
                  <a16:creationId xmlns:a16="http://schemas.microsoft.com/office/drawing/2014/main" id="{77191592-C51D-3941-A339-7CF18D7720D2}"/>
                </a:ext>
              </a:extLst>
            </p:cNvPr>
            <p:cNvCxnSpPr>
              <a:cxnSpLocks noChangeShapeType="1"/>
              <a:stCxn id="70" idx="5"/>
              <a:endCxn id="87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47">
              <a:extLst>
                <a:ext uri="{FF2B5EF4-FFF2-40B4-BE49-F238E27FC236}">
                  <a16:creationId xmlns:a16="http://schemas.microsoft.com/office/drawing/2014/main" id="{223E90CD-4EFC-B446-B271-91695FD2F4E6}"/>
                </a:ext>
              </a:extLst>
            </p:cNvPr>
            <p:cNvCxnSpPr>
              <a:cxnSpLocks noChangeShapeType="1"/>
              <a:stCxn id="70" idx="6"/>
              <a:endCxn id="88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50">
              <a:extLst>
                <a:ext uri="{FF2B5EF4-FFF2-40B4-BE49-F238E27FC236}">
                  <a16:creationId xmlns:a16="http://schemas.microsoft.com/office/drawing/2014/main" id="{B9253732-1BF2-0C43-BCEC-BF24E750DD86}"/>
                </a:ext>
              </a:extLst>
            </p:cNvPr>
            <p:cNvCxnSpPr>
              <a:cxnSpLocks noChangeShapeType="1"/>
              <a:stCxn id="70" idx="7"/>
              <a:endCxn id="86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Freeform 53">
              <a:extLst>
                <a:ext uri="{FF2B5EF4-FFF2-40B4-BE49-F238E27FC236}">
                  <a16:creationId xmlns:a16="http://schemas.microsoft.com/office/drawing/2014/main" id="{5B77A227-C90E-BE4D-BE6C-0F702062B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5067300"/>
              <a:ext cx="1079500" cy="180975"/>
            </a:xfrm>
            <a:custGeom>
              <a:avLst/>
              <a:gdLst>
                <a:gd name="T0" fmla="*/ 0 w 680"/>
                <a:gd name="T1" fmla="*/ 56 h 114"/>
                <a:gd name="T2" fmla="*/ 248 w 680"/>
                <a:gd name="T3" fmla="*/ 88 h 114"/>
                <a:gd name="T4" fmla="*/ 680 w 680"/>
                <a:gd name="T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114">
                  <a:moveTo>
                    <a:pt x="0" y="56"/>
                  </a:moveTo>
                  <a:cubicBezTo>
                    <a:pt x="85" y="73"/>
                    <a:pt x="161" y="82"/>
                    <a:pt x="248" y="88"/>
                  </a:cubicBezTo>
                  <a:cubicBezTo>
                    <a:pt x="395" y="84"/>
                    <a:pt x="566" y="114"/>
                    <a:pt x="680" y="0"/>
                  </a:cubicBezTo>
                </a:path>
              </a:pathLst>
            </a:custGeom>
            <a:noFill/>
            <a:ln w="31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55">
              <a:extLst>
                <a:ext uri="{FF2B5EF4-FFF2-40B4-BE49-F238E27FC236}">
                  <a16:creationId xmlns:a16="http://schemas.microsoft.com/office/drawing/2014/main" id="{7B459FF3-2A25-1C48-B1EE-C951B7265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300" y="4953000"/>
              <a:ext cx="3683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0509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975620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62EEE3-9965-BB45-A131-4758DA07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BEF787-1474-1D41-AA9A-6A847828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692FEF-65D4-8C44-95E1-454487B1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AC52370E-5160-9D4B-BA00-2EA7ADE88AB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4280DB0C-0F9A-0843-B42A-1A5FE5323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Strange behavior of min cuts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7A246BDD-0355-7641-B077-3C2ABDF5B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‘negative dimensionality’ (!)</a:t>
            </a:r>
          </a:p>
        </p:txBody>
      </p:sp>
      <p:sp>
        <p:nvSpPr>
          <p:cNvPr id="325636" name="Text Box 4">
            <a:extLst>
              <a:ext uri="{FF2B5EF4-FFF2-40B4-BE49-F238E27FC236}">
                <a16:creationId xmlns:a16="http://schemas.microsoft.com/office/drawing/2014/main" id="{9BF3D472-52EF-4B46-94A0-9CB97EF0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9463"/>
            <a:ext cx="9144000" cy="1125537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i="1"/>
              <a:t>NetMine: New Mining Tools for Large Graphs</a:t>
            </a:r>
            <a:r>
              <a:rPr lang="en-US" altLang="en-US" sz="2200"/>
              <a:t>, by D. Chakrabarti, </a:t>
            </a:r>
          </a:p>
          <a:p>
            <a:pPr algn="l"/>
            <a:r>
              <a:rPr lang="en-US" altLang="en-US" sz="2200"/>
              <a:t>Y. Zhan, D. Blandford, C. Faloutsos and G. Blelloch, in the SDM 2004 Workshop on Link Analysis, Counter-terrorism and Privacy</a:t>
            </a:r>
          </a:p>
        </p:txBody>
      </p:sp>
      <p:sp>
        <p:nvSpPr>
          <p:cNvPr id="325637" name="Text Box 5">
            <a:extLst>
              <a:ext uri="{FF2B5EF4-FFF2-40B4-BE49-F238E27FC236}">
                <a16:creationId xmlns:a16="http://schemas.microsoft.com/office/drawing/2014/main" id="{28491779-8743-5445-B1C8-F7E2DBD5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463"/>
            <a:ext cx="9144000" cy="1125537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i="1"/>
              <a:t>Statistical Properties of Community Structure in Large Social and Information Networks, J.</a:t>
            </a:r>
            <a:r>
              <a:rPr lang="en-US" altLang="en-US" sz="2200"/>
              <a:t> Leskovec, K. Lang, A. Dasgupta, M. Mahoney. </a:t>
            </a:r>
            <a:br>
              <a:rPr lang="en-US" altLang="en-US" sz="2200"/>
            </a:br>
            <a:r>
              <a:rPr lang="en-US" altLang="en-US" sz="2200"/>
              <a:t>WWW 2008.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990DD-09BC-F947-9DDD-E2FA3DBEC964}"/>
              </a:ext>
            </a:extLst>
          </p:cNvPr>
          <p:cNvGrpSpPr>
            <a:grpSpLocks noChangeAspect="1"/>
          </p:cNvGrpSpPr>
          <p:nvPr/>
        </p:nvGrpSpPr>
        <p:grpSpPr>
          <a:xfrm>
            <a:off x="2938043" y="2258882"/>
            <a:ext cx="2503688" cy="2254381"/>
            <a:chOff x="4538115" y="2133597"/>
            <a:chExt cx="4224885" cy="3804186"/>
          </a:xfrm>
        </p:grpSpPr>
        <p:pic>
          <p:nvPicPr>
            <p:cNvPr id="10" name="Picture 5" descr="clickstream">
              <a:extLst>
                <a:ext uri="{FF2B5EF4-FFF2-40B4-BE49-F238E27FC236}">
                  <a16:creationId xmlns:a16="http://schemas.microsoft.com/office/drawing/2014/main" id="{B445AB97-486F-2C44-AC87-70D440F5D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86000"/>
              <a:ext cx="4114800" cy="287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53006C25-1380-B740-A8A4-F4F577B4F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99" y="5029200"/>
              <a:ext cx="1752600" cy="434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800" dirty="0"/>
                <a:t>log (# edges)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C7FC0DFF-4EAF-B647-8C1C-CD314E8DA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307555" y="3364157"/>
              <a:ext cx="2895601" cy="434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800" dirty="0"/>
                <a:t>log (</a:t>
              </a:r>
              <a:r>
                <a:rPr kumimoji="0" lang="en-US" altLang="en-US" sz="800" dirty="0" err="1"/>
                <a:t>mincut</a:t>
              </a:r>
              <a:r>
                <a:rPr kumimoji="0" lang="en-US" altLang="en-US" sz="800" dirty="0"/>
                <a:t>-size / #edges)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768929B8-5EB9-9D43-B991-AEEDC8C11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410200"/>
              <a:ext cx="3276600" cy="52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100" dirty="0"/>
                <a:t>Clickstream graph</a:t>
              </a: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D5379E48-DD99-FB48-88DE-567BC65AE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2514600"/>
              <a:ext cx="1524000" cy="2133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380C5215-2E6B-4942-848F-4E5021877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743200"/>
              <a:ext cx="144780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06E0E0B1-9F7D-1F48-AC05-00604125D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799" y="2819400"/>
              <a:ext cx="2286001" cy="52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100" dirty="0">
                  <a:solidFill>
                    <a:srgbClr val="3333FF"/>
                  </a:solidFill>
                </a:rPr>
                <a:t>Slope</a:t>
              </a:r>
              <a:r>
                <a:rPr kumimoji="0" lang="en-US" altLang="en-US" sz="1100" dirty="0">
                  <a:solidFill>
                    <a:srgbClr val="3333FF"/>
                  </a:solidFill>
                  <a:cs typeface="Arial" panose="020B0604020202020204" pitchFamily="34" charset="0"/>
                </a:rPr>
                <a:t>~ -0.45</a:t>
              </a:r>
            </a:p>
          </p:txBody>
        </p: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3239F242-3B9B-6847-8EA2-DF350CA57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0400" y="3810000"/>
              <a:ext cx="762000" cy="838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D4C19803-93EE-BE40-BD79-3E5A16F4F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3810000"/>
              <a:ext cx="5334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9373C5-48F9-0E48-82F4-539F63BF9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580488A-4010-5F47-9276-0BBCBC13BAB0}"/>
              </a:ext>
            </a:extLst>
          </p:cNvPr>
          <p:cNvGrpSpPr>
            <a:grpSpLocks noChangeAspect="1"/>
          </p:cNvGrpSpPr>
          <p:nvPr/>
        </p:nvGrpSpPr>
        <p:grpSpPr>
          <a:xfrm>
            <a:off x="535135" y="2678707"/>
            <a:ext cx="1485900" cy="876300"/>
            <a:chOff x="762000" y="3124200"/>
            <a:chExt cx="2971800" cy="1752600"/>
          </a:xfrm>
        </p:grpSpPr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3684A344-675C-9047-A6C6-1456C7568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1E283272-7964-1543-8B19-8350A74B3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EDCAEDDE-3B50-C24F-9DF9-2347996F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7">
              <a:extLst>
                <a:ext uri="{FF2B5EF4-FFF2-40B4-BE49-F238E27FC236}">
                  <a16:creationId xmlns:a16="http://schemas.microsoft.com/office/drawing/2014/main" id="{02336E7C-097C-4648-9B4D-F41E1ED1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8D66AFEB-48FF-7446-80DA-19E886B40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E9DF72F7-31FC-F64B-8B82-5A7409563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0644A076-61D8-F146-9FF8-9081590E0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51A62A89-97AC-A443-993E-76505C524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647F6F00-35BD-A846-B315-2141E7E81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2DF14B25-6003-4048-9573-AECB60B5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7FDBB3B2-87B0-8241-BCFB-ED7EE8724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0283D670-A59D-FE41-B26B-5D2DF4F66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C6C22539-8CB0-5441-8825-B0A0F49BA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E8F82C59-35FB-5B4F-9670-B080EEC6C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id="{E31C93EC-5529-9241-975B-93391E6E8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AEC1E631-26EF-1241-990A-CA119DD3E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8792F216-1842-4348-864F-B7CEEF925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2307AA5E-E3CA-B94C-983A-67E63514C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BB751A3A-4BF1-C546-8650-D877ABA3C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D1695F69-4FAA-5B47-9547-3847D7CE7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id="{ED3B865A-A1A8-7645-A934-E88FBB7FE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5">
              <a:extLst>
                <a:ext uri="{FF2B5EF4-FFF2-40B4-BE49-F238E27FC236}">
                  <a16:creationId xmlns:a16="http://schemas.microsoft.com/office/drawing/2014/main" id="{941069FB-8EBA-7045-9966-65EE160E5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6">
              <a:extLst>
                <a:ext uri="{FF2B5EF4-FFF2-40B4-BE49-F238E27FC236}">
                  <a16:creationId xmlns:a16="http://schemas.microsoft.com/office/drawing/2014/main" id="{4EDF20D1-B6D5-7740-A5ED-309595643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4C336F9C-E54C-7B40-899C-C25F132AC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BB92C053-702C-7746-82E3-9C571B301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9">
              <a:extLst>
                <a:ext uri="{FF2B5EF4-FFF2-40B4-BE49-F238E27FC236}">
                  <a16:creationId xmlns:a16="http://schemas.microsoft.com/office/drawing/2014/main" id="{6505F891-82D6-0B47-8705-79E5748E8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30">
              <a:extLst>
                <a:ext uri="{FF2B5EF4-FFF2-40B4-BE49-F238E27FC236}">
                  <a16:creationId xmlns:a16="http://schemas.microsoft.com/office/drawing/2014/main" id="{D56C395B-C069-C54E-81D4-984AB02C6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1">
              <a:extLst>
                <a:ext uri="{FF2B5EF4-FFF2-40B4-BE49-F238E27FC236}">
                  <a16:creationId xmlns:a16="http://schemas.microsoft.com/office/drawing/2014/main" id="{B8FB9E95-B44B-1B4A-BF19-90466FDD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B43B804E-953D-5349-9088-6574C73DF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3">
              <a:extLst>
                <a:ext uri="{FF2B5EF4-FFF2-40B4-BE49-F238E27FC236}">
                  <a16:creationId xmlns:a16="http://schemas.microsoft.com/office/drawing/2014/main" id="{048751B8-28BA-024D-894C-9D0E17295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8D817D82-8BC8-1040-AE9B-FF27E1BFA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E1AEBFA2-768C-3A49-B078-39A961D17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050B2DFE-071F-0349-9F6A-052FAE43A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A26B4919-B43B-974F-A1F2-21810530E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E26BAEC3-4479-A74B-A7B4-3A03A9A8B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39">
              <a:extLst>
                <a:ext uri="{FF2B5EF4-FFF2-40B4-BE49-F238E27FC236}">
                  <a16:creationId xmlns:a16="http://schemas.microsoft.com/office/drawing/2014/main" id="{7F10FACB-6D33-3742-A09C-62DA39B4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0">
              <a:extLst>
                <a:ext uri="{FF2B5EF4-FFF2-40B4-BE49-F238E27FC236}">
                  <a16:creationId xmlns:a16="http://schemas.microsoft.com/office/drawing/2014/main" id="{47D3C814-FDD5-D043-BA67-90F3E1F09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1">
              <a:extLst>
                <a:ext uri="{FF2B5EF4-FFF2-40B4-BE49-F238E27FC236}">
                  <a16:creationId xmlns:a16="http://schemas.microsoft.com/office/drawing/2014/main" id="{46EF6D08-AE8B-FF43-BA7C-F18C0EF64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2">
              <a:extLst>
                <a:ext uri="{FF2B5EF4-FFF2-40B4-BE49-F238E27FC236}">
                  <a16:creationId xmlns:a16="http://schemas.microsoft.com/office/drawing/2014/main" id="{57B13453-796C-9A43-9DDE-4BFF88892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23FD9FE0-835A-5F47-B8BD-9627EBA4E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339F91B2-CB95-304F-BAD5-C18608924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27721713-1922-7247-9228-4742EF0D8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C7CF6F2A-1F0F-A044-91D5-3B1E5433D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2EE8CA62-D44C-4441-A1C9-797E9E32D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2C4D63-FAC3-DA42-A428-0677E7DBA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58F660CC-C6E1-534D-9584-0599DBA47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D6464FCA-D64B-C041-8E8D-5FF774165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102FB7F1-348A-CC40-A701-A100F21EF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5E2B7552-BDA6-0449-82AF-3F900696E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2533F5D6-5B6E-AE4A-AE86-2D4300EA3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4">
              <a:extLst>
                <a:ext uri="{FF2B5EF4-FFF2-40B4-BE49-F238E27FC236}">
                  <a16:creationId xmlns:a16="http://schemas.microsoft.com/office/drawing/2014/main" id="{BFCDAA9D-5CBA-CA49-8682-89CA803A3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5">
              <a:extLst>
                <a:ext uri="{FF2B5EF4-FFF2-40B4-BE49-F238E27FC236}">
                  <a16:creationId xmlns:a16="http://schemas.microsoft.com/office/drawing/2014/main" id="{CCB735C6-1676-EA40-9B65-4F2346D32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6">
              <a:extLst>
                <a:ext uri="{FF2B5EF4-FFF2-40B4-BE49-F238E27FC236}">
                  <a16:creationId xmlns:a16="http://schemas.microsoft.com/office/drawing/2014/main" id="{346698BA-193C-664D-8312-C879898C6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7">
              <a:extLst>
                <a:ext uri="{FF2B5EF4-FFF2-40B4-BE49-F238E27FC236}">
                  <a16:creationId xmlns:a16="http://schemas.microsoft.com/office/drawing/2014/main" id="{2566BCEE-9D49-124C-BF3D-06EA06650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8">
              <a:extLst>
                <a:ext uri="{FF2B5EF4-FFF2-40B4-BE49-F238E27FC236}">
                  <a16:creationId xmlns:a16="http://schemas.microsoft.com/office/drawing/2014/main" id="{180146FC-7811-7F47-B966-C023C9BC7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9">
              <a:extLst>
                <a:ext uri="{FF2B5EF4-FFF2-40B4-BE49-F238E27FC236}">
                  <a16:creationId xmlns:a16="http://schemas.microsoft.com/office/drawing/2014/main" id="{F7265516-44D6-FF45-B7A3-E4148400D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">
              <a:extLst>
                <a:ext uri="{FF2B5EF4-FFF2-40B4-BE49-F238E27FC236}">
                  <a16:creationId xmlns:a16="http://schemas.microsoft.com/office/drawing/2014/main" id="{0BE56969-5FCD-3C41-A933-D8E4DD9F4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3984625"/>
              <a:ext cx="2971800" cy="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492795-7BBD-2949-A276-14E56C5E7061}"/>
              </a:ext>
            </a:extLst>
          </p:cNvPr>
          <p:cNvSpPr txBox="1"/>
          <p:nvPr/>
        </p:nvSpPr>
        <p:spPr>
          <a:xfrm>
            <a:off x="4569382" y="2585354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1-1/d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539BBF-08A4-1149-80BF-7020FD28E549}"/>
              </a:ext>
            </a:extLst>
          </p:cNvPr>
          <p:cNvSpPr/>
          <p:nvPr/>
        </p:nvSpPr>
        <p:spPr bwMode="auto">
          <a:xfrm>
            <a:off x="4254962" y="3036264"/>
            <a:ext cx="987863" cy="708413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947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62EEE3-9965-BB45-A131-4758DA07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BEF787-1474-1D41-AA9A-6A847828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692FEF-65D4-8C44-95E1-454487B1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AC52370E-5160-9D4B-BA00-2EA7ADE88AB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4280DB0C-0F9A-0843-B42A-1A5FE5323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Strange behavior of min cuts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7A246BDD-0355-7641-B077-3C2ABDF5B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‘negative dimensionality’ (!)</a:t>
            </a:r>
          </a:p>
        </p:txBody>
      </p:sp>
      <p:sp>
        <p:nvSpPr>
          <p:cNvPr id="325636" name="Text Box 4">
            <a:extLst>
              <a:ext uri="{FF2B5EF4-FFF2-40B4-BE49-F238E27FC236}">
                <a16:creationId xmlns:a16="http://schemas.microsoft.com/office/drawing/2014/main" id="{9BF3D472-52EF-4B46-94A0-9CB97EF0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9463"/>
            <a:ext cx="9144000" cy="1125537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i="1"/>
              <a:t>NetMine: New Mining Tools for Large Graphs</a:t>
            </a:r>
            <a:r>
              <a:rPr lang="en-US" altLang="en-US" sz="2200"/>
              <a:t>, by D. Chakrabarti, </a:t>
            </a:r>
          </a:p>
          <a:p>
            <a:pPr algn="l"/>
            <a:r>
              <a:rPr lang="en-US" altLang="en-US" sz="2200"/>
              <a:t>Y. Zhan, D. Blandford, C. Faloutsos and G. Blelloch, in the SDM 2004 Workshop on Link Analysis, Counter-terrorism and Privacy</a:t>
            </a:r>
          </a:p>
        </p:txBody>
      </p:sp>
      <p:sp>
        <p:nvSpPr>
          <p:cNvPr id="325637" name="Text Box 5">
            <a:extLst>
              <a:ext uri="{FF2B5EF4-FFF2-40B4-BE49-F238E27FC236}">
                <a16:creationId xmlns:a16="http://schemas.microsoft.com/office/drawing/2014/main" id="{28491779-8743-5445-B1C8-F7E2DBD5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463"/>
            <a:ext cx="9144000" cy="1125537"/>
          </a:xfrm>
          <a:prstGeom prst="rect">
            <a:avLst/>
          </a:prstGeom>
          <a:solidFill>
            <a:srgbClr val="FFCC66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i="1"/>
              <a:t>Statistical Properties of Community Structure in Large Social and Information Networks, J.</a:t>
            </a:r>
            <a:r>
              <a:rPr lang="en-US" altLang="en-US" sz="2200"/>
              <a:t> Leskovec, K. Lang, A. Dasgupta, M. Mahoney. </a:t>
            </a:r>
            <a:br>
              <a:rPr lang="en-US" altLang="en-US" sz="2200"/>
            </a:br>
            <a:r>
              <a:rPr lang="en-US" altLang="en-US" sz="2200"/>
              <a:t>WWW 2008.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990DD-09BC-F947-9DDD-E2FA3DBEC964}"/>
              </a:ext>
            </a:extLst>
          </p:cNvPr>
          <p:cNvGrpSpPr>
            <a:grpSpLocks noChangeAspect="1"/>
          </p:cNvGrpSpPr>
          <p:nvPr/>
        </p:nvGrpSpPr>
        <p:grpSpPr>
          <a:xfrm>
            <a:off x="2938043" y="2258882"/>
            <a:ext cx="2503688" cy="2254381"/>
            <a:chOff x="4538115" y="2133597"/>
            <a:chExt cx="4224885" cy="3804186"/>
          </a:xfrm>
        </p:grpSpPr>
        <p:pic>
          <p:nvPicPr>
            <p:cNvPr id="10" name="Picture 5" descr="clickstream">
              <a:extLst>
                <a:ext uri="{FF2B5EF4-FFF2-40B4-BE49-F238E27FC236}">
                  <a16:creationId xmlns:a16="http://schemas.microsoft.com/office/drawing/2014/main" id="{B445AB97-486F-2C44-AC87-70D440F5D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86000"/>
              <a:ext cx="4114800" cy="287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53006C25-1380-B740-A8A4-F4F577B4F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99" y="5029200"/>
              <a:ext cx="1752600" cy="434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800" dirty="0"/>
                <a:t>log (# edges)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C7FC0DFF-4EAF-B647-8C1C-CD314E8DA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307555" y="3364157"/>
              <a:ext cx="2895601" cy="434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800" dirty="0"/>
                <a:t>log (</a:t>
              </a:r>
              <a:r>
                <a:rPr kumimoji="0" lang="en-US" altLang="en-US" sz="800" dirty="0" err="1"/>
                <a:t>mincut</a:t>
              </a:r>
              <a:r>
                <a:rPr kumimoji="0" lang="en-US" altLang="en-US" sz="800" dirty="0"/>
                <a:t>-size / #edges)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768929B8-5EB9-9D43-B991-AEEDC8C11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410200"/>
              <a:ext cx="3276600" cy="52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100" dirty="0"/>
                <a:t>Clickstream graph</a:t>
              </a: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D5379E48-DD99-FB48-88DE-567BC65AE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2514600"/>
              <a:ext cx="1524000" cy="2133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380C5215-2E6B-4942-848F-4E5021877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743200"/>
              <a:ext cx="144780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06E0E0B1-9F7D-1F48-AC05-00604125D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799" y="2819400"/>
              <a:ext cx="2286001" cy="52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100" dirty="0">
                  <a:solidFill>
                    <a:srgbClr val="3333FF"/>
                  </a:solidFill>
                </a:rPr>
                <a:t>Slope</a:t>
              </a:r>
              <a:r>
                <a:rPr kumimoji="0" lang="en-US" altLang="en-US" sz="1100" dirty="0">
                  <a:solidFill>
                    <a:srgbClr val="3333FF"/>
                  </a:solidFill>
                  <a:cs typeface="Arial" panose="020B0604020202020204" pitchFamily="34" charset="0"/>
                </a:rPr>
                <a:t>~ -0.45</a:t>
              </a:r>
            </a:p>
          </p:txBody>
        </p: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3239F242-3B9B-6847-8EA2-DF350CA57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0400" y="3810000"/>
              <a:ext cx="762000" cy="838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D4C19803-93EE-BE40-BD79-3E5A16F4F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3810000"/>
              <a:ext cx="5334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9373C5-48F9-0E48-82F4-539F63BF9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662" y="869731"/>
            <a:ext cx="1460938" cy="146093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580488A-4010-5F47-9276-0BBCBC13BAB0}"/>
              </a:ext>
            </a:extLst>
          </p:cNvPr>
          <p:cNvGrpSpPr>
            <a:grpSpLocks noChangeAspect="1"/>
          </p:cNvGrpSpPr>
          <p:nvPr/>
        </p:nvGrpSpPr>
        <p:grpSpPr>
          <a:xfrm>
            <a:off x="535135" y="2678707"/>
            <a:ext cx="1485900" cy="876300"/>
            <a:chOff x="762000" y="3124200"/>
            <a:chExt cx="2971800" cy="1752600"/>
          </a:xfrm>
        </p:grpSpPr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3684A344-675C-9047-A6C6-1456C7568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1E283272-7964-1543-8B19-8350A74B3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EDCAEDDE-3B50-C24F-9DF9-2347996F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7">
              <a:extLst>
                <a:ext uri="{FF2B5EF4-FFF2-40B4-BE49-F238E27FC236}">
                  <a16:creationId xmlns:a16="http://schemas.microsoft.com/office/drawing/2014/main" id="{02336E7C-097C-4648-9B4D-F41E1ED1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352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8D66AFEB-48FF-7446-80DA-19E886B40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E9DF72F7-31FC-F64B-8B82-5A7409563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0644A076-61D8-F146-9FF8-9081590E0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51A62A89-97AC-A443-993E-76505C524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647F6F00-35BD-A846-B315-2141E7E81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2DF14B25-6003-4048-9573-AECB60B5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7FDBB3B2-87B0-8241-BCFB-ED7EE8724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0283D670-A59D-FE41-B26B-5D2DF4F66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C6C22539-8CB0-5441-8825-B0A0F49BA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E8F82C59-35FB-5B4F-9670-B080EEC6C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id="{E31C93EC-5529-9241-975B-93391E6E8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AEC1E631-26EF-1241-990A-CA119DD3E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8792F216-1842-4348-864F-B7CEEF925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2307AA5E-E3CA-B94C-983A-67E63514C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BB751A3A-4BF1-C546-8650-D877ABA3C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D1695F69-4FAA-5B47-9547-3847D7CE7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id="{ED3B865A-A1A8-7645-A934-E88FBB7FE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5">
              <a:extLst>
                <a:ext uri="{FF2B5EF4-FFF2-40B4-BE49-F238E27FC236}">
                  <a16:creationId xmlns:a16="http://schemas.microsoft.com/office/drawing/2014/main" id="{941069FB-8EBA-7045-9966-65EE160E5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6">
              <a:extLst>
                <a:ext uri="{FF2B5EF4-FFF2-40B4-BE49-F238E27FC236}">
                  <a16:creationId xmlns:a16="http://schemas.microsoft.com/office/drawing/2014/main" id="{4EDF20D1-B6D5-7740-A5ED-309595643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4C336F9C-E54C-7B40-899C-C25F132AC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BB92C053-702C-7746-82E3-9C571B301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9">
              <a:extLst>
                <a:ext uri="{FF2B5EF4-FFF2-40B4-BE49-F238E27FC236}">
                  <a16:creationId xmlns:a16="http://schemas.microsoft.com/office/drawing/2014/main" id="{6505F891-82D6-0B47-8705-79E5748E8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30">
              <a:extLst>
                <a:ext uri="{FF2B5EF4-FFF2-40B4-BE49-F238E27FC236}">
                  <a16:creationId xmlns:a16="http://schemas.microsoft.com/office/drawing/2014/main" id="{D56C395B-C069-C54E-81D4-984AB02C6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1">
              <a:extLst>
                <a:ext uri="{FF2B5EF4-FFF2-40B4-BE49-F238E27FC236}">
                  <a16:creationId xmlns:a16="http://schemas.microsoft.com/office/drawing/2014/main" id="{B8FB9E95-B44B-1B4A-BF19-90466FDD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B43B804E-953D-5349-9088-6574C73DF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3">
              <a:extLst>
                <a:ext uri="{FF2B5EF4-FFF2-40B4-BE49-F238E27FC236}">
                  <a16:creationId xmlns:a16="http://schemas.microsoft.com/office/drawing/2014/main" id="{048751B8-28BA-024D-894C-9D0E17295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8D817D82-8BC8-1040-AE9B-FF27E1BFA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E1AEBFA2-768C-3A49-B078-39A961D17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050B2DFE-071F-0349-9F6A-052FAE43A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A26B4919-B43B-974F-A1F2-21810530E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E26BAEC3-4479-A74B-A7B4-3A03A9A8B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39">
              <a:extLst>
                <a:ext uri="{FF2B5EF4-FFF2-40B4-BE49-F238E27FC236}">
                  <a16:creationId xmlns:a16="http://schemas.microsoft.com/office/drawing/2014/main" id="{7F10FACB-6D33-3742-A09C-62DA39B4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0">
              <a:extLst>
                <a:ext uri="{FF2B5EF4-FFF2-40B4-BE49-F238E27FC236}">
                  <a16:creationId xmlns:a16="http://schemas.microsoft.com/office/drawing/2014/main" id="{47D3C814-FDD5-D043-BA67-90F3E1F09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1">
              <a:extLst>
                <a:ext uri="{FF2B5EF4-FFF2-40B4-BE49-F238E27FC236}">
                  <a16:creationId xmlns:a16="http://schemas.microsoft.com/office/drawing/2014/main" id="{46EF6D08-AE8B-FF43-BA7C-F18C0EF64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2">
              <a:extLst>
                <a:ext uri="{FF2B5EF4-FFF2-40B4-BE49-F238E27FC236}">
                  <a16:creationId xmlns:a16="http://schemas.microsoft.com/office/drawing/2014/main" id="{57B13453-796C-9A43-9DDE-4BFF88892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23FD9FE0-835A-5F47-B8BD-9627EBA4E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339F91B2-CB95-304F-BAD5-C18608924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27721713-1922-7247-9228-4742EF0D8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C7CF6F2A-1F0F-A044-91D5-3B1E5433D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2EE8CA62-D44C-4441-A1C9-797E9E32D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2C4D63-FAC3-DA42-A428-0677E7DBA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58F660CC-C6E1-534D-9584-0599DBA47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D6464FCA-D64B-C041-8E8D-5FF774165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102FB7F1-348A-CC40-A701-A100F21EF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5E2B7552-BDA6-0449-82AF-3F900696E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2533F5D6-5B6E-AE4A-AE86-2D4300EA3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4">
              <a:extLst>
                <a:ext uri="{FF2B5EF4-FFF2-40B4-BE49-F238E27FC236}">
                  <a16:creationId xmlns:a16="http://schemas.microsoft.com/office/drawing/2014/main" id="{BFCDAA9D-5CBA-CA49-8682-89CA803A3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5">
              <a:extLst>
                <a:ext uri="{FF2B5EF4-FFF2-40B4-BE49-F238E27FC236}">
                  <a16:creationId xmlns:a16="http://schemas.microsoft.com/office/drawing/2014/main" id="{CCB735C6-1676-EA40-9B65-4F2346D32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6">
              <a:extLst>
                <a:ext uri="{FF2B5EF4-FFF2-40B4-BE49-F238E27FC236}">
                  <a16:creationId xmlns:a16="http://schemas.microsoft.com/office/drawing/2014/main" id="{346698BA-193C-664D-8312-C879898C6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7">
              <a:extLst>
                <a:ext uri="{FF2B5EF4-FFF2-40B4-BE49-F238E27FC236}">
                  <a16:creationId xmlns:a16="http://schemas.microsoft.com/office/drawing/2014/main" id="{2566BCEE-9D49-124C-BF3D-06EA06650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8">
              <a:extLst>
                <a:ext uri="{FF2B5EF4-FFF2-40B4-BE49-F238E27FC236}">
                  <a16:creationId xmlns:a16="http://schemas.microsoft.com/office/drawing/2014/main" id="{180146FC-7811-7F47-B966-C023C9BC7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9">
              <a:extLst>
                <a:ext uri="{FF2B5EF4-FFF2-40B4-BE49-F238E27FC236}">
                  <a16:creationId xmlns:a16="http://schemas.microsoft.com/office/drawing/2014/main" id="{F7265516-44D6-FF45-B7A3-E4148400D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">
              <a:extLst>
                <a:ext uri="{FF2B5EF4-FFF2-40B4-BE49-F238E27FC236}">
                  <a16:creationId xmlns:a16="http://schemas.microsoft.com/office/drawing/2014/main" id="{0BE56969-5FCD-3C41-A933-D8E4DD9F4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3984625"/>
              <a:ext cx="2971800" cy="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492795-7BBD-2949-A276-14E56C5E7061}"/>
              </a:ext>
            </a:extLst>
          </p:cNvPr>
          <p:cNvSpPr txBox="1"/>
          <p:nvPr/>
        </p:nvSpPr>
        <p:spPr>
          <a:xfrm>
            <a:off x="4569382" y="2585354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1-1/d</a:t>
            </a:r>
          </a:p>
        </p:txBody>
      </p:sp>
    </p:spTree>
    <p:extLst>
      <p:ext uri="{BB962C8B-B14F-4D97-AF65-F5344CB8AC3E}">
        <p14:creationId xmlns:p14="http://schemas.microsoft.com/office/powerpoint/2010/main" val="516660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B876D772-05C3-AE45-81F2-9E7AD40120C6}"/>
              </a:ext>
            </a:extLst>
          </p:cNvPr>
          <p:cNvSpPr/>
          <p:nvPr/>
        </p:nvSpPr>
        <p:spPr bwMode="auto">
          <a:xfrm>
            <a:off x="4468253" y="3141832"/>
            <a:ext cx="995649" cy="2260375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3C093-B627-2F49-8F8E-B92F7314CCB3}"/>
              </a:ext>
            </a:extLst>
          </p:cNvPr>
          <p:cNvSpPr/>
          <p:nvPr/>
        </p:nvSpPr>
        <p:spPr bwMode="auto">
          <a:xfrm>
            <a:off x="2841104" y="3141832"/>
            <a:ext cx="1223201" cy="2236401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D11ED0FB-9685-274E-9817-B22EF3F540F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Short answer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METIS [</a:t>
            </a:r>
            <a:r>
              <a:rPr lang="en-US" altLang="en-US" dirty="0" err="1"/>
              <a:t>Karypis</a:t>
            </a:r>
            <a:r>
              <a:rPr lang="en-US" altLang="en-US" dirty="0"/>
              <a:t>, Kumar]</a:t>
            </a:r>
          </a:p>
          <a:p>
            <a:r>
              <a:rPr lang="en-US" altLang="en-US" dirty="0"/>
              <a:t>(but: maybe NO good cuts exist!)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4F3477-1860-C348-8E1E-A8E96A81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861896"/>
            <a:ext cx="1194619" cy="101940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46A0973D-FCFC-6047-AB4F-113EFE556206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1F4FF36-E4AE-B64F-AB59-B82DBFDDC19F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6956F6E-A707-8D46-BAC0-1C75F9F7CA5C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2A2272-75EE-C247-971A-AE4A86625BCD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CE32E4-8B7B-2F4C-912B-13DDF6058C51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93312BC-FFC5-0A44-A228-86B22B27E255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B1EFD02-A597-9E47-85AA-0523741E4889}"/>
                </a:ext>
              </a:extLst>
            </p:cNvPr>
            <p:cNvCxnSpPr>
              <a:cxnSpLocks/>
              <a:stCxn id="65" idx="6"/>
              <a:endCxn id="67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D40A27A-01EA-BF4E-BAAC-294A0346926A}"/>
                </a:ext>
              </a:extLst>
            </p:cNvPr>
            <p:cNvCxnSpPr>
              <a:stCxn id="65" idx="5"/>
              <a:endCxn id="69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57CA77F-0EEA-D947-AA4E-152BAD927AFB}"/>
                </a:ext>
              </a:extLst>
            </p:cNvPr>
            <p:cNvCxnSpPr>
              <a:stCxn id="65" idx="3"/>
              <a:endCxn id="68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6770D57-AE04-F749-A871-E2F65BA62D9E}"/>
                </a:ext>
              </a:extLst>
            </p:cNvPr>
            <p:cNvCxnSpPr>
              <a:cxnSpLocks/>
              <a:stCxn id="65" idx="1"/>
              <a:endCxn id="66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7F7A8E-9EE0-FC41-A799-C3AF186F3C3F}"/>
                </a:ext>
              </a:extLst>
            </p:cNvPr>
            <p:cNvCxnSpPr>
              <a:stCxn id="66" idx="6"/>
              <a:endCxn id="67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0C0779-3F07-364F-9A59-8D859AB44963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AE698EE-50BA-EA4C-9A5A-466677AE8F89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4BB548E-66D2-1145-B7FE-A23BA73A9EE8}"/>
                </a:ext>
              </a:extLst>
            </p:cNvPr>
            <p:cNvCxnSpPr>
              <a:stCxn id="66" idx="4"/>
              <a:endCxn id="68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A4F6ED-7302-FB42-ADC9-A14589E663B4}"/>
                </a:ext>
              </a:extLst>
            </p:cNvPr>
            <p:cNvCxnSpPr>
              <a:stCxn id="66" idx="5"/>
              <a:endCxn id="69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50A6F50-3CE3-6641-9042-2CA24F880B2F}"/>
                </a:ext>
              </a:extLst>
            </p:cNvPr>
            <p:cNvCxnSpPr>
              <a:stCxn id="67" idx="4"/>
              <a:endCxn id="68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4F7E53-CBAB-2A41-8E85-22D3FFC4E716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005ED9C-F998-CC4F-917D-28B2763E82A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BA824E1-805D-5646-A3C6-7B04CC132B2B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50C566B-81C6-CF44-90A9-438AE3293DE0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F19B0FD-6029-484E-9B66-F033A4F51777}"/>
                </a:ext>
              </a:extLst>
            </p:cNvPr>
            <p:cNvCxnSpPr>
              <a:cxnSpLocks/>
              <a:stCxn id="80" idx="6"/>
              <a:endCxn id="81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E05850-04D4-784A-9485-3FDD0E953383}"/>
                </a:ext>
              </a:extLst>
            </p:cNvPr>
            <p:cNvCxnSpPr>
              <a:cxnSpLocks/>
              <a:stCxn id="81" idx="4"/>
              <a:endCxn id="83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47E2287-C259-054A-8414-2AD393A0F67B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377FA4-A22E-364B-ACF6-8E61D9DD336F}"/>
                </a:ext>
              </a:extLst>
            </p:cNvPr>
            <p:cNvCxnSpPr>
              <a:cxnSpLocks/>
              <a:stCxn id="80" idx="4"/>
              <a:endCxn id="82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1458B9-AE3A-6C41-9D15-28E2807435CA}"/>
                </a:ext>
              </a:extLst>
            </p:cNvPr>
            <p:cNvCxnSpPr>
              <a:cxnSpLocks/>
              <a:stCxn id="80" idx="5"/>
              <a:endCxn id="83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A05F0-95F3-D444-A7C0-A159EE111089}"/>
                </a:ext>
              </a:extLst>
            </p:cNvPr>
            <p:cNvCxnSpPr>
              <a:cxnSpLocks/>
              <a:stCxn id="81" idx="3"/>
              <a:endCxn id="82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FAC03B-F7E6-7247-A347-B1D46C4A3FAA}"/>
                </a:ext>
              </a:extLst>
            </p:cNvPr>
            <p:cNvCxnSpPr>
              <a:stCxn id="67" idx="6"/>
              <a:endCxn id="80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64" name="Lightning Bolt 63">
            <a:extLst>
              <a:ext uri="{FF2B5EF4-FFF2-40B4-BE49-F238E27FC236}">
                <a16:creationId xmlns:a16="http://schemas.microsoft.com/office/drawing/2014/main" id="{9E40E23F-01E5-EF4A-B9CF-1CFA0F9725D2}"/>
              </a:ext>
            </a:extLst>
          </p:cNvPr>
          <p:cNvSpPr/>
          <p:nvPr/>
        </p:nvSpPr>
        <p:spPr bwMode="auto">
          <a:xfrm>
            <a:off x="4069551" y="3770190"/>
            <a:ext cx="395308" cy="615985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362D80-8AE0-9A4B-B77B-D000E332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24" y="2662022"/>
            <a:ext cx="959619" cy="95961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9224012-0F83-9E48-AEFC-F28BE4472345}"/>
              </a:ext>
            </a:extLst>
          </p:cNvPr>
          <p:cNvGrpSpPr>
            <a:grpSpLocks noChangeAspect="1"/>
          </p:cNvGrpSpPr>
          <p:nvPr/>
        </p:nvGrpSpPr>
        <p:grpSpPr>
          <a:xfrm>
            <a:off x="373787" y="3885048"/>
            <a:ext cx="1331596" cy="1109663"/>
            <a:chOff x="3200400" y="3886200"/>
            <a:chExt cx="2286000" cy="1905000"/>
          </a:xfrm>
        </p:grpSpPr>
        <p:sp>
          <p:nvSpPr>
            <p:cNvPr id="40" name="Oval 21">
              <a:extLst>
                <a:ext uri="{FF2B5EF4-FFF2-40B4-BE49-F238E27FC236}">
                  <a16:creationId xmlns:a16="http://schemas.microsoft.com/office/drawing/2014/main" id="{7B473527-AE35-9348-8269-8CDF6662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86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id="{F1743097-DBD9-3F4D-8846-0FFE74948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86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>
              <a:extLst>
                <a:ext uri="{FF2B5EF4-FFF2-40B4-BE49-F238E27FC236}">
                  <a16:creationId xmlns:a16="http://schemas.microsoft.com/office/drawing/2014/main" id="{DCA0F3EF-B4CD-374D-A6EE-5F827C6B8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19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0F8F079F-0685-8C4C-97D4-7358011B3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5">
              <a:extLst>
                <a:ext uri="{FF2B5EF4-FFF2-40B4-BE49-F238E27FC236}">
                  <a16:creationId xmlns:a16="http://schemas.microsoft.com/office/drawing/2014/main" id="{7CF108AD-4F8B-F140-8BAF-586E921AF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" name="AutoShape 26">
              <a:extLst>
                <a:ext uri="{FF2B5EF4-FFF2-40B4-BE49-F238E27FC236}">
                  <a16:creationId xmlns:a16="http://schemas.microsoft.com/office/drawing/2014/main" id="{1559CFAB-94D7-9B4B-AF44-FEA29470F849}"/>
                </a:ext>
              </a:extLst>
            </p:cNvPr>
            <p:cNvCxnSpPr>
              <a:cxnSpLocks noChangeShapeType="1"/>
              <a:stCxn id="40" idx="6"/>
              <a:endCxn id="41" idx="2"/>
            </p:cNvCxnSpPr>
            <p:nvPr/>
          </p:nvCxnSpPr>
          <p:spPr bwMode="auto">
            <a:xfrm>
              <a:off x="3671888" y="4000500"/>
              <a:ext cx="581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27">
              <a:extLst>
                <a:ext uri="{FF2B5EF4-FFF2-40B4-BE49-F238E27FC236}">
                  <a16:creationId xmlns:a16="http://schemas.microsoft.com/office/drawing/2014/main" id="{A85496D0-D85B-9F44-9DFA-B4DCE65DE471}"/>
                </a:ext>
              </a:extLst>
            </p:cNvPr>
            <p:cNvCxnSpPr>
              <a:cxnSpLocks noChangeShapeType="1"/>
              <a:stCxn id="40" idx="3"/>
              <a:endCxn id="44" idx="7"/>
            </p:cNvCxnSpPr>
            <p:nvPr/>
          </p:nvCxnSpPr>
          <p:spPr bwMode="auto">
            <a:xfrm flipH="1">
              <a:off x="3395663" y="4095750"/>
              <a:ext cx="666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28">
              <a:extLst>
                <a:ext uri="{FF2B5EF4-FFF2-40B4-BE49-F238E27FC236}">
                  <a16:creationId xmlns:a16="http://schemas.microsoft.com/office/drawing/2014/main" id="{85F5401F-CA37-C843-B303-81273BBDA393}"/>
                </a:ext>
              </a:extLst>
            </p:cNvPr>
            <p:cNvCxnSpPr>
              <a:cxnSpLocks noChangeShapeType="1"/>
              <a:stCxn id="40" idx="5"/>
              <a:endCxn id="43" idx="1"/>
            </p:cNvCxnSpPr>
            <p:nvPr/>
          </p:nvCxnSpPr>
          <p:spPr bwMode="auto">
            <a:xfrm>
              <a:off x="3624263" y="4095750"/>
              <a:ext cx="219075" cy="723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29">
              <a:extLst>
                <a:ext uri="{FF2B5EF4-FFF2-40B4-BE49-F238E27FC236}">
                  <a16:creationId xmlns:a16="http://schemas.microsoft.com/office/drawing/2014/main" id="{E9877FF8-4A14-3A40-B3E9-A69D7A8E2DB6}"/>
                </a:ext>
              </a:extLst>
            </p:cNvPr>
            <p:cNvCxnSpPr>
              <a:cxnSpLocks noChangeShapeType="1"/>
              <a:stCxn id="40" idx="6"/>
              <a:endCxn id="42" idx="2"/>
            </p:cNvCxnSpPr>
            <p:nvPr/>
          </p:nvCxnSpPr>
          <p:spPr bwMode="auto">
            <a:xfrm>
              <a:off x="3671888" y="4000500"/>
              <a:ext cx="733425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30">
              <a:extLst>
                <a:ext uri="{FF2B5EF4-FFF2-40B4-BE49-F238E27FC236}">
                  <a16:creationId xmlns:a16="http://schemas.microsoft.com/office/drawing/2014/main" id="{0EBF8125-8C13-2041-88AB-58BF97C5C79B}"/>
                </a:ext>
              </a:extLst>
            </p:cNvPr>
            <p:cNvCxnSpPr>
              <a:cxnSpLocks noChangeShapeType="1"/>
              <a:stCxn id="41" idx="4"/>
              <a:endCxn id="42" idx="0"/>
            </p:cNvCxnSpPr>
            <p:nvPr/>
          </p:nvCxnSpPr>
          <p:spPr bwMode="auto">
            <a:xfrm>
              <a:off x="4381500" y="4129088"/>
              <a:ext cx="152400" cy="2762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31">
              <a:extLst>
                <a:ext uri="{FF2B5EF4-FFF2-40B4-BE49-F238E27FC236}">
                  <a16:creationId xmlns:a16="http://schemas.microsoft.com/office/drawing/2014/main" id="{7E2753E4-7D0B-9041-911B-97DBBFB95718}"/>
                </a:ext>
              </a:extLst>
            </p:cNvPr>
            <p:cNvCxnSpPr>
              <a:cxnSpLocks noChangeShapeType="1"/>
              <a:stCxn id="41" idx="2"/>
              <a:endCxn id="43" idx="0"/>
            </p:cNvCxnSpPr>
            <p:nvPr/>
          </p:nvCxnSpPr>
          <p:spPr bwMode="auto">
            <a:xfrm flipH="1">
              <a:off x="3924300" y="4000500"/>
              <a:ext cx="328613" cy="7858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32">
              <a:extLst>
                <a:ext uri="{FF2B5EF4-FFF2-40B4-BE49-F238E27FC236}">
                  <a16:creationId xmlns:a16="http://schemas.microsoft.com/office/drawing/2014/main" id="{B1BD0C39-8381-F749-81FE-5F0064E1D4BA}"/>
                </a:ext>
              </a:extLst>
            </p:cNvPr>
            <p:cNvCxnSpPr>
              <a:cxnSpLocks noChangeShapeType="1"/>
              <a:stCxn id="44" idx="5"/>
              <a:endCxn id="43" idx="2"/>
            </p:cNvCxnSpPr>
            <p:nvPr/>
          </p:nvCxnSpPr>
          <p:spPr bwMode="auto">
            <a:xfrm>
              <a:off x="3395663" y="4705350"/>
              <a:ext cx="400050" cy="2095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33">
              <a:extLst>
                <a:ext uri="{FF2B5EF4-FFF2-40B4-BE49-F238E27FC236}">
                  <a16:creationId xmlns:a16="http://schemas.microsoft.com/office/drawing/2014/main" id="{AF6D2AC0-6CA3-554D-B371-8851E7F32B97}"/>
                </a:ext>
              </a:extLst>
            </p:cNvPr>
            <p:cNvCxnSpPr>
              <a:cxnSpLocks noChangeShapeType="1"/>
              <a:stCxn id="43" idx="7"/>
              <a:endCxn id="42" idx="3"/>
            </p:cNvCxnSpPr>
            <p:nvPr/>
          </p:nvCxnSpPr>
          <p:spPr bwMode="auto">
            <a:xfrm flipV="1">
              <a:off x="4005263" y="4629150"/>
              <a:ext cx="447675" cy="190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34">
              <a:extLst>
                <a:ext uri="{FF2B5EF4-FFF2-40B4-BE49-F238E27FC236}">
                  <a16:creationId xmlns:a16="http://schemas.microsoft.com/office/drawing/2014/main" id="{22673A99-15D2-464A-8886-332ECED9B14A}"/>
                </a:ext>
              </a:extLst>
            </p:cNvPr>
            <p:cNvCxnSpPr>
              <a:cxnSpLocks noChangeShapeType="1"/>
              <a:stCxn id="44" idx="6"/>
              <a:endCxn id="42" idx="2"/>
            </p:cNvCxnSpPr>
            <p:nvPr/>
          </p:nvCxnSpPr>
          <p:spPr bwMode="auto">
            <a:xfrm flipV="1">
              <a:off x="3443288" y="4533900"/>
              <a:ext cx="962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35">
              <a:extLst>
                <a:ext uri="{FF2B5EF4-FFF2-40B4-BE49-F238E27FC236}">
                  <a16:creationId xmlns:a16="http://schemas.microsoft.com/office/drawing/2014/main" id="{7EE6A338-8D52-3347-971B-ECA325EA6373}"/>
                </a:ext>
              </a:extLst>
            </p:cNvPr>
            <p:cNvCxnSpPr>
              <a:cxnSpLocks noChangeShapeType="1"/>
              <a:stCxn id="41" idx="2"/>
              <a:endCxn id="44" idx="6"/>
            </p:cNvCxnSpPr>
            <p:nvPr/>
          </p:nvCxnSpPr>
          <p:spPr bwMode="auto">
            <a:xfrm flipH="1">
              <a:off x="3443288" y="4000500"/>
              <a:ext cx="809625" cy="609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Oval 36">
              <a:extLst>
                <a:ext uri="{FF2B5EF4-FFF2-40B4-BE49-F238E27FC236}">
                  <a16:creationId xmlns:a16="http://schemas.microsoft.com/office/drawing/2014/main" id="{E9C4632A-71F6-7F4D-B852-9BA5DC63C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86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7">
              <a:extLst>
                <a:ext uri="{FF2B5EF4-FFF2-40B4-BE49-F238E27FC236}">
                  <a16:creationId xmlns:a16="http://schemas.microsoft.com/office/drawing/2014/main" id="{C07B084B-3C4C-A141-8896-D5397DFA6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8">
              <a:extLst>
                <a:ext uri="{FF2B5EF4-FFF2-40B4-BE49-F238E27FC236}">
                  <a16:creationId xmlns:a16="http://schemas.microsoft.com/office/drawing/2014/main" id="{BE78CD0E-A62A-A74F-997E-14CFFFB70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9">
              <a:extLst>
                <a:ext uri="{FF2B5EF4-FFF2-40B4-BE49-F238E27FC236}">
                  <a16:creationId xmlns:a16="http://schemas.microsoft.com/office/drawing/2014/main" id="{C92E3A10-54A4-0841-98D7-574D4CE10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191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0">
              <a:extLst>
                <a:ext uri="{FF2B5EF4-FFF2-40B4-BE49-F238E27FC236}">
                  <a16:creationId xmlns:a16="http://schemas.microsoft.com/office/drawing/2014/main" id="{D943CFC6-08F9-DC42-8A7E-2F27198BD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876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1">
              <a:extLst>
                <a:ext uri="{FF2B5EF4-FFF2-40B4-BE49-F238E27FC236}">
                  <a16:creationId xmlns:a16="http://schemas.microsoft.com/office/drawing/2014/main" id="{179755D8-CADC-AB41-B9BD-BE69835A1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1" name="AutoShape 42">
              <a:extLst>
                <a:ext uri="{FF2B5EF4-FFF2-40B4-BE49-F238E27FC236}">
                  <a16:creationId xmlns:a16="http://schemas.microsoft.com/office/drawing/2014/main" id="{937B7BF2-8383-6B40-B7C0-BE0BE2BDF3A3}"/>
                </a:ext>
              </a:extLst>
            </p:cNvPr>
            <p:cNvCxnSpPr>
              <a:cxnSpLocks noChangeShapeType="1"/>
              <a:stCxn id="43" idx="3"/>
              <a:endCxn id="55" idx="0"/>
            </p:cNvCxnSpPr>
            <p:nvPr/>
          </p:nvCxnSpPr>
          <p:spPr bwMode="auto">
            <a:xfrm flipH="1">
              <a:off x="3695700" y="5010150"/>
              <a:ext cx="147638" cy="4619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44">
              <a:extLst>
                <a:ext uri="{FF2B5EF4-FFF2-40B4-BE49-F238E27FC236}">
                  <a16:creationId xmlns:a16="http://schemas.microsoft.com/office/drawing/2014/main" id="{0EBAE50C-EBDB-CA4B-8A9E-2714B902A4C3}"/>
                </a:ext>
              </a:extLst>
            </p:cNvPr>
            <p:cNvCxnSpPr>
              <a:cxnSpLocks noChangeShapeType="1"/>
              <a:stCxn id="43" idx="4"/>
              <a:endCxn id="56" idx="0"/>
            </p:cNvCxnSpPr>
            <p:nvPr/>
          </p:nvCxnSpPr>
          <p:spPr bwMode="auto">
            <a:xfrm>
              <a:off x="3924300" y="5043488"/>
              <a:ext cx="7620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45">
              <a:extLst>
                <a:ext uri="{FF2B5EF4-FFF2-40B4-BE49-F238E27FC236}">
                  <a16:creationId xmlns:a16="http://schemas.microsoft.com/office/drawing/2014/main" id="{E00A3125-A72B-544F-B1A5-C99791EE5E4F}"/>
                </a:ext>
              </a:extLst>
            </p:cNvPr>
            <p:cNvCxnSpPr>
              <a:cxnSpLocks noChangeShapeType="1"/>
              <a:stCxn id="43" idx="5"/>
              <a:endCxn id="57" idx="1"/>
            </p:cNvCxnSpPr>
            <p:nvPr/>
          </p:nvCxnSpPr>
          <p:spPr bwMode="auto">
            <a:xfrm>
              <a:off x="4005263" y="5010150"/>
              <a:ext cx="219075" cy="4191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46">
              <a:extLst>
                <a:ext uri="{FF2B5EF4-FFF2-40B4-BE49-F238E27FC236}">
                  <a16:creationId xmlns:a16="http://schemas.microsoft.com/office/drawing/2014/main" id="{B776DD63-818F-C440-BAB5-E32E0E094DA3}"/>
                </a:ext>
              </a:extLst>
            </p:cNvPr>
            <p:cNvCxnSpPr>
              <a:cxnSpLocks noChangeShapeType="1"/>
              <a:stCxn id="42" idx="5"/>
              <a:endCxn id="59" idx="2"/>
            </p:cNvCxnSpPr>
            <p:nvPr/>
          </p:nvCxnSpPr>
          <p:spPr bwMode="auto">
            <a:xfrm>
              <a:off x="4614863" y="4629150"/>
              <a:ext cx="476250" cy="3619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47">
              <a:extLst>
                <a:ext uri="{FF2B5EF4-FFF2-40B4-BE49-F238E27FC236}">
                  <a16:creationId xmlns:a16="http://schemas.microsoft.com/office/drawing/2014/main" id="{6B2D4BD1-E9DD-584A-8BEF-7648B79E5AA6}"/>
                </a:ext>
              </a:extLst>
            </p:cNvPr>
            <p:cNvCxnSpPr>
              <a:cxnSpLocks noChangeShapeType="1"/>
              <a:stCxn id="42" idx="6"/>
              <a:endCxn id="60" idx="2"/>
            </p:cNvCxnSpPr>
            <p:nvPr/>
          </p:nvCxnSpPr>
          <p:spPr bwMode="auto">
            <a:xfrm>
              <a:off x="4662488" y="4533900"/>
              <a:ext cx="581025" cy="76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50">
              <a:extLst>
                <a:ext uri="{FF2B5EF4-FFF2-40B4-BE49-F238E27FC236}">
                  <a16:creationId xmlns:a16="http://schemas.microsoft.com/office/drawing/2014/main" id="{1E4DEE38-61B1-AB44-B679-BA94F7FEE3CD}"/>
                </a:ext>
              </a:extLst>
            </p:cNvPr>
            <p:cNvCxnSpPr>
              <a:cxnSpLocks noChangeShapeType="1"/>
              <a:stCxn id="42" idx="7"/>
              <a:endCxn id="58" idx="2"/>
            </p:cNvCxnSpPr>
            <p:nvPr/>
          </p:nvCxnSpPr>
          <p:spPr bwMode="auto">
            <a:xfrm flipV="1">
              <a:off x="4614863" y="4305300"/>
              <a:ext cx="476250" cy="133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531635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89954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804912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ate Placeholder 3">
            <a:extLst>
              <a:ext uri="{FF2B5EF4-FFF2-40B4-BE49-F238E27FC236}">
                <a16:creationId xmlns:a16="http://schemas.microsoft.com/office/drawing/2014/main" id="{0C4A7477-28F2-0C4B-BD73-9162FE42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69" name="Footer Placeholder 4">
            <a:extLst>
              <a:ext uri="{FF2B5EF4-FFF2-40B4-BE49-F238E27FC236}">
                <a16:creationId xmlns:a16="http://schemas.microsoft.com/office/drawing/2014/main" id="{69EED5BA-9FDA-234A-8945-B12BEF96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A6977BD0-3F63-BE48-939D-05CDA4BC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F8DFEC99-85FA-344C-B3F9-17E15D88AD1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6E8BBF08-542F-3540-AC35-1E0869225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“Min-cut” plot</a:t>
            </a:r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3F48CF9D-02BD-834A-BC0D-E4C6BA6C9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 min-cuts recursively.</a:t>
            </a:r>
          </a:p>
        </p:txBody>
      </p:sp>
      <p:sp>
        <p:nvSpPr>
          <p:cNvPr id="316476" name="Line 60">
            <a:extLst>
              <a:ext uri="{FF2B5EF4-FFF2-40B4-BE49-F238E27FC236}">
                <a16:creationId xmlns:a16="http://schemas.microsoft.com/office/drawing/2014/main" id="{D6FF3454-3CFA-824A-8012-B950228C9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724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77" name="Line 61">
            <a:extLst>
              <a:ext uri="{FF2B5EF4-FFF2-40B4-BE49-F238E27FC236}">
                <a16:creationId xmlns:a16="http://schemas.microsoft.com/office/drawing/2014/main" id="{7E785202-5903-D84A-BEFB-F4779F24B1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78" name="Text Box 62">
            <a:extLst>
              <a:ext uri="{FF2B5EF4-FFF2-40B4-BE49-F238E27FC236}">
                <a16:creationId xmlns:a16="http://schemas.microsoft.com/office/drawing/2014/main" id="{9FFE219A-2F4E-2D40-9FE6-D8E2319F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876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(# edges)</a:t>
            </a:r>
          </a:p>
        </p:txBody>
      </p:sp>
      <p:sp>
        <p:nvSpPr>
          <p:cNvPr id="316479" name="Text Box 63">
            <a:extLst>
              <a:ext uri="{FF2B5EF4-FFF2-40B4-BE49-F238E27FC236}">
                <a16:creationId xmlns:a16="http://schemas.microsoft.com/office/drawing/2014/main" id="{C1D8FBC9-820A-3040-866A-D51D75C6C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288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(mincut-size / #edges)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94F22E-9AAB-FE48-9437-D7F41D4D7D72}"/>
              </a:ext>
            </a:extLst>
          </p:cNvPr>
          <p:cNvGrpSpPr/>
          <p:nvPr/>
        </p:nvGrpSpPr>
        <p:grpSpPr>
          <a:xfrm>
            <a:off x="762000" y="3124200"/>
            <a:ext cx="2971800" cy="1752600"/>
            <a:chOff x="762000" y="3124200"/>
            <a:chExt cx="2971800" cy="1752600"/>
          </a:xfrm>
        </p:grpSpPr>
        <p:sp>
          <p:nvSpPr>
            <p:cNvPr id="316420" name="Oval 4">
              <a:extLst>
                <a:ext uri="{FF2B5EF4-FFF2-40B4-BE49-F238E27FC236}">
                  <a16:creationId xmlns:a16="http://schemas.microsoft.com/office/drawing/2014/main" id="{F710C1DB-674A-9042-85A6-7CA16D1F4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21" name="Oval 5">
              <a:extLst>
                <a:ext uri="{FF2B5EF4-FFF2-40B4-BE49-F238E27FC236}">
                  <a16:creationId xmlns:a16="http://schemas.microsoft.com/office/drawing/2014/main" id="{12A97984-B7B7-694D-9729-B9AD2E3FB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22" name="Oval 6">
              <a:extLst>
                <a:ext uri="{FF2B5EF4-FFF2-40B4-BE49-F238E27FC236}">
                  <a16:creationId xmlns:a16="http://schemas.microsoft.com/office/drawing/2014/main" id="{D5F1DB1E-EF76-2447-9CCD-584904F1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23" name="Oval 7">
              <a:extLst>
                <a:ext uri="{FF2B5EF4-FFF2-40B4-BE49-F238E27FC236}">
                  <a16:creationId xmlns:a16="http://schemas.microsoft.com/office/drawing/2014/main" id="{D15DCA55-CF7F-D540-87FC-293B609F1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24" name="Line 8">
              <a:extLst>
                <a:ext uri="{FF2B5EF4-FFF2-40B4-BE49-F238E27FC236}">
                  <a16:creationId xmlns:a16="http://schemas.microsoft.com/office/drawing/2014/main" id="{101B3F18-6A28-3D4D-AFF9-613802340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25" name="Line 9">
              <a:extLst>
                <a:ext uri="{FF2B5EF4-FFF2-40B4-BE49-F238E27FC236}">
                  <a16:creationId xmlns:a16="http://schemas.microsoft.com/office/drawing/2014/main" id="{3055D4B5-DD90-4D4F-8E49-8EEA0B0A9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26" name="Line 10">
              <a:extLst>
                <a:ext uri="{FF2B5EF4-FFF2-40B4-BE49-F238E27FC236}">
                  <a16:creationId xmlns:a16="http://schemas.microsoft.com/office/drawing/2014/main" id="{4F89E04D-CEE4-DD4F-8D44-00D722E84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27" name="Line 11">
              <a:extLst>
                <a:ext uri="{FF2B5EF4-FFF2-40B4-BE49-F238E27FC236}">
                  <a16:creationId xmlns:a16="http://schemas.microsoft.com/office/drawing/2014/main" id="{34CD39F1-6324-424D-9DC7-FB0ECD283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28" name="Line 12">
              <a:extLst>
                <a:ext uri="{FF2B5EF4-FFF2-40B4-BE49-F238E27FC236}">
                  <a16:creationId xmlns:a16="http://schemas.microsoft.com/office/drawing/2014/main" id="{0862C39E-6267-CF45-881A-E96370D54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429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29" name="Oval 13">
              <a:extLst>
                <a:ext uri="{FF2B5EF4-FFF2-40B4-BE49-F238E27FC236}">
                  <a16:creationId xmlns:a16="http://schemas.microsoft.com/office/drawing/2014/main" id="{43184FE0-5C37-4142-886B-F4537C33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733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30" name="Oval 14">
              <a:extLst>
                <a:ext uri="{FF2B5EF4-FFF2-40B4-BE49-F238E27FC236}">
                  <a16:creationId xmlns:a16="http://schemas.microsoft.com/office/drawing/2014/main" id="{D7E78126-200D-9F43-9DD4-688BBC9DD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733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31" name="Oval 15">
              <a:extLst>
                <a:ext uri="{FF2B5EF4-FFF2-40B4-BE49-F238E27FC236}">
                  <a16:creationId xmlns:a16="http://schemas.microsoft.com/office/drawing/2014/main" id="{01C23123-B0C2-BA4E-8A7B-4EA14FE0C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733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32" name="Oval 16">
              <a:extLst>
                <a:ext uri="{FF2B5EF4-FFF2-40B4-BE49-F238E27FC236}">
                  <a16:creationId xmlns:a16="http://schemas.microsoft.com/office/drawing/2014/main" id="{066B5317-9D1B-5D48-AFA6-25FB224D5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733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33" name="Line 17">
              <a:extLst>
                <a:ext uri="{FF2B5EF4-FFF2-40B4-BE49-F238E27FC236}">
                  <a16:creationId xmlns:a16="http://schemas.microsoft.com/office/drawing/2014/main" id="{237AC79D-F43E-5E4F-BA7A-47FDF3F3B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34" name="Line 18">
              <a:extLst>
                <a:ext uri="{FF2B5EF4-FFF2-40B4-BE49-F238E27FC236}">
                  <a16:creationId xmlns:a16="http://schemas.microsoft.com/office/drawing/2014/main" id="{E34BBF4B-11B5-9A4D-AA73-371797575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35" name="Line 19">
              <a:extLst>
                <a:ext uri="{FF2B5EF4-FFF2-40B4-BE49-F238E27FC236}">
                  <a16:creationId xmlns:a16="http://schemas.microsoft.com/office/drawing/2014/main" id="{F45BC2D5-B392-A345-B63D-E4FE786D3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36" name="Line 20">
              <a:extLst>
                <a:ext uri="{FF2B5EF4-FFF2-40B4-BE49-F238E27FC236}">
                  <a16:creationId xmlns:a16="http://schemas.microsoft.com/office/drawing/2014/main" id="{58B39A6F-A093-D847-9EF8-52518CD0D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37" name="Line 21">
              <a:extLst>
                <a:ext uri="{FF2B5EF4-FFF2-40B4-BE49-F238E27FC236}">
                  <a16:creationId xmlns:a16="http://schemas.microsoft.com/office/drawing/2014/main" id="{B416A6D0-5824-6C49-9B99-F030B0108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810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38" name="Line 22">
              <a:extLst>
                <a:ext uri="{FF2B5EF4-FFF2-40B4-BE49-F238E27FC236}">
                  <a16:creationId xmlns:a16="http://schemas.microsoft.com/office/drawing/2014/main" id="{E8EB3446-3125-6744-ABA4-AD40A5CD2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39" name="Line 23">
              <a:extLst>
                <a:ext uri="{FF2B5EF4-FFF2-40B4-BE49-F238E27FC236}">
                  <a16:creationId xmlns:a16="http://schemas.microsoft.com/office/drawing/2014/main" id="{FBFDDEC6-6B22-994E-A48B-7C6CE4082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0" name="Line 24">
              <a:extLst>
                <a:ext uri="{FF2B5EF4-FFF2-40B4-BE49-F238E27FC236}">
                  <a16:creationId xmlns:a16="http://schemas.microsoft.com/office/drawing/2014/main" id="{FB20EC36-2B1E-D947-A020-F5ADA6941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1" name="Line 25">
              <a:extLst>
                <a:ext uri="{FF2B5EF4-FFF2-40B4-BE49-F238E27FC236}">
                  <a16:creationId xmlns:a16="http://schemas.microsoft.com/office/drawing/2014/main" id="{D1C44559-C34B-7542-84D5-05877109E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2" name="Line 26">
              <a:extLst>
                <a:ext uri="{FF2B5EF4-FFF2-40B4-BE49-F238E27FC236}">
                  <a16:creationId xmlns:a16="http://schemas.microsoft.com/office/drawing/2014/main" id="{8EC1C422-4D4F-FF4A-BAB1-4E9B03CB4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3" name="Line 27">
              <a:extLst>
                <a:ext uri="{FF2B5EF4-FFF2-40B4-BE49-F238E27FC236}">
                  <a16:creationId xmlns:a16="http://schemas.microsoft.com/office/drawing/2014/main" id="{5EB0A33F-141F-FE48-8369-5F4CC71C2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4" name="Line 28">
              <a:extLst>
                <a:ext uri="{FF2B5EF4-FFF2-40B4-BE49-F238E27FC236}">
                  <a16:creationId xmlns:a16="http://schemas.microsoft.com/office/drawing/2014/main" id="{79806CBC-4D08-7A4A-B7A7-A0A961DA9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505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5" name="Line 29">
              <a:extLst>
                <a:ext uri="{FF2B5EF4-FFF2-40B4-BE49-F238E27FC236}">
                  <a16:creationId xmlns:a16="http://schemas.microsoft.com/office/drawing/2014/main" id="{CCB34D49-AF58-7243-B6DB-993C8EF24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46" name="Oval 30">
              <a:extLst>
                <a:ext uri="{FF2B5EF4-FFF2-40B4-BE49-F238E27FC236}">
                  <a16:creationId xmlns:a16="http://schemas.microsoft.com/office/drawing/2014/main" id="{DA30971C-A618-D247-8D7F-3B39E3F9B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47" name="Oval 31">
              <a:extLst>
                <a:ext uri="{FF2B5EF4-FFF2-40B4-BE49-F238E27FC236}">
                  <a16:creationId xmlns:a16="http://schemas.microsoft.com/office/drawing/2014/main" id="{571ECFD4-3BB5-4F4F-9F5D-18543DB8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48" name="Oval 32">
              <a:extLst>
                <a:ext uri="{FF2B5EF4-FFF2-40B4-BE49-F238E27FC236}">
                  <a16:creationId xmlns:a16="http://schemas.microsoft.com/office/drawing/2014/main" id="{2C80BD78-5B2C-8C4C-84A3-CECA19D33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49" name="Oval 33">
              <a:extLst>
                <a:ext uri="{FF2B5EF4-FFF2-40B4-BE49-F238E27FC236}">
                  <a16:creationId xmlns:a16="http://schemas.microsoft.com/office/drawing/2014/main" id="{52E3EE46-D2DB-D54C-9298-7FE3DD7F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50" name="Line 34">
              <a:extLst>
                <a:ext uri="{FF2B5EF4-FFF2-40B4-BE49-F238E27FC236}">
                  <a16:creationId xmlns:a16="http://schemas.microsoft.com/office/drawing/2014/main" id="{B3E9DA5D-F2F7-324C-9D45-9627B1A43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51" name="Line 35">
              <a:extLst>
                <a:ext uri="{FF2B5EF4-FFF2-40B4-BE49-F238E27FC236}">
                  <a16:creationId xmlns:a16="http://schemas.microsoft.com/office/drawing/2014/main" id="{05E0B579-D04E-274F-A5E5-DC629AD55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52" name="Line 36">
              <a:extLst>
                <a:ext uri="{FF2B5EF4-FFF2-40B4-BE49-F238E27FC236}">
                  <a16:creationId xmlns:a16="http://schemas.microsoft.com/office/drawing/2014/main" id="{3909D6CE-CEB6-EE41-B336-759579FDC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53" name="Line 37">
              <a:extLst>
                <a:ext uri="{FF2B5EF4-FFF2-40B4-BE49-F238E27FC236}">
                  <a16:creationId xmlns:a16="http://schemas.microsoft.com/office/drawing/2014/main" id="{9F862DC3-9CA0-9E44-BEEF-BA987ACCD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54" name="Line 38">
              <a:extLst>
                <a:ext uri="{FF2B5EF4-FFF2-40B4-BE49-F238E27FC236}">
                  <a16:creationId xmlns:a16="http://schemas.microsoft.com/office/drawing/2014/main" id="{D4985CF4-E1A0-5547-B48F-5120E59D8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191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55" name="Oval 39">
              <a:extLst>
                <a:ext uri="{FF2B5EF4-FFF2-40B4-BE49-F238E27FC236}">
                  <a16:creationId xmlns:a16="http://schemas.microsoft.com/office/drawing/2014/main" id="{7F5CCA16-84FA-2146-B1D6-D6F839E42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56" name="Oval 40">
              <a:extLst>
                <a:ext uri="{FF2B5EF4-FFF2-40B4-BE49-F238E27FC236}">
                  <a16:creationId xmlns:a16="http://schemas.microsoft.com/office/drawing/2014/main" id="{CF4C6D8D-3B08-9546-8236-1CD37A26C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57" name="Oval 41">
              <a:extLst>
                <a:ext uri="{FF2B5EF4-FFF2-40B4-BE49-F238E27FC236}">
                  <a16:creationId xmlns:a16="http://schemas.microsoft.com/office/drawing/2014/main" id="{8B2723C0-26CD-5847-B4BC-D2674B74A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58" name="Oval 42">
              <a:extLst>
                <a:ext uri="{FF2B5EF4-FFF2-40B4-BE49-F238E27FC236}">
                  <a16:creationId xmlns:a16="http://schemas.microsoft.com/office/drawing/2014/main" id="{117BC9CB-D5E1-5446-9E73-96E7D838B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59" name="Line 43">
              <a:extLst>
                <a:ext uri="{FF2B5EF4-FFF2-40B4-BE49-F238E27FC236}">
                  <a16:creationId xmlns:a16="http://schemas.microsoft.com/office/drawing/2014/main" id="{7D212BF5-95A9-614D-947A-6463459EA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0" name="Line 44">
              <a:extLst>
                <a:ext uri="{FF2B5EF4-FFF2-40B4-BE49-F238E27FC236}">
                  <a16:creationId xmlns:a16="http://schemas.microsoft.com/office/drawing/2014/main" id="{063ABA91-D648-EB46-91A6-96CD451E1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1" name="Line 45">
              <a:extLst>
                <a:ext uri="{FF2B5EF4-FFF2-40B4-BE49-F238E27FC236}">
                  <a16:creationId xmlns:a16="http://schemas.microsoft.com/office/drawing/2014/main" id="{84FEDF44-2EE8-6F4F-8337-86CB39E05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2" name="Line 46">
              <a:extLst>
                <a:ext uri="{FF2B5EF4-FFF2-40B4-BE49-F238E27FC236}">
                  <a16:creationId xmlns:a16="http://schemas.microsoft.com/office/drawing/2014/main" id="{E4C1F10B-2B54-E340-9654-D71DDF6C9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3" name="Line 47">
              <a:extLst>
                <a:ext uri="{FF2B5EF4-FFF2-40B4-BE49-F238E27FC236}">
                  <a16:creationId xmlns:a16="http://schemas.microsoft.com/office/drawing/2014/main" id="{21433A45-2E63-1344-A31A-6C5D4A3C8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4572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4" name="Line 48">
              <a:extLst>
                <a:ext uri="{FF2B5EF4-FFF2-40B4-BE49-F238E27FC236}">
                  <a16:creationId xmlns:a16="http://schemas.microsoft.com/office/drawing/2014/main" id="{5204522B-27F0-A845-9800-A7D11848D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5" name="Line 49">
              <a:extLst>
                <a:ext uri="{FF2B5EF4-FFF2-40B4-BE49-F238E27FC236}">
                  <a16:creationId xmlns:a16="http://schemas.microsoft.com/office/drawing/2014/main" id="{451FE8AD-F39C-2C4E-A489-9048DD732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6" name="Line 50">
              <a:extLst>
                <a:ext uri="{FF2B5EF4-FFF2-40B4-BE49-F238E27FC236}">
                  <a16:creationId xmlns:a16="http://schemas.microsoft.com/office/drawing/2014/main" id="{24195530-D983-D544-9D84-8E7D5FEB3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7" name="Line 51">
              <a:extLst>
                <a:ext uri="{FF2B5EF4-FFF2-40B4-BE49-F238E27FC236}">
                  <a16:creationId xmlns:a16="http://schemas.microsoft.com/office/drawing/2014/main" id="{D1D276F7-3794-B54B-AB6F-3B46CD1D6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8" name="Line 52">
              <a:extLst>
                <a:ext uri="{FF2B5EF4-FFF2-40B4-BE49-F238E27FC236}">
                  <a16:creationId xmlns:a16="http://schemas.microsoft.com/office/drawing/2014/main" id="{13DF567A-FD00-B941-9C5C-F1F6CA88F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69" name="Line 53">
              <a:extLst>
                <a:ext uri="{FF2B5EF4-FFF2-40B4-BE49-F238E27FC236}">
                  <a16:creationId xmlns:a16="http://schemas.microsoft.com/office/drawing/2014/main" id="{29431D05-DAA8-3140-B479-ED8886F57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70" name="Line 54">
              <a:extLst>
                <a:ext uri="{FF2B5EF4-FFF2-40B4-BE49-F238E27FC236}">
                  <a16:creationId xmlns:a16="http://schemas.microsoft.com/office/drawing/2014/main" id="{2E1069ED-B511-F94E-BF02-5396FD253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71" name="Line 55">
              <a:extLst>
                <a:ext uri="{FF2B5EF4-FFF2-40B4-BE49-F238E27FC236}">
                  <a16:creationId xmlns:a16="http://schemas.microsoft.com/office/drawing/2014/main" id="{F6096AD6-2B86-DF44-95C7-DB694A8BC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3886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72" name="Line 56">
              <a:extLst>
                <a:ext uri="{FF2B5EF4-FFF2-40B4-BE49-F238E27FC236}">
                  <a16:creationId xmlns:a16="http://schemas.microsoft.com/office/drawing/2014/main" id="{BB24DFBA-1DE1-394C-9EA2-1A93BEE48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73" name="Line 57">
              <a:extLst>
                <a:ext uri="{FF2B5EF4-FFF2-40B4-BE49-F238E27FC236}">
                  <a16:creationId xmlns:a16="http://schemas.microsoft.com/office/drawing/2014/main" id="{C8499626-2E27-BA4C-9768-3778A818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74" name="Line 58">
              <a:extLst>
                <a:ext uri="{FF2B5EF4-FFF2-40B4-BE49-F238E27FC236}">
                  <a16:creationId xmlns:a16="http://schemas.microsoft.com/office/drawing/2014/main" id="{77272603-C849-AD4A-AAFF-EEFF9F51D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75" name="Line 59">
              <a:extLst>
                <a:ext uri="{FF2B5EF4-FFF2-40B4-BE49-F238E27FC236}">
                  <a16:creationId xmlns:a16="http://schemas.microsoft.com/office/drawing/2014/main" id="{58DAF92D-79ED-0C47-AFC1-E6E9EC02A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648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80" name="Line 64">
              <a:extLst>
                <a:ext uri="{FF2B5EF4-FFF2-40B4-BE49-F238E27FC236}">
                  <a16:creationId xmlns:a16="http://schemas.microsoft.com/office/drawing/2014/main" id="{4AB3DD50-47D8-9D47-B821-C725A5577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3984625"/>
              <a:ext cx="2971800" cy="0"/>
            </a:xfrm>
            <a:prstGeom prst="line">
              <a:avLst/>
            </a:prstGeom>
            <a:noFill/>
            <a:ln w="254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6481" name="Text Box 65">
            <a:extLst>
              <a:ext uri="{FF2B5EF4-FFF2-40B4-BE49-F238E27FC236}">
                <a16:creationId xmlns:a16="http://schemas.microsoft.com/office/drawing/2014/main" id="{8EE54441-25C2-2245-8B8D-F47AFC9D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/>
              <a:t>N nodes</a:t>
            </a:r>
          </a:p>
        </p:txBody>
      </p:sp>
      <p:sp>
        <p:nvSpPr>
          <p:cNvPr id="316482" name="Text Box 66">
            <a:extLst>
              <a:ext uri="{FF2B5EF4-FFF2-40B4-BE49-F238E27FC236}">
                <a16:creationId xmlns:a16="http://schemas.microsoft.com/office/drawing/2014/main" id="{01A44B20-3349-1C4A-B582-D51178574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946525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000"/>
              <a:t>Mincut size = sqrt(N)</a:t>
            </a:r>
          </a:p>
        </p:txBody>
      </p:sp>
      <p:sp>
        <p:nvSpPr>
          <p:cNvPr id="316483" name="AutoShape 67">
            <a:extLst>
              <a:ext uri="{FF2B5EF4-FFF2-40B4-BE49-F238E27FC236}">
                <a16:creationId xmlns:a16="http://schemas.microsoft.com/office/drawing/2014/main" id="{F0904FD6-31B9-724B-92D9-33ABB990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267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13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6E2B1301-8DF8-C443-9E14-732F5A47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74" name="Footer Placeholder 4">
            <a:extLst>
              <a:ext uri="{FF2B5EF4-FFF2-40B4-BE49-F238E27FC236}">
                <a16:creationId xmlns:a16="http://schemas.microsoft.com/office/drawing/2014/main" id="{ECEA5644-96AC-2C4C-8385-67E28C91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C395BB2E-BEE2-2544-BB35-E59526F2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8F354825-A5A3-AD42-B0B3-4D79F2F8528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AB06E1BD-0457-BE46-98CF-FF22750D0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“Min-cut” plot</a:t>
            </a: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6715BD52-1BB0-794A-BE8F-409902E7F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 min-cuts recursively.</a:t>
            </a:r>
          </a:p>
        </p:txBody>
      </p:sp>
      <p:sp>
        <p:nvSpPr>
          <p:cNvPr id="317444" name="Oval 4">
            <a:extLst>
              <a:ext uri="{FF2B5EF4-FFF2-40B4-BE49-F238E27FC236}">
                <a16:creationId xmlns:a16="http://schemas.microsoft.com/office/drawing/2014/main" id="{FCD193A2-75BF-7B4D-835A-1CC958BC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5" name="Oval 5">
            <a:extLst>
              <a:ext uri="{FF2B5EF4-FFF2-40B4-BE49-F238E27FC236}">
                <a16:creationId xmlns:a16="http://schemas.microsoft.com/office/drawing/2014/main" id="{58AB2ED9-CEAC-9548-8758-D1EFB4BF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6" name="Oval 6">
            <a:extLst>
              <a:ext uri="{FF2B5EF4-FFF2-40B4-BE49-F238E27FC236}">
                <a16:creationId xmlns:a16="http://schemas.microsoft.com/office/drawing/2014/main" id="{8D26DE1A-0E73-194C-A49C-DB0E1183D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7" name="Oval 7">
            <a:extLst>
              <a:ext uri="{FF2B5EF4-FFF2-40B4-BE49-F238E27FC236}">
                <a16:creationId xmlns:a16="http://schemas.microsoft.com/office/drawing/2014/main" id="{C53E80AC-28EC-F14F-BE51-3F0DAC87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8" name="Line 8">
            <a:extLst>
              <a:ext uri="{FF2B5EF4-FFF2-40B4-BE49-F238E27FC236}">
                <a16:creationId xmlns:a16="http://schemas.microsoft.com/office/drawing/2014/main" id="{349A0CA4-91D6-E844-8CE0-7B314A91B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49" name="Line 9">
            <a:extLst>
              <a:ext uri="{FF2B5EF4-FFF2-40B4-BE49-F238E27FC236}">
                <a16:creationId xmlns:a16="http://schemas.microsoft.com/office/drawing/2014/main" id="{D0780D98-C717-C04F-BF89-20E7921AE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0" name="Line 10">
            <a:extLst>
              <a:ext uri="{FF2B5EF4-FFF2-40B4-BE49-F238E27FC236}">
                <a16:creationId xmlns:a16="http://schemas.microsoft.com/office/drawing/2014/main" id="{D276687A-83C1-974D-B247-991BBE2DC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1" name="Line 11">
            <a:extLst>
              <a:ext uri="{FF2B5EF4-FFF2-40B4-BE49-F238E27FC236}">
                <a16:creationId xmlns:a16="http://schemas.microsoft.com/office/drawing/2014/main" id="{85EE55DC-E128-974A-8AAB-C2340F3C8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2" name="Line 12">
            <a:extLst>
              <a:ext uri="{FF2B5EF4-FFF2-40B4-BE49-F238E27FC236}">
                <a16:creationId xmlns:a16="http://schemas.microsoft.com/office/drawing/2014/main" id="{8BF88142-D764-3641-B974-8EA241B95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3" name="Oval 13">
            <a:extLst>
              <a:ext uri="{FF2B5EF4-FFF2-40B4-BE49-F238E27FC236}">
                <a16:creationId xmlns:a16="http://schemas.microsoft.com/office/drawing/2014/main" id="{33A8FC8F-EA94-8F43-B763-F2A314FB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4" name="Oval 14">
            <a:extLst>
              <a:ext uri="{FF2B5EF4-FFF2-40B4-BE49-F238E27FC236}">
                <a16:creationId xmlns:a16="http://schemas.microsoft.com/office/drawing/2014/main" id="{01F7E036-ED86-D04D-979D-2D3DBC26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5" name="Oval 15">
            <a:extLst>
              <a:ext uri="{FF2B5EF4-FFF2-40B4-BE49-F238E27FC236}">
                <a16:creationId xmlns:a16="http://schemas.microsoft.com/office/drawing/2014/main" id="{FF8554B1-B75D-574C-9396-39A88505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6" name="Oval 16">
            <a:extLst>
              <a:ext uri="{FF2B5EF4-FFF2-40B4-BE49-F238E27FC236}">
                <a16:creationId xmlns:a16="http://schemas.microsoft.com/office/drawing/2014/main" id="{C27357D1-F032-EF4A-828F-1D12840F3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7" name="Line 17">
            <a:extLst>
              <a:ext uri="{FF2B5EF4-FFF2-40B4-BE49-F238E27FC236}">
                <a16:creationId xmlns:a16="http://schemas.microsoft.com/office/drawing/2014/main" id="{830D99EB-2AB2-1943-8346-F58E96FD7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8" name="Line 18">
            <a:extLst>
              <a:ext uri="{FF2B5EF4-FFF2-40B4-BE49-F238E27FC236}">
                <a16:creationId xmlns:a16="http://schemas.microsoft.com/office/drawing/2014/main" id="{99D028F6-DF77-A242-A3AD-C3912013D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9" name="Line 19">
            <a:extLst>
              <a:ext uri="{FF2B5EF4-FFF2-40B4-BE49-F238E27FC236}">
                <a16:creationId xmlns:a16="http://schemas.microsoft.com/office/drawing/2014/main" id="{6E875CDA-1294-1E44-84E0-168730AA5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0" name="Line 20">
            <a:extLst>
              <a:ext uri="{FF2B5EF4-FFF2-40B4-BE49-F238E27FC236}">
                <a16:creationId xmlns:a16="http://schemas.microsoft.com/office/drawing/2014/main" id="{C8457961-B0C0-3344-8F31-F45F4F38E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1" name="Line 21">
            <a:extLst>
              <a:ext uri="{FF2B5EF4-FFF2-40B4-BE49-F238E27FC236}">
                <a16:creationId xmlns:a16="http://schemas.microsoft.com/office/drawing/2014/main" id="{E3C20D56-A2A9-2046-842F-F32A2A6BB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2" name="Line 22">
            <a:extLst>
              <a:ext uri="{FF2B5EF4-FFF2-40B4-BE49-F238E27FC236}">
                <a16:creationId xmlns:a16="http://schemas.microsoft.com/office/drawing/2014/main" id="{7F598D2C-1CD9-EE4A-BA87-79DFD8E8E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3" name="Line 23">
            <a:extLst>
              <a:ext uri="{FF2B5EF4-FFF2-40B4-BE49-F238E27FC236}">
                <a16:creationId xmlns:a16="http://schemas.microsoft.com/office/drawing/2014/main" id="{AFB600AC-1FD2-D34E-8190-4F3F14289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4" name="Line 24">
            <a:extLst>
              <a:ext uri="{FF2B5EF4-FFF2-40B4-BE49-F238E27FC236}">
                <a16:creationId xmlns:a16="http://schemas.microsoft.com/office/drawing/2014/main" id="{7D0AC042-B50F-C94E-B962-72A34143C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5" name="Line 25">
            <a:extLst>
              <a:ext uri="{FF2B5EF4-FFF2-40B4-BE49-F238E27FC236}">
                <a16:creationId xmlns:a16="http://schemas.microsoft.com/office/drawing/2014/main" id="{A269C838-7F67-FF48-811C-D3F1D6B34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6" name="Line 26">
            <a:extLst>
              <a:ext uri="{FF2B5EF4-FFF2-40B4-BE49-F238E27FC236}">
                <a16:creationId xmlns:a16="http://schemas.microsoft.com/office/drawing/2014/main" id="{B5BA7949-A74B-0A46-A569-A62EAB13B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7" name="Line 27">
            <a:extLst>
              <a:ext uri="{FF2B5EF4-FFF2-40B4-BE49-F238E27FC236}">
                <a16:creationId xmlns:a16="http://schemas.microsoft.com/office/drawing/2014/main" id="{37DF7297-F939-9E48-91C0-C25FFF136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8" name="Line 28">
            <a:extLst>
              <a:ext uri="{FF2B5EF4-FFF2-40B4-BE49-F238E27FC236}">
                <a16:creationId xmlns:a16="http://schemas.microsoft.com/office/drawing/2014/main" id="{250BE09C-A6F0-684A-8C33-EBB439290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9" name="Line 29">
            <a:extLst>
              <a:ext uri="{FF2B5EF4-FFF2-40B4-BE49-F238E27FC236}">
                <a16:creationId xmlns:a16="http://schemas.microsoft.com/office/drawing/2014/main" id="{84617578-AFE1-AD43-A8AC-28AA49D8B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0" name="Oval 30">
            <a:extLst>
              <a:ext uri="{FF2B5EF4-FFF2-40B4-BE49-F238E27FC236}">
                <a16:creationId xmlns:a16="http://schemas.microsoft.com/office/drawing/2014/main" id="{B923031E-B453-1848-A705-A69E9320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1" name="Oval 31">
            <a:extLst>
              <a:ext uri="{FF2B5EF4-FFF2-40B4-BE49-F238E27FC236}">
                <a16:creationId xmlns:a16="http://schemas.microsoft.com/office/drawing/2014/main" id="{A086A104-8079-C84B-BFF4-FF69951A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2" name="Oval 32">
            <a:extLst>
              <a:ext uri="{FF2B5EF4-FFF2-40B4-BE49-F238E27FC236}">
                <a16:creationId xmlns:a16="http://schemas.microsoft.com/office/drawing/2014/main" id="{FDCBABC4-D470-044B-99B1-016A834A8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3" name="Oval 33">
            <a:extLst>
              <a:ext uri="{FF2B5EF4-FFF2-40B4-BE49-F238E27FC236}">
                <a16:creationId xmlns:a16="http://schemas.microsoft.com/office/drawing/2014/main" id="{44D2916D-6C2D-5C4D-8A99-138035CEC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4" name="Line 34">
            <a:extLst>
              <a:ext uri="{FF2B5EF4-FFF2-40B4-BE49-F238E27FC236}">
                <a16:creationId xmlns:a16="http://schemas.microsoft.com/office/drawing/2014/main" id="{02856D05-1103-D147-9340-A0D3DBFAE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5" name="Line 35">
            <a:extLst>
              <a:ext uri="{FF2B5EF4-FFF2-40B4-BE49-F238E27FC236}">
                <a16:creationId xmlns:a16="http://schemas.microsoft.com/office/drawing/2014/main" id="{F5252B3A-DA93-DC4F-8C34-46E5D5D80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6" name="Line 36">
            <a:extLst>
              <a:ext uri="{FF2B5EF4-FFF2-40B4-BE49-F238E27FC236}">
                <a16:creationId xmlns:a16="http://schemas.microsoft.com/office/drawing/2014/main" id="{B27A5093-C551-434A-ACF9-5E51302E6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7" name="Line 37">
            <a:extLst>
              <a:ext uri="{FF2B5EF4-FFF2-40B4-BE49-F238E27FC236}">
                <a16:creationId xmlns:a16="http://schemas.microsoft.com/office/drawing/2014/main" id="{33A3769D-B151-BC45-A6C6-C9F6F1430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8" name="Line 38">
            <a:extLst>
              <a:ext uri="{FF2B5EF4-FFF2-40B4-BE49-F238E27FC236}">
                <a16:creationId xmlns:a16="http://schemas.microsoft.com/office/drawing/2014/main" id="{C0F71E25-5C40-7648-99B7-636166FB0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9" name="Oval 39">
            <a:extLst>
              <a:ext uri="{FF2B5EF4-FFF2-40B4-BE49-F238E27FC236}">
                <a16:creationId xmlns:a16="http://schemas.microsoft.com/office/drawing/2014/main" id="{16972A87-103A-1B41-A8F5-DC91146CD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0" name="Oval 40">
            <a:extLst>
              <a:ext uri="{FF2B5EF4-FFF2-40B4-BE49-F238E27FC236}">
                <a16:creationId xmlns:a16="http://schemas.microsoft.com/office/drawing/2014/main" id="{F5BC5FD5-D1F5-9845-8DE4-BADCF5A9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1" name="Oval 41">
            <a:extLst>
              <a:ext uri="{FF2B5EF4-FFF2-40B4-BE49-F238E27FC236}">
                <a16:creationId xmlns:a16="http://schemas.microsoft.com/office/drawing/2014/main" id="{4F40902C-4EBF-2049-B60D-487932143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2" name="Oval 42">
            <a:extLst>
              <a:ext uri="{FF2B5EF4-FFF2-40B4-BE49-F238E27FC236}">
                <a16:creationId xmlns:a16="http://schemas.microsoft.com/office/drawing/2014/main" id="{44201F4C-F699-CA4B-BECF-B5CDBF057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3" name="Line 43">
            <a:extLst>
              <a:ext uri="{FF2B5EF4-FFF2-40B4-BE49-F238E27FC236}">
                <a16:creationId xmlns:a16="http://schemas.microsoft.com/office/drawing/2014/main" id="{529DDB85-C35F-CA4F-A4D5-BDAF3B86D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4" name="Line 44">
            <a:extLst>
              <a:ext uri="{FF2B5EF4-FFF2-40B4-BE49-F238E27FC236}">
                <a16:creationId xmlns:a16="http://schemas.microsoft.com/office/drawing/2014/main" id="{7AC79841-4948-4B4C-BE11-BE2B6584A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5" name="Line 45">
            <a:extLst>
              <a:ext uri="{FF2B5EF4-FFF2-40B4-BE49-F238E27FC236}">
                <a16:creationId xmlns:a16="http://schemas.microsoft.com/office/drawing/2014/main" id="{1C8A6C38-0103-B545-9F12-D037464E7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6" name="Line 46">
            <a:extLst>
              <a:ext uri="{FF2B5EF4-FFF2-40B4-BE49-F238E27FC236}">
                <a16:creationId xmlns:a16="http://schemas.microsoft.com/office/drawing/2014/main" id="{7C22A75E-FF1F-9E49-8978-E23D15C0C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7" name="Line 47">
            <a:extLst>
              <a:ext uri="{FF2B5EF4-FFF2-40B4-BE49-F238E27FC236}">
                <a16:creationId xmlns:a16="http://schemas.microsoft.com/office/drawing/2014/main" id="{F831736C-BFC2-FC40-84F6-7EE0F404D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8" name="Line 48">
            <a:extLst>
              <a:ext uri="{FF2B5EF4-FFF2-40B4-BE49-F238E27FC236}">
                <a16:creationId xmlns:a16="http://schemas.microsoft.com/office/drawing/2014/main" id="{810B4D8A-0130-9740-9E67-82579287C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9" name="Line 49">
            <a:extLst>
              <a:ext uri="{FF2B5EF4-FFF2-40B4-BE49-F238E27FC236}">
                <a16:creationId xmlns:a16="http://schemas.microsoft.com/office/drawing/2014/main" id="{74E33628-83B1-374E-B5B2-3FE1D9BD9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0" name="Line 50">
            <a:extLst>
              <a:ext uri="{FF2B5EF4-FFF2-40B4-BE49-F238E27FC236}">
                <a16:creationId xmlns:a16="http://schemas.microsoft.com/office/drawing/2014/main" id="{42A8D125-249A-E04C-A1FE-161DB45AF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1" name="Line 51">
            <a:extLst>
              <a:ext uri="{FF2B5EF4-FFF2-40B4-BE49-F238E27FC236}">
                <a16:creationId xmlns:a16="http://schemas.microsoft.com/office/drawing/2014/main" id="{3DA0F14E-F992-924E-BCE3-855546E9A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2" name="Line 52">
            <a:extLst>
              <a:ext uri="{FF2B5EF4-FFF2-40B4-BE49-F238E27FC236}">
                <a16:creationId xmlns:a16="http://schemas.microsoft.com/office/drawing/2014/main" id="{990BCB98-C607-8B41-8F57-212A11EB1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3" name="Line 53">
            <a:extLst>
              <a:ext uri="{FF2B5EF4-FFF2-40B4-BE49-F238E27FC236}">
                <a16:creationId xmlns:a16="http://schemas.microsoft.com/office/drawing/2014/main" id="{3B64BA34-3E1C-A543-98B0-2B50F4792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4" name="Line 54">
            <a:extLst>
              <a:ext uri="{FF2B5EF4-FFF2-40B4-BE49-F238E27FC236}">
                <a16:creationId xmlns:a16="http://schemas.microsoft.com/office/drawing/2014/main" id="{063CDF68-38DB-F243-84DD-8D603D506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5" name="Line 55">
            <a:extLst>
              <a:ext uri="{FF2B5EF4-FFF2-40B4-BE49-F238E27FC236}">
                <a16:creationId xmlns:a16="http://schemas.microsoft.com/office/drawing/2014/main" id="{ACD46E73-8DA0-CE4D-8ACA-52DF3FD35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6" name="Line 56">
            <a:extLst>
              <a:ext uri="{FF2B5EF4-FFF2-40B4-BE49-F238E27FC236}">
                <a16:creationId xmlns:a16="http://schemas.microsoft.com/office/drawing/2014/main" id="{D8296D8F-ADFE-FF42-A8D2-B78486F68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724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7" name="Line 57">
            <a:extLst>
              <a:ext uri="{FF2B5EF4-FFF2-40B4-BE49-F238E27FC236}">
                <a16:creationId xmlns:a16="http://schemas.microsoft.com/office/drawing/2014/main" id="{F02DF068-E61B-B647-866C-C5D5C50013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8" name="Text Box 58">
            <a:extLst>
              <a:ext uri="{FF2B5EF4-FFF2-40B4-BE49-F238E27FC236}">
                <a16:creationId xmlns:a16="http://schemas.microsoft.com/office/drawing/2014/main" id="{254510BD-92A2-4E46-A611-B2673058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876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(# edges)</a:t>
            </a:r>
          </a:p>
        </p:txBody>
      </p:sp>
      <p:sp>
        <p:nvSpPr>
          <p:cNvPr id="317499" name="Text Box 59">
            <a:extLst>
              <a:ext uri="{FF2B5EF4-FFF2-40B4-BE49-F238E27FC236}">
                <a16:creationId xmlns:a16="http://schemas.microsoft.com/office/drawing/2014/main" id="{B4620914-275C-404F-A9CB-A0CC25BD8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288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(mincut-size / #edges)</a:t>
            </a:r>
          </a:p>
        </p:txBody>
      </p:sp>
      <p:sp>
        <p:nvSpPr>
          <p:cNvPr id="317500" name="AutoShape 60">
            <a:extLst>
              <a:ext uri="{FF2B5EF4-FFF2-40B4-BE49-F238E27FC236}">
                <a16:creationId xmlns:a16="http://schemas.microsoft.com/office/drawing/2014/main" id="{75D528CB-5B6E-704E-8E98-955A42C26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267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1" name="Text Box 61">
            <a:extLst>
              <a:ext uri="{FF2B5EF4-FFF2-40B4-BE49-F238E27FC236}">
                <a16:creationId xmlns:a16="http://schemas.microsoft.com/office/drawing/2014/main" id="{DC469293-9087-8F45-AE95-791A74CA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/>
              <a:t>N nodes</a:t>
            </a:r>
          </a:p>
        </p:txBody>
      </p:sp>
      <p:sp>
        <p:nvSpPr>
          <p:cNvPr id="317502" name="Line 62">
            <a:extLst>
              <a:ext uri="{FF2B5EF4-FFF2-40B4-BE49-F238E27FC236}">
                <a16:creationId xmlns:a16="http://schemas.microsoft.com/office/drawing/2014/main" id="{640E2C8B-BC3C-ED4B-AB06-CCB109AD3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984625"/>
            <a:ext cx="2971800" cy="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3" name="Line 63">
            <a:extLst>
              <a:ext uri="{FF2B5EF4-FFF2-40B4-BE49-F238E27FC236}">
                <a16:creationId xmlns:a16="http://schemas.microsoft.com/office/drawing/2014/main" id="{050C357A-F8C0-BC4A-8D34-74D45D2D1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667000"/>
            <a:ext cx="0" cy="106680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4" name="Text Box 64">
            <a:extLst>
              <a:ext uri="{FF2B5EF4-FFF2-40B4-BE49-F238E27FC236}">
                <a16:creationId xmlns:a16="http://schemas.microsoft.com/office/drawing/2014/main" id="{4FD853FE-AE1E-F749-82A8-812B56904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000"/>
              <a:t>New min-cut</a:t>
            </a:r>
          </a:p>
        </p:txBody>
      </p:sp>
      <p:sp>
        <p:nvSpPr>
          <p:cNvPr id="317505" name="Line 65">
            <a:extLst>
              <a:ext uri="{FF2B5EF4-FFF2-40B4-BE49-F238E27FC236}">
                <a16:creationId xmlns:a16="http://schemas.microsoft.com/office/drawing/2014/main" id="{6AE04A4A-9959-3343-AD24-4C04D2430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191000"/>
            <a:ext cx="0" cy="106680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6" name="AutoShape 66">
            <a:extLst>
              <a:ext uri="{FF2B5EF4-FFF2-40B4-BE49-F238E27FC236}">
                <a16:creationId xmlns:a16="http://schemas.microsoft.com/office/drawing/2014/main" id="{B412B476-3F06-F840-82B5-1C9E6C23D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962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7" name="AutoShape 67">
            <a:extLst>
              <a:ext uri="{FF2B5EF4-FFF2-40B4-BE49-F238E27FC236}">
                <a16:creationId xmlns:a16="http://schemas.microsoft.com/office/drawing/2014/main" id="{996FE2C9-6142-004C-BB0A-F1C4407D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86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8" name="AutoShape 68">
            <a:extLst>
              <a:ext uri="{FF2B5EF4-FFF2-40B4-BE49-F238E27FC236}">
                <a16:creationId xmlns:a16="http://schemas.microsoft.com/office/drawing/2014/main" id="{CC18EFDB-EAFC-7C47-9884-FF231100B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9" name="AutoShape 69">
            <a:extLst>
              <a:ext uri="{FF2B5EF4-FFF2-40B4-BE49-F238E27FC236}">
                <a16:creationId xmlns:a16="http://schemas.microsoft.com/office/drawing/2014/main" id="{96FBFDCC-0348-E14C-A2CF-862668971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429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0" name="AutoShape 70">
            <a:extLst>
              <a:ext uri="{FF2B5EF4-FFF2-40B4-BE49-F238E27FC236}">
                <a16:creationId xmlns:a16="http://schemas.microsoft.com/office/drawing/2014/main" id="{2E666F18-00FB-B64D-B6E4-3388AB6B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1" name="AutoShape 71">
            <a:extLst>
              <a:ext uri="{FF2B5EF4-FFF2-40B4-BE49-F238E27FC236}">
                <a16:creationId xmlns:a16="http://schemas.microsoft.com/office/drawing/2014/main" id="{B3E7AE89-7A69-384C-A6B3-C00DED1F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124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2" name="AutoShape 72">
            <a:extLst>
              <a:ext uri="{FF2B5EF4-FFF2-40B4-BE49-F238E27FC236}">
                <a16:creationId xmlns:a16="http://schemas.microsoft.com/office/drawing/2014/main" id="{E150BF07-1560-2D44-AD82-E305B81BD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71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480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ate Placeholder 3">
            <a:extLst>
              <a:ext uri="{FF2B5EF4-FFF2-40B4-BE49-F238E27FC236}">
                <a16:creationId xmlns:a16="http://schemas.microsoft.com/office/drawing/2014/main" id="{89DBDDB6-CA8C-624A-B29E-820E1F63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61CF1184-25A3-DC44-A6F9-30FA4CDC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047BF994-E193-CE43-84F2-8D9B7E69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20EA31BE-BE3F-DF4B-9044-73E230A098D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CA0A87F6-319E-B741-B2E8-C13802887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“Min-cut” plot</a:t>
            </a:r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CB7F9D86-E191-6F46-8235-8B5E10282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 min-cuts recursively.</a:t>
            </a:r>
          </a:p>
        </p:txBody>
      </p:sp>
      <p:sp>
        <p:nvSpPr>
          <p:cNvPr id="318468" name="Oval 4">
            <a:extLst>
              <a:ext uri="{FF2B5EF4-FFF2-40B4-BE49-F238E27FC236}">
                <a16:creationId xmlns:a16="http://schemas.microsoft.com/office/drawing/2014/main" id="{5641C2CD-43A8-D346-AB11-8F123B5B6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69" name="Oval 5">
            <a:extLst>
              <a:ext uri="{FF2B5EF4-FFF2-40B4-BE49-F238E27FC236}">
                <a16:creationId xmlns:a16="http://schemas.microsoft.com/office/drawing/2014/main" id="{CA90665F-5F3E-8C4B-928B-65A627A3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0" name="Oval 6">
            <a:extLst>
              <a:ext uri="{FF2B5EF4-FFF2-40B4-BE49-F238E27FC236}">
                <a16:creationId xmlns:a16="http://schemas.microsoft.com/office/drawing/2014/main" id="{3024F829-024A-DD4D-B9C3-AF4C9E268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1" name="Oval 7">
            <a:extLst>
              <a:ext uri="{FF2B5EF4-FFF2-40B4-BE49-F238E27FC236}">
                <a16:creationId xmlns:a16="http://schemas.microsoft.com/office/drawing/2014/main" id="{AEA4D4EF-1ECF-AC4A-A459-0CD7C2C12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2" name="Line 8">
            <a:extLst>
              <a:ext uri="{FF2B5EF4-FFF2-40B4-BE49-F238E27FC236}">
                <a16:creationId xmlns:a16="http://schemas.microsoft.com/office/drawing/2014/main" id="{E3F946BB-0302-6241-80F7-37948E628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3" name="Line 9">
            <a:extLst>
              <a:ext uri="{FF2B5EF4-FFF2-40B4-BE49-F238E27FC236}">
                <a16:creationId xmlns:a16="http://schemas.microsoft.com/office/drawing/2014/main" id="{014B770F-3640-0E4D-8A3F-E42E9531E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4" name="Line 10">
            <a:extLst>
              <a:ext uri="{FF2B5EF4-FFF2-40B4-BE49-F238E27FC236}">
                <a16:creationId xmlns:a16="http://schemas.microsoft.com/office/drawing/2014/main" id="{35B02FD7-33FE-BE4D-8930-304A057EB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5" name="Line 11">
            <a:extLst>
              <a:ext uri="{FF2B5EF4-FFF2-40B4-BE49-F238E27FC236}">
                <a16:creationId xmlns:a16="http://schemas.microsoft.com/office/drawing/2014/main" id="{47885EB6-CA6E-9648-984C-85B6B7673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6" name="Line 12">
            <a:extLst>
              <a:ext uri="{FF2B5EF4-FFF2-40B4-BE49-F238E27FC236}">
                <a16:creationId xmlns:a16="http://schemas.microsoft.com/office/drawing/2014/main" id="{0343D77E-797B-8F43-B9F5-A3C649E9D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77" name="Oval 13">
            <a:extLst>
              <a:ext uri="{FF2B5EF4-FFF2-40B4-BE49-F238E27FC236}">
                <a16:creationId xmlns:a16="http://schemas.microsoft.com/office/drawing/2014/main" id="{91B75B8F-6FB3-1F42-A94A-151712AF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8" name="Oval 14">
            <a:extLst>
              <a:ext uri="{FF2B5EF4-FFF2-40B4-BE49-F238E27FC236}">
                <a16:creationId xmlns:a16="http://schemas.microsoft.com/office/drawing/2014/main" id="{7DB69D77-54F1-0547-B496-CD36343AC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9" name="Oval 15">
            <a:extLst>
              <a:ext uri="{FF2B5EF4-FFF2-40B4-BE49-F238E27FC236}">
                <a16:creationId xmlns:a16="http://schemas.microsoft.com/office/drawing/2014/main" id="{A2846531-95A9-D142-9E9B-2FF6B660D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0" name="Oval 16">
            <a:extLst>
              <a:ext uri="{FF2B5EF4-FFF2-40B4-BE49-F238E27FC236}">
                <a16:creationId xmlns:a16="http://schemas.microsoft.com/office/drawing/2014/main" id="{384712E0-6D30-3449-B139-3E9A6FCAE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1" name="Line 17">
            <a:extLst>
              <a:ext uri="{FF2B5EF4-FFF2-40B4-BE49-F238E27FC236}">
                <a16:creationId xmlns:a16="http://schemas.microsoft.com/office/drawing/2014/main" id="{028ABB0E-5CCA-5C4F-B2D2-B3F66A3F6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2" name="Line 18">
            <a:extLst>
              <a:ext uri="{FF2B5EF4-FFF2-40B4-BE49-F238E27FC236}">
                <a16:creationId xmlns:a16="http://schemas.microsoft.com/office/drawing/2014/main" id="{78A3BC9A-BB6D-CF40-8E47-B21AA360D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3" name="Line 19">
            <a:extLst>
              <a:ext uri="{FF2B5EF4-FFF2-40B4-BE49-F238E27FC236}">
                <a16:creationId xmlns:a16="http://schemas.microsoft.com/office/drawing/2014/main" id="{E8A62C7C-195E-7B42-97E6-EEF44CEC2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4" name="Line 20">
            <a:extLst>
              <a:ext uri="{FF2B5EF4-FFF2-40B4-BE49-F238E27FC236}">
                <a16:creationId xmlns:a16="http://schemas.microsoft.com/office/drawing/2014/main" id="{16C2FEC2-6305-9B4F-92D3-B4231FC3F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5" name="Line 21">
            <a:extLst>
              <a:ext uri="{FF2B5EF4-FFF2-40B4-BE49-F238E27FC236}">
                <a16:creationId xmlns:a16="http://schemas.microsoft.com/office/drawing/2014/main" id="{22E4D254-46E5-9649-8EA5-9D2B72913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6" name="Line 22">
            <a:extLst>
              <a:ext uri="{FF2B5EF4-FFF2-40B4-BE49-F238E27FC236}">
                <a16:creationId xmlns:a16="http://schemas.microsoft.com/office/drawing/2014/main" id="{600AABAB-9BC1-9B46-9BAC-D74115223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7" name="Line 23">
            <a:extLst>
              <a:ext uri="{FF2B5EF4-FFF2-40B4-BE49-F238E27FC236}">
                <a16:creationId xmlns:a16="http://schemas.microsoft.com/office/drawing/2014/main" id="{10EFF3DF-D6BC-D44E-8875-E0444E9CF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8" name="Line 24">
            <a:extLst>
              <a:ext uri="{FF2B5EF4-FFF2-40B4-BE49-F238E27FC236}">
                <a16:creationId xmlns:a16="http://schemas.microsoft.com/office/drawing/2014/main" id="{3D6A99A5-F495-6542-AE74-D29FA7A6F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9" name="Line 25">
            <a:extLst>
              <a:ext uri="{FF2B5EF4-FFF2-40B4-BE49-F238E27FC236}">
                <a16:creationId xmlns:a16="http://schemas.microsoft.com/office/drawing/2014/main" id="{E1E81AF1-D03D-E341-B0C6-77BE12C52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0" name="Line 26">
            <a:extLst>
              <a:ext uri="{FF2B5EF4-FFF2-40B4-BE49-F238E27FC236}">
                <a16:creationId xmlns:a16="http://schemas.microsoft.com/office/drawing/2014/main" id="{45CD3E63-5952-2B4C-98C3-D8BB7A788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1" name="Line 27">
            <a:extLst>
              <a:ext uri="{FF2B5EF4-FFF2-40B4-BE49-F238E27FC236}">
                <a16:creationId xmlns:a16="http://schemas.microsoft.com/office/drawing/2014/main" id="{32A57CCE-0844-5740-B7BA-C89B2508E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2" name="Line 28">
            <a:extLst>
              <a:ext uri="{FF2B5EF4-FFF2-40B4-BE49-F238E27FC236}">
                <a16:creationId xmlns:a16="http://schemas.microsoft.com/office/drawing/2014/main" id="{9ACE62F3-FABD-6244-80C2-8EE1C9DC0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3" name="Line 29">
            <a:extLst>
              <a:ext uri="{FF2B5EF4-FFF2-40B4-BE49-F238E27FC236}">
                <a16:creationId xmlns:a16="http://schemas.microsoft.com/office/drawing/2014/main" id="{2B5942B5-1BC8-9F49-BF59-91BC19B00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4" name="Oval 30">
            <a:extLst>
              <a:ext uri="{FF2B5EF4-FFF2-40B4-BE49-F238E27FC236}">
                <a16:creationId xmlns:a16="http://schemas.microsoft.com/office/drawing/2014/main" id="{A86F2E41-AD74-B941-A958-9AF28C212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5" name="Oval 31">
            <a:extLst>
              <a:ext uri="{FF2B5EF4-FFF2-40B4-BE49-F238E27FC236}">
                <a16:creationId xmlns:a16="http://schemas.microsoft.com/office/drawing/2014/main" id="{52BB01C1-6CB9-F845-A4F5-B31594E56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6" name="Oval 32">
            <a:extLst>
              <a:ext uri="{FF2B5EF4-FFF2-40B4-BE49-F238E27FC236}">
                <a16:creationId xmlns:a16="http://schemas.microsoft.com/office/drawing/2014/main" id="{D015A78E-22FE-4942-B0DE-030AB8C8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7" name="Oval 33">
            <a:extLst>
              <a:ext uri="{FF2B5EF4-FFF2-40B4-BE49-F238E27FC236}">
                <a16:creationId xmlns:a16="http://schemas.microsoft.com/office/drawing/2014/main" id="{01D6495E-3DD5-F94B-B64B-2626D61F3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8" name="Line 34">
            <a:extLst>
              <a:ext uri="{FF2B5EF4-FFF2-40B4-BE49-F238E27FC236}">
                <a16:creationId xmlns:a16="http://schemas.microsoft.com/office/drawing/2014/main" id="{FC309978-14B9-3341-94EE-78FA9CA37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99" name="Line 35">
            <a:extLst>
              <a:ext uri="{FF2B5EF4-FFF2-40B4-BE49-F238E27FC236}">
                <a16:creationId xmlns:a16="http://schemas.microsoft.com/office/drawing/2014/main" id="{478729BC-890C-3640-A981-75ADAA398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0" name="Line 36">
            <a:extLst>
              <a:ext uri="{FF2B5EF4-FFF2-40B4-BE49-F238E27FC236}">
                <a16:creationId xmlns:a16="http://schemas.microsoft.com/office/drawing/2014/main" id="{62CD20E7-20D3-944D-AAA0-B12A41B39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1" name="Line 37">
            <a:extLst>
              <a:ext uri="{FF2B5EF4-FFF2-40B4-BE49-F238E27FC236}">
                <a16:creationId xmlns:a16="http://schemas.microsoft.com/office/drawing/2014/main" id="{9E940A59-628F-B14B-AA57-90EB19999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2" name="Line 38">
            <a:extLst>
              <a:ext uri="{FF2B5EF4-FFF2-40B4-BE49-F238E27FC236}">
                <a16:creationId xmlns:a16="http://schemas.microsoft.com/office/drawing/2014/main" id="{6FA3BACD-6CD5-824C-B70C-77FABA5D0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3" name="Oval 39">
            <a:extLst>
              <a:ext uri="{FF2B5EF4-FFF2-40B4-BE49-F238E27FC236}">
                <a16:creationId xmlns:a16="http://schemas.microsoft.com/office/drawing/2014/main" id="{164D2E5D-3C8A-F745-A496-E12C4F682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4" name="Oval 40">
            <a:extLst>
              <a:ext uri="{FF2B5EF4-FFF2-40B4-BE49-F238E27FC236}">
                <a16:creationId xmlns:a16="http://schemas.microsoft.com/office/drawing/2014/main" id="{4B1DA9A4-BBDD-6844-9A16-C53E8CD0B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5" name="Oval 41">
            <a:extLst>
              <a:ext uri="{FF2B5EF4-FFF2-40B4-BE49-F238E27FC236}">
                <a16:creationId xmlns:a16="http://schemas.microsoft.com/office/drawing/2014/main" id="{394A1FA2-8670-0D45-83C4-AB9938A45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6" name="Oval 42">
            <a:extLst>
              <a:ext uri="{FF2B5EF4-FFF2-40B4-BE49-F238E27FC236}">
                <a16:creationId xmlns:a16="http://schemas.microsoft.com/office/drawing/2014/main" id="{10472199-BB7C-AC4B-928C-2740E8BF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7" name="Line 43">
            <a:extLst>
              <a:ext uri="{FF2B5EF4-FFF2-40B4-BE49-F238E27FC236}">
                <a16:creationId xmlns:a16="http://schemas.microsoft.com/office/drawing/2014/main" id="{3E39FBE2-E0F4-484E-982D-573E82DB9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8" name="Line 44">
            <a:extLst>
              <a:ext uri="{FF2B5EF4-FFF2-40B4-BE49-F238E27FC236}">
                <a16:creationId xmlns:a16="http://schemas.microsoft.com/office/drawing/2014/main" id="{DCFFED24-DF54-3943-A394-C767EA934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09" name="Line 45">
            <a:extLst>
              <a:ext uri="{FF2B5EF4-FFF2-40B4-BE49-F238E27FC236}">
                <a16:creationId xmlns:a16="http://schemas.microsoft.com/office/drawing/2014/main" id="{1764049A-544B-584F-825D-C624AF7FB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0" name="Line 46">
            <a:extLst>
              <a:ext uri="{FF2B5EF4-FFF2-40B4-BE49-F238E27FC236}">
                <a16:creationId xmlns:a16="http://schemas.microsoft.com/office/drawing/2014/main" id="{D40682B8-48E6-8C4D-A69E-4043681BC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1" name="Line 47">
            <a:extLst>
              <a:ext uri="{FF2B5EF4-FFF2-40B4-BE49-F238E27FC236}">
                <a16:creationId xmlns:a16="http://schemas.microsoft.com/office/drawing/2014/main" id="{7C4D82EF-DB7C-FA4A-B9FD-E1B4C8DE4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2" name="Line 48">
            <a:extLst>
              <a:ext uri="{FF2B5EF4-FFF2-40B4-BE49-F238E27FC236}">
                <a16:creationId xmlns:a16="http://schemas.microsoft.com/office/drawing/2014/main" id="{AD41B488-B886-A841-8A9E-11851D2E1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3" name="Line 49">
            <a:extLst>
              <a:ext uri="{FF2B5EF4-FFF2-40B4-BE49-F238E27FC236}">
                <a16:creationId xmlns:a16="http://schemas.microsoft.com/office/drawing/2014/main" id="{16549CCE-D817-294A-8BE3-DDE4C4E22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4" name="Line 50">
            <a:extLst>
              <a:ext uri="{FF2B5EF4-FFF2-40B4-BE49-F238E27FC236}">
                <a16:creationId xmlns:a16="http://schemas.microsoft.com/office/drawing/2014/main" id="{DCE61DB5-9E68-CB4F-95B1-6097D43C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5" name="Line 51">
            <a:extLst>
              <a:ext uri="{FF2B5EF4-FFF2-40B4-BE49-F238E27FC236}">
                <a16:creationId xmlns:a16="http://schemas.microsoft.com/office/drawing/2014/main" id="{8307DCF8-273A-5B45-92C0-ABE6C1496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6" name="Line 52">
            <a:extLst>
              <a:ext uri="{FF2B5EF4-FFF2-40B4-BE49-F238E27FC236}">
                <a16:creationId xmlns:a16="http://schemas.microsoft.com/office/drawing/2014/main" id="{ABA5F899-227B-CF43-9D02-F173909CA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7" name="Line 53">
            <a:extLst>
              <a:ext uri="{FF2B5EF4-FFF2-40B4-BE49-F238E27FC236}">
                <a16:creationId xmlns:a16="http://schemas.microsoft.com/office/drawing/2014/main" id="{6671244E-CB4A-A741-86D7-E9D7EF013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8" name="Line 54">
            <a:extLst>
              <a:ext uri="{FF2B5EF4-FFF2-40B4-BE49-F238E27FC236}">
                <a16:creationId xmlns:a16="http://schemas.microsoft.com/office/drawing/2014/main" id="{D375F54A-E140-8D48-8137-A979EA122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19" name="Line 55">
            <a:extLst>
              <a:ext uri="{FF2B5EF4-FFF2-40B4-BE49-F238E27FC236}">
                <a16:creationId xmlns:a16="http://schemas.microsoft.com/office/drawing/2014/main" id="{63A68973-5051-6341-8D51-34294F9F0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0" name="Line 56">
            <a:extLst>
              <a:ext uri="{FF2B5EF4-FFF2-40B4-BE49-F238E27FC236}">
                <a16:creationId xmlns:a16="http://schemas.microsoft.com/office/drawing/2014/main" id="{B5A33971-BAA0-B24F-AEB5-F21EA7127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724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1" name="Line 57">
            <a:extLst>
              <a:ext uri="{FF2B5EF4-FFF2-40B4-BE49-F238E27FC236}">
                <a16:creationId xmlns:a16="http://schemas.microsoft.com/office/drawing/2014/main" id="{2E6907B1-E37E-D34F-9A8B-0A7A4FC568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2" name="Text Box 58">
            <a:extLst>
              <a:ext uri="{FF2B5EF4-FFF2-40B4-BE49-F238E27FC236}">
                <a16:creationId xmlns:a16="http://schemas.microsoft.com/office/drawing/2014/main" id="{79776235-0922-F04E-BFDB-7D5D61362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876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(# edges)</a:t>
            </a:r>
          </a:p>
        </p:txBody>
      </p:sp>
      <p:sp>
        <p:nvSpPr>
          <p:cNvPr id="318523" name="Text Box 59">
            <a:extLst>
              <a:ext uri="{FF2B5EF4-FFF2-40B4-BE49-F238E27FC236}">
                <a16:creationId xmlns:a16="http://schemas.microsoft.com/office/drawing/2014/main" id="{CCAE4DA5-298F-BC43-99D8-EB1EE356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288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(mincut-size / #edges)</a:t>
            </a:r>
          </a:p>
        </p:txBody>
      </p:sp>
      <p:sp>
        <p:nvSpPr>
          <p:cNvPr id="318524" name="AutoShape 60">
            <a:extLst>
              <a:ext uri="{FF2B5EF4-FFF2-40B4-BE49-F238E27FC236}">
                <a16:creationId xmlns:a16="http://schemas.microsoft.com/office/drawing/2014/main" id="{20E4446D-6A6F-FB4E-BF44-84F7E52E3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267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25" name="Text Box 61">
            <a:extLst>
              <a:ext uri="{FF2B5EF4-FFF2-40B4-BE49-F238E27FC236}">
                <a16:creationId xmlns:a16="http://schemas.microsoft.com/office/drawing/2014/main" id="{5A2D5AD5-6299-6E48-A119-AC33CE21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/>
              <a:t>N nodes</a:t>
            </a:r>
          </a:p>
        </p:txBody>
      </p:sp>
      <p:sp>
        <p:nvSpPr>
          <p:cNvPr id="318526" name="Line 62">
            <a:extLst>
              <a:ext uri="{FF2B5EF4-FFF2-40B4-BE49-F238E27FC236}">
                <a16:creationId xmlns:a16="http://schemas.microsoft.com/office/drawing/2014/main" id="{BA30A8E0-0AA5-BA4E-9C0F-5FED9FA01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984625"/>
            <a:ext cx="2971800" cy="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7" name="Line 63">
            <a:extLst>
              <a:ext uri="{FF2B5EF4-FFF2-40B4-BE49-F238E27FC236}">
                <a16:creationId xmlns:a16="http://schemas.microsoft.com/office/drawing/2014/main" id="{6EE46F43-E6FA-2C45-9A99-A4B10EE06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667000"/>
            <a:ext cx="0" cy="106680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28" name="Text Box 64">
            <a:extLst>
              <a:ext uri="{FF2B5EF4-FFF2-40B4-BE49-F238E27FC236}">
                <a16:creationId xmlns:a16="http://schemas.microsoft.com/office/drawing/2014/main" id="{140CFA16-99A7-2042-BC6E-5F697AF1E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000"/>
              <a:t>New min-cut</a:t>
            </a:r>
          </a:p>
        </p:txBody>
      </p:sp>
      <p:sp>
        <p:nvSpPr>
          <p:cNvPr id="318529" name="Line 65">
            <a:extLst>
              <a:ext uri="{FF2B5EF4-FFF2-40B4-BE49-F238E27FC236}">
                <a16:creationId xmlns:a16="http://schemas.microsoft.com/office/drawing/2014/main" id="{244E42F9-48C7-0F40-ABF7-13C796B23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191000"/>
            <a:ext cx="0" cy="1066800"/>
          </a:xfrm>
          <a:prstGeom prst="line">
            <a:avLst/>
          </a:prstGeom>
          <a:noFill/>
          <a:ln w="25400">
            <a:solidFill>
              <a:srgbClr val="33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0" name="AutoShape 66">
            <a:extLst>
              <a:ext uri="{FF2B5EF4-FFF2-40B4-BE49-F238E27FC236}">
                <a16:creationId xmlns:a16="http://schemas.microsoft.com/office/drawing/2014/main" id="{75BC16B0-8491-9443-8F36-57671EE2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962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1" name="AutoShape 67">
            <a:extLst>
              <a:ext uri="{FF2B5EF4-FFF2-40B4-BE49-F238E27FC236}">
                <a16:creationId xmlns:a16="http://schemas.microsoft.com/office/drawing/2014/main" id="{A742D4CB-D383-4749-97D5-4292922BF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86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2" name="AutoShape 68">
            <a:extLst>
              <a:ext uri="{FF2B5EF4-FFF2-40B4-BE49-F238E27FC236}">
                <a16:creationId xmlns:a16="http://schemas.microsoft.com/office/drawing/2014/main" id="{7304C0CC-F6A0-B948-A4DD-951F53104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3" name="AutoShape 69">
            <a:extLst>
              <a:ext uri="{FF2B5EF4-FFF2-40B4-BE49-F238E27FC236}">
                <a16:creationId xmlns:a16="http://schemas.microsoft.com/office/drawing/2014/main" id="{D445D0F1-96E3-7E41-AB01-16127F848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429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4" name="AutoShape 70">
            <a:extLst>
              <a:ext uri="{FF2B5EF4-FFF2-40B4-BE49-F238E27FC236}">
                <a16:creationId xmlns:a16="http://schemas.microsoft.com/office/drawing/2014/main" id="{E767271B-1BDF-ED47-ABE3-7247EC358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5" name="AutoShape 71">
            <a:extLst>
              <a:ext uri="{FF2B5EF4-FFF2-40B4-BE49-F238E27FC236}">
                <a16:creationId xmlns:a16="http://schemas.microsoft.com/office/drawing/2014/main" id="{C36502D6-B643-FA41-B865-FB99CFCA4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124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6" name="AutoShape 72">
            <a:extLst>
              <a:ext uri="{FF2B5EF4-FFF2-40B4-BE49-F238E27FC236}">
                <a16:creationId xmlns:a16="http://schemas.microsoft.com/office/drawing/2014/main" id="{20127DAB-4B35-2A46-90D2-16085BCE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71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7" name="Line 73">
            <a:extLst>
              <a:ext uri="{FF2B5EF4-FFF2-40B4-BE49-F238E27FC236}">
                <a16:creationId xmlns:a16="http://schemas.microsoft.com/office/drawing/2014/main" id="{D8FFF108-35ED-E849-8D87-13653E2F3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048000"/>
            <a:ext cx="22098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8" name="Line 74">
            <a:extLst>
              <a:ext uri="{FF2B5EF4-FFF2-40B4-BE49-F238E27FC236}">
                <a16:creationId xmlns:a16="http://schemas.microsoft.com/office/drawing/2014/main" id="{2B610CA7-549A-2D46-BB61-8EED79EF0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0480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39" name="Text Box 75">
            <a:extLst>
              <a:ext uri="{FF2B5EF4-FFF2-40B4-BE49-F238E27FC236}">
                <a16:creationId xmlns:a16="http://schemas.microsoft.com/office/drawing/2014/main" id="{5738824B-F625-4747-8F6D-0DEA40CA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048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/>
              <a:t>Slope = -0.5</a:t>
            </a:r>
          </a:p>
        </p:txBody>
      </p:sp>
      <p:sp>
        <p:nvSpPr>
          <p:cNvPr id="318540" name="Text Box 76">
            <a:extLst>
              <a:ext uri="{FF2B5EF4-FFF2-40B4-BE49-F238E27FC236}">
                <a16:creationId xmlns:a16="http://schemas.microsoft.com/office/drawing/2014/main" id="{E50E7903-C954-7642-9CA1-B65E616D2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257800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800"/>
              <a:t>For a d-dimensional grid, the slope is -1/d</a:t>
            </a:r>
          </a:p>
        </p:txBody>
      </p:sp>
    </p:spTree>
    <p:extLst>
      <p:ext uri="{BB962C8B-B14F-4D97-AF65-F5344CB8AC3E}">
        <p14:creationId xmlns:p14="http://schemas.microsoft.com/office/powerpoint/2010/main" val="214246533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A1626BA4-DF8A-FC4E-AC22-82DBE3FB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6BFBDE5-59BF-E94B-9F14-025AD509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0C51CB1E-8744-924E-8C35-48565B23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8AC3C991-C8A6-7942-AA52-5750102AB5A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19490" name="Rectangle 2">
            <a:extLst>
              <a:ext uri="{FF2B5EF4-FFF2-40B4-BE49-F238E27FC236}">
                <a16:creationId xmlns:a16="http://schemas.microsoft.com/office/drawing/2014/main" id="{2C838F73-EA26-AA47-8F8D-1ECBD3F07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“Min-cut” plot</a:t>
            </a:r>
          </a:p>
        </p:txBody>
      </p:sp>
      <p:sp>
        <p:nvSpPr>
          <p:cNvPr id="319491" name="Line 3">
            <a:extLst>
              <a:ext uri="{FF2B5EF4-FFF2-40B4-BE49-F238E27FC236}">
                <a16:creationId xmlns:a16="http://schemas.microsoft.com/office/drawing/2014/main" id="{E3FAEE51-16A4-FA48-8D46-3B6EAFCAA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49091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92" name="Line 4">
            <a:extLst>
              <a:ext uri="{FF2B5EF4-FFF2-40B4-BE49-F238E27FC236}">
                <a16:creationId xmlns:a16="http://schemas.microsoft.com/office/drawing/2014/main" id="{6510DB55-14B4-C641-B852-9147CFECCB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166211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93" name="Text Box 5">
            <a:extLst>
              <a:ext uri="{FF2B5EF4-FFF2-40B4-BE49-F238E27FC236}">
                <a16:creationId xmlns:a16="http://schemas.microsoft.com/office/drawing/2014/main" id="{064C6E51-CFF3-C94F-AE67-13CCFF1E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4331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(# edges)</a:t>
            </a:r>
          </a:p>
        </p:txBody>
      </p:sp>
      <p:sp>
        <p:nvSpPr>
          <p:cNvPr id="319494" name="Text Box 6">
            <a:extLst>
              <a:ext uri="{FF2B5EF4-FFF2-40B4-BE49-F238E27FC236}">
                <a16:creationId xmlns:a16="http://schemas.microsoft.com/office/drawing/2014/main" id="{5845BE0A-7192-AA4C-B6DC-21FC29025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(mincut-size / #edges)</a:t>
            </a:r>
          </a:p>
        </p:txBody>
      </p:sp>
      <p:sp>
        <p:nvSpPr>
          <p:cNvPr id="319495" name="AutoShape 7">
            <a:extLst>
              <a:ext uri="{FF2B5EF4-FFF2-40B4-BE49-F238E27FC236}">
                <a16:creationId xmlns:a16="http://schemas.microsoft.com/office/drawing/2014/main" id="{07A56DA1-C886-6A46-AA64-7DD7E62AD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337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AutoShape 8">
            <a:extLst>
              <a:ext uri="{FF2B5EF4-FFF2-40B4-BE49-F238E27FC236}">
                <a16:creationId xmlns:a16="http://schemas.microsoft.com/office/drawing/2014/main" id="{C23E6C6F-9D5E-1F44-A53B-E27D64CC1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7289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AutoShape 9">
            <a:extLst>
              <a:ext uri="{FF2B5EF4-FFF2-40B4-BE49-F238E27FC236}">
                <a16:creationId xmlns:a16="http://schemas.microsoft.com/office/drawing/2014/main" id="{FA3EF9D5-F028-1740-93DD-EEAABA37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6527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8" name="AutoShape 10">
            <a:extLst>
              <a:ext uri="{FF2B5EF4-FFF2-40B4-BE49-F238E27FC236}">
                <a16:creationId xmlns:a16="http://schemas.microsoft.com/office/drawing/2014/main" id="{369D17F5-FE29-D744-9C64-730566A0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4241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9" name="AutoShape 11">
            <a:extLst>
              <a:ext uri="{FF2B5EF4-FFF2-40B4-BE49-F238E27FC236}">
                <a16:creationId xmlns:a16="http://schemas.microsoft.com/office/drawing/2014/main" id="{0133D6DF-B662-594D-B1B1-3B5C3AA4E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1955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0" name="AutoShape 12">
            <a:extLst>
              <a:ext uri="{FF2B5EF4-FFF2-40B4-BE49-F238E27FC236}">
                <a16:creationId xmlns:a16="http://schemas.microsoft.com/office/drawing/2014/main" id="{FB79A9C5-55BF-D944-9C36-D2F8F8128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193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1" name="AutoShape 13">
            <a:extLst>
              <a:ext uri="{FF2B5EF4-FFF2-40B4-BE49-F238E27FC236}">
                <a16:creationId xmlns:a16="http://schemas.microsoft.com/office/drawing/2014/main" id="{D8A8252C-8B25-DA45-9D17-47F77D709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907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2" name="AutoShape 14">
            <a:extLst>
              <a:ext uri="{FF2B5EF4-FFF2-40B4-BE49-F238E27FC236}">
                <a16:creationId xmlns:a16="http://schemas.microsoft.com/office/drawing/2014/main" id="{6D29B9CD-B29F-6647-8DFC-487DCB3A2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38313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3" name="Line 15">
            <a:extLst>
              <a:ext uri="{FF2B5EF4-FFF2-40B4-BE49-F238E27FC236}">
                <a16:creationId xmlns:a16="http://schemas.microsoft.com/office/drawing/2014/main" id="{8CA966D9-E4E3-314F-BC04-119366B64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814513"/>
            <a:ext cx="22098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4" name="Line 16">
            <a:extLst>
              <a:ext uri="{FF2B5EF4-FFF2-40B4-BE49-F238E27FC236}">
                <a16:creationId xmlns:a16="http://schemas.microsoft.com/office/drawing/2014/main" id="{04B2483C-795B-A64D-A9DC-135D56AD9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814513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5" name="Text Box 17">
            <a:extLst>
              <a:ext uri="{FF2B5EF4-FFF2-40B4-BE49-F238E27FC236}">
                <a16:creationId xmlns:a16="http://schemas.microsoft.com/office/drawing/2014/main" id="{B86FCC9C-033F-9C40-A865-04EAEA2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145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/>
              <a:t>Slope = -1/d</a:t>
            </a:r>
          </a:p>
        </p:txBody>
      </p:sp>
      <p:sp>
        <p:nvSpPr>
          <p:cNvPr id="319506" name="Text Box 18">
            <a:extLst>
              <a:ext uri="{FF2B5EF4-FFF2-40B4-BE49-F238E27FC236}">
                <a16:creationId xmlns:a16="http://schemas.microsoft.com/office/drawing/2014/main" id="{C8711075-1454-CD4A-8480-7EAD8BE0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024313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800"/>
              <a:t>For a </a:t>
            </a:r>
            <a:r>
              <a:rPr kumimoji="0" lang="en-US" altLang="en-US" sz="2800">
                <a:solidFill>
                  <a:srgbClr val="3333FF"/>
                </a:solidFill>
              </a:rPr>
              <a:t>d-dimensional grid</a:t>
            </a:r>
            <a:r>
              <a:rPr kumimoji="0" lang="en-US" altLang="en-US" sz="2800"/>
              <a:t>, the slope is </a:t>
            </a:r>
            <a:r>
              <a:rPr kumimoji="0" lang="en-US" altLang="en-US" sz="2800">
                <a:solidFill>
                  <a:srgbClr val="FF0000"/>
                </a:solidFill>
              </a:rPr>
              <a:t>-1/d</a:t>
            </a:r>
          </a:p>
        </p:txBody>
      </p:sp>
      <p:sp>
        <p:nvSpPr>
          <p:cNvPr id="319507" name="Line 19">
            <a:extLst>
              <a:ext uri="{FF2B5EF4-FFF2-40B4-BE49-F238E27FC236}">
                <a16:creationId xmlns:a16="http://schemas.microsoft.com/office/drawing/2014/main" id="{74CD395D-7E8D-E340-9733-C7DD437FD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4734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8" name="Line 20">
            <a:extLst>
              <a:ext uri="{FF2B5EF4-FFF2-40B4-BE49-F238E27FC236}">
                <a16:creationId xmlns:a16="http://schemas.microsoft.com/office/drawing/2014/main" id="{9ACC640F-E733-E541-9021-6A426D58B7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164465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9" name="Text Box 21">
            <a:extLst>
              <a:ext uri="{FF2B5EF4-FFF2-40B4-BE49-F238E27FC236}">
                <a16:creationId xmlns:a16="http://schemas.microsoft.com/office/drawing/2014/main" id="{5FD4902D-59FC-A745-A0C5-DF1CA54BF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62585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(# edges)</a:t>
            </a:r>
          </a:p>
        </p:txBody>
      </p:sp>
      <p:sp>
        <p:nvSpPr>
          <p:cNvPr id="319510" name="Text Box 22">
            <a:extLst>
              <a:ext uri="{FF2B5EF4-FFF2-40B4-BE49-F238E27FC236}">
                <a16:creationId xmlns:a16="http://schemas.microsoft.com/office/drawing/2014/main" id="{8437DCAB-27F3-AF48-B372-25CC0C5BA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192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(mincut-size / #edges)</a:t>
            </a:r>
          </a:p>
        </p:txBody>
      </p:sp>
      <p:sp>
        <p:nvSpPr>
          <p:cNvPr id="319511" name="AutoShape 23">
            <a:extLst>
              <a:ext uri="{FF2B5EF4-FFF2-40B4-BE49-F238E27FC236}">
                <a16:creationId xmlns:a16="http://schemas.microsoft.com/office/drawing/2014/main" id="{63BB3364-ECF3-2E42-A8C9-4291E6425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133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2" name="AutoShape 24">
            <a:extLst>
              <a:ext uri="{FF2B5EF4-FFF2-40B4-BE49-F238E27FC236}">
                <a16:creationId xmlns:a16="http://schemas.microsoft.com/office/drawing/2014/main" id="{50E5F812-309E-3143-B77C-8086446B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3" name="AutoShape 25">
            <a:extLst>
              <a:ext uri="{FF2B5EF4-FFF2-40B4-BE49-F238E27FC236}">
                <a16:creationId xmlns:a16="http://schemas.microsoft.com/office/drawing/2014/main" id="{01C2F172-5985-7141-9C35-730A7599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133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4" name="AutoShape 26">
            <a:extLst>
              <a:ext uri="{FF2B5EF4-FFF2-40B4-BE49-F238E27FC236}">
                <a16:creationId xmlns:a16="http://schemas.microsoft.com/office/drawing/2014/main" id="{53EC6B13-EAA5-4E4A-B47E-8D98D2C1A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09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5" name="AutoShape 27">
            <a:extLst>
              <a:ext uri="{FF2B5EF4-FFF2-40B4-BE49-F238E27FC236}">
                <a16:creationId xmlns:a16="http://schemas.microsoft.com/office/drawing/2014/main" id="{68A4FAE2-9EDA-0C47-9D64-BDCC3FEA6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133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6" name="AutoShape 28">
            <a:extLst>
              <a:ext uri="{FF2B5EF4-FFF2-40B4-BE49-F238E27FC236}">
                <a16:creationId xmlns:a16="http://schemas.microsoft.com/office/drawing/2014/main" id="{EA2F090E-6249-1949-B326-6039012F5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7" name="AutoShape 29">
            <a:extLst>
              <a:ext uri="{FF2B5EF4-FFF2-40B4-BE49-F238E27FC236}">
                <a16:creationId xmlns:a16="http://schemas.microsoft.com/office/drawing/2014/main" id="{F9103EF8-2ABB-D148-814D-2650F402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209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8" name="AutoShape 30">
            <a:extLst>
              <a:ext uri="{FF2B5EF4-FFF2-40B4-BE49-F238E27FC236}">
                <a16:creationId xmlns:a16="http://schemas.microsoft.com/office/drawing/2014/main" id="{E7A2C3FB-6D0A-1341-BB23-B65B944D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9" name="Line 31">
            <a:extLst>
              <a:ext uri="{FF2B5EF4-FFF2-40B4-BE49-F238E27FC236}">
                <a16:creationId xmlns:a16="http://schemas.microsoft.com/office/drawing/2014/main" id="{9AEA69C9-F44B-3A43-BB8F-BA8E359C2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2860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20" name="Text Box 32">
            <a:extLst>
              <a:ext uri="{FF2B5EF4-FFF2-40B4-BE49-F238E27FC236}">
                <a16:creationId xmlns:a16="http://schemas.microsoft.com/office/drawing/2014/main" id="{C21A44FF-45D0-8643-9C75-726E94A8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006850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800"/>
              <a:t>For a </a:t>
            </a:r>
            <a:r>
              <a:rPr kumimoji="0" lang="en-US" altLang="en-US" sz="2800">
                <a:solidFill>
                  <a:srgbClr val="3333FF"/>
                </a:solidFill>
              </a:rPr>
              <a:t>random graph</a:t>
            </a:r>
            <a:r>
              <a:rPr kumimoji="0" lang="en-US" altLang="en-US" sz="2800"/>
              <a:t>, the slope is </a:t>
            </a:r>
            <a:r>
              <a:rPr kumimoji="0" lang="en-US" altLang="en-US" sz="28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722712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C6E2AB4-8149-704C-840A-7614D1EB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03C7962-FB76-A647-BB88-7AF4550F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2348AAE-EA58-5C4D-B743-031B4A74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6316BF3B-44FF-3B4C-9C83-6339419647C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AE49F6BF-685D-C040-B999-627C54F9E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“Min-cut” plot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58573455-6112-DA48-9DC3-860A3D37F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does it look like for a real-world graph?</a:t>
            </a:r>
          </a:p>
        </p:txBody>
      </p:sp>
      <p:sp>
        <p:nvSpPr>
          <p:cNvPr id="321540" name="Line 4">
            <a:extLst>
              <a:ext uri="{FF2B5EF4-FFF2-40B4-BE49-F238E27FC236}">
                <a16:creationId xmlns:a16="http://schemas.microsoft.com/office/drawing/2014/main" id="{21D4E490-2BB5-BE4E-B26D-B861C3B23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9974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1" name="Line 5">
            <a:extLst>
              <a:ext uri="{FF2B5EF4-FFF2-40B4-BE49-F238E27FC236}">
                <a16:creationId xmlns:a16="http://schemas.microsoft.com/office/drawing/2014/main" id="{E87C7A59-9485-EC4B-BEF5-D96264EC09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316865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2" name="Text Box 6">
            <a:extLst>
              <a:ext uri="{FF2B5EF4-FFF2-40B4-BE49-F238E27FC236}">
                <a16:creationId xmlns:a16="http://schemas.microsoft.com/office/drawing/2014/main" id="{307F814F-F2A8-054D-98EB-10F2C05E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4985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(# edges)</a:t>
            </a:r>
          </a:p>
        </p:txBody>
      </p:sp>
      <p:sp>
        <p:nvSpPr>
          <p:cNvPr id="321543" name="Text Box 7">
            <a:extLst>
              <a:ext uri="{FF2B5EF4-FFF2-40B4-BE49-F238E27FC236}">
                <a16:creationId xmlns:a16="http://schemas.microsoft.com/office/drawing/2014/main" id="{06CDACF9-5A80-D346-B2B9-03183ECE1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(mincut-size / #edges)</a:t>
            </a:r>
          </a:p>
        </p:txBody>
      </p:sp>
      <p:sp>
        <p:nvSpPr>
          <p:cNvPr id="321544" name="Line 8">
            <a:extLst>
              <a:ext uri="{FF2B5EF4-FFF2-40B4-BE49-F238E27FC236}">
                <a16:creationId xmlns:a16="http://schemas.microsoft.com/office/drawing/2014/main" id="{8A86D968-97AB-CA42-8D77-17318A2DE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505200"/>
            <a:ext cx="2286000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5" name="Line 9">
            <a:extLst>
              <a:ext uri="{FF2B5EF4-FFF2-40B4-BE49-F238E27FC236}">
                <a16:creationId xmlns:a16="http://schemas.microsoft.com/office/drawing/2014/main" id="{010EDE81-28CB-7045-9CF5-35337BBA4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657600"/>
            <a:ext cx="2133600" cy="38100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6" name="Line 10">
            <a:extLst>
              <a:ext uri="{FF2B5EF4-FFF2-40B4-BE49-F238E27FC236}">
                <a16:creationId xmlns:a16="http://schemas.microsoft.com/office/drawing/2014/main" id="{41D9CC78-E04E-D746-9775-84B22D0C2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810000"/>
            <a:ext cx="1295400" cy="106680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8" name="Text Box 12">
            <a:extLst>
              <a:ext uri="{FF2B5EF4-FFF2-40B4-BE49-F238E27FC236}">
                <a16:creationId xmlns:a16="http://schemas.microsoft.com/office/drawing/2014/main" id="{67C0C94E-3F0B-FD4A-BB04-0F707F03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352800"/>
            <a:ext cx="182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60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01176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35F5F8-526B-1E4F-81DB-C72018B6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8EB1A1-6C8D-6F4A-81B7-03DDBAE0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FAE617-4BBB-AD45-AE8D-76CE8D35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0ABA6D83-BB23-2F40-B862-81BA80D261C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176B5654-52DB-C444-8E62-73BB15761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Experiments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2995683F-8D0D-8346-94FA-6605F2C94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Datasets:</a:t>
            </a:r>
          </a:p>
          <a:p>
            <a:pPr marL="669925" lvl="1" indent="-325438"/>
            <a:r>
              <a:rPr lang="en-US" altLang="en-US">
                <a:solidFill>
                  <a:srgbClr val="FF0000"/>
                </a:solidFill>
              </a:rPr>
              <a:t>Google Web Graph</a:t>
            </a:r>
            <a:r>
              <a:rPr lang="en-US" altLang="en-US"/>
              <a:t>: 916,428 nodes and 5,105,039 edges</a:t>
            </a:r>
          </a:p>
          <a:p>
            <a:pPr marL="669925" lvl="1" indent="-325438"/>
            <a:r>
              <a:rPr lang="en-US" altLang="en-US">
                <a:solidFill>
                  <a:srgbClr val="FF0000"/>
                </a:solidFill>
              </a:rPr>
              <a:t>Lucent Router Graph</a:t>
            </a:r>
            <a:r>
              <a:rPr lang="en-US" altLang="en-US"/>
              <a:t>: Undirected graph of network routers from </a:t>
            </a:r>
            <a:r>
              <a:rPr lang="en-US" altLang="en-US">
                <a:hlinkClick r:id="rId2"/>
              </a:rPr>
              <a:t>www.isi.edu/scan/mercator/maps.html</a:t>
            </a:r>
            <a:r>
              <a:rPr lang="en-US" altLang="en-US"/>
              <a:t>; 112,969 nodes and 181,639 edges</a:t>
            </a:r>
          </a:p>
          <a:p>
            <a:pPr marL="669925" lvl="1" indent="-325438"/>
            <a:r>
              <a:rPr lang="en-US" altLang="en-US">
                <a:solidFill>
                  <a:srgbClr val="FF0000"/>
                </a:solidFill>
              </a:rPr>
              <a:t>User </a:t>
            </a:r>
            <a:r>
              <a:rPr lang="en-US" altLang="en-US">
                <a:solidFill>
                  <a:srgbClr val="FF0000"/>
                </a:solidFill>
                <a:sym typeface="Wingdings" pitchFamily="2" charset="2"/>
              </a:rPr>
              <a:t> Website </a:t>
            </a:r>
            <a:r>
              <a:rPr lang="en-US" altLang="en-US">
                <a:solidFill>
                  <a:srgbClr val="FF0000"/>
                </a:solidFill>
              </a:rPr>
              <a:t>Clickstream Graph</a:t>
            </a:r>
            <a:r>
              <a:rPr lang="en-US" altLang="en-US"/>
              <a:t>: 222,704 nodes and 952,580 edges</a:t>
            </a:r>
          </a:p>
        </p:txBody>
      </p:sp>
      <p:sp>
        <p:nvSpPr>
          <p:cNvPr id="322564" name="Text Box 4">
            <a:extLst>
              <a:ext uri="{FF2B5EF4-FFF2-40B4-BE49-F238E27FC236}">
                <a16:creationId xmlns:a16="http://schemas.microsoft.com/office/drawing/2014/main" id="{0D0E6EEC-7AE0-584F-85FC-F7EFD2D4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463"/>
            <a:ext cx="9144000" cy="1125537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i="1"/>
              <a:t>NetMine: New Mining Tools for Large Graphs</a:t>
            </a:r>
            <a:r>
              <a:rPr lang="en-US" altLang="en-US" sz="2200"/>
              <a:t>, by D. Chakrabarti, </a:t>
            </a:r>
          </a:p>
          <a:p>
            <a:pPr algn="l"/>
            <a:r>
              <a:rPr lang="en-US" altLang="en-US" sz="2200"/>
              <a:t>Y. Zhan, D. Blandford, C. Faloutsos and G. Blelloch, in the SDM 2004 Workshop on Link Analysis, Counter-terrorism and Privacy</a:t>
            </a:r>
          </a:p>
        </p:txBody>
      </p:sp>
    </p:spTree>
    <p:extLst>
      <p:ext uri="{BB962C8B-B14F-4D97-AF65-F5344CB8AC3E}">
        <p14:creationId xmlns:p14="http://schemas.microsoft.com/office/powerpoint/2010/main" val="39623454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683462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B09338E-9092-2540-A76C-DEE4822F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6229CF5-0CCF-2249-A72F-0B88B701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E5E4E1C-E303-C645-ADF5-39C80A91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4D88A383-34B1-B841-9DD3-796DA2C1F1B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8C4DB004-EBFA-7F40-8100-106A82258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Experiments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C82E3575-2518-0745-A8F5-FC06172BA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Used the METIS algorithm [</a:t>
            </a:r>
            <a:r>
              <a:rPr lang="en-US" altLang="en-US" sz="2600"/>
              <a:t>Karypis, Kumar, 1995]</a:t>
            </a:r>
          </a:p>
        </p:txBody>
      </p:sp>
      <p:pic>
        <p:nvPicPr>
          <p:cNvPr id="323588" name="Picture 4" descr="google-with-lip">
            <a:extLst>
              <a:ext uri="{FF2B5EF4-FFF2-40B4-BE49-F238E27FC236}">
                <a16:creationId xmlns:a16="http://schemas.microsoft.com/office/drawing/2014/main" id="{0FBE8412-7D6C-E84C-A051-08CD501E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419600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9" name="Text Box 5">
            <a:extLst>
              <a:ext uri="{FF2B5EF4-FFF2-40B4-BE49-F238E27FC236}">
                <a16:creationId xmlns:a16="http://schemas.microsoft.com/office/drawing/2014/main" id="{6B75BF8D-ABE7-EB45-B16B-618B0CC8D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1816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(# edges)</a:t>
            </a:r>
          </a:p>
        </p:txBody>
      </p:sp>
      <p:sp>
        <p:nvSpPr>
          <p:cNvPr id="323590" name="Text Box 6">
            <a:extLst>
              <a:ext uri="{FF2B5EF4-FFF2-40B4-BE49-F238E27FC236}">
                <a16:creationId xmlns:a16="http://schemas.microsoft.com/office/drawing/2014/main" id="{A001F910-1549-B044-8C54-9810FF2A523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02443" y="3321843"/>
            <a:ext cx="2895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(mincut-size / #edges)</a:t>
            </a:r>
          </a:p>
        </p:txBody>
      </p:sp>
      <p:sp>
        <p:nvSpPr>
          <p:cNvPr id="323591" name="Text Box 7">
            <a:extLst>
              <a:ext uri="{FF2B5EF4-FFF2-40B4-BE49-F238E27FC236}">
                <a16:creationId xmlns:a16="http://schemas.microsoft.com/office/drawing/2014/main" id="{B79197DC-3470-5849-9E58-A172524BC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667000"/>
            <a:ext cx="3429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en-US" sz="2000"/>
              <a:t> </a:t>
            </a:r>
            <a:r>
              <a:rPr kumimoji="0" lang="en-US" altLang="en-US" sz="2400"/>
              <a:t>Google Web graph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en-US" sz="2400"/>
              <a:t> Values along the y-axis are averaged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en-US" sz="2400"/>
              <a:t> We observe a “lip” for large edges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en-US" sz="2400"/>
              <a:t> Slope of -0.4, corresponds to a 2.5-dimensional grid!</a:t>
            </a:r>
          </a:p>
        </p:txBody>
      </p:sp>
      <p:sp>
        <p:nvSpPr>
          <p:cNvPr id="323592" name="Line 8">
            <a:extLst>
              <a:ext uri="{FF2B5EF4-FFF2-40B4-BE49-F238E27FC236}">
                <a16:creationId xmlns:a16="http://schemas.microsoft.com/office/drawing/2014/main" id="{A3C9FFB4-F37D-A44E-A602-385414A33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438400"/>
            <a:ext cx="2667000" cy="2209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93" name="Line 9">
            <a:extLst>
              <a:ext uri="{FF2B5EF4-FFF2-40B4-BE49-F238E27FC236}">
                <a16:creationId xmlns:a16="http://schemas.microsoft.com/office/drawing/2014/main" id="{C31A4167-BD9C-254F-AF47-91E7C5C8C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667000"/>
            <a:ext cx="1447800" cy="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94" name="Text Box 10">
            <a:extLst>
              <a:ext uri="{FF2B5EF4-FFF2-40B4-BE49-F238E27FC236}">
                <a16:creationId xmlns:a16="http://schemas.microsoft.com/office/drawing/2014/main" id="{8E397CC3-01C2-344C-9554-B1CD0D55E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rgbClr val="3333FF"/>
                </a:solidFill>
              </a:rPr>
              <a:t>Slope</a:t>
            </a:r>
            <a:r>
              <a:rPr kumimoji="0" lang="en-US" altLang="en-US" sz="2400">
                <a:solidFill>
                  <a:srgbClr val="3333FF"/>
                </a:solidFill>
                <a:cs typeface="Arial" panose="020B0604020202020204" pitchFamily="34" charset="0"/>
              </a:rPr>
              <a:t>~ -0.4</a:t>
            </a:r>
          </a:p>
        </p:txBody>
      </p:sp>
      <p:sp>
        <p:nvSpPr>
          <p:cNvPr id="323595" name="Line 11">
            <a:extLst>
              <a:ext uri="{FF2B5EF4-FFF2-40B4-BE49-F238E27FC236}">
                <a16:creationId xmlns:a16="http://schemas.microsoft.com/office/drawing/2014/main" id="{0C13D10A-2F5A-D643-AE88-F4CD99A635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343400"/>
            <a:ext cx="762000" cy="838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359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349442D-153E-D249-8787-2DFE71A1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6781A72-C8DE-3445-81FB-E46E0BC9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6DF0F50-2E54-1D42-9D16-1225B3FB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1A9DC93B-D154-DA48-8729-D866C385E0F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4C848678-6BFA-3B41-964C-70B887EB8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Experiments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D919655D-43E6-3B46-97E2-96A481C2D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Same results for other graphs too…</a:t>
            </a:r>
          </a:p>
        </p:txBody>
      </p:sp>
      <p:pic>
        <p:nvPicPr>
          <p:cNvPr id="324612" name="Picture 4" descr="lucent">
            <a:extLst>
              <a:ext uri="{FF2B5EF4-FFF2-40B4-BE49-F238E27FC236}">
                <a16:creationId xmlns:a16="http://schemas.microsoft.com/office/drawing/2014/main" id="{118D5F47-8080-AC40-AAA4-F92B0B6A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96240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4" name="Text Box 6">
            <a:extLst>
              <a:ext uri="{FF2B5EF4-FFF2-40B4-BE49-F238E27FC236}">
                <a16:creationId xmlns:a16="http://schemas.microsoft.com/office/drawing/2014/main" id="{2D1B5F88-0E88-2D4C-BB8C-812B06AA7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530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(# edges)</a:t>
            </a:r>
          </a:p>
        </p:txBody>
      </p:sp>
      <p:sp>
        <p:nvSpPr>
          <p:cNvPr id="324616" name="Text Box 8">
            <a:extLst>
              <a:ext uri="{FF2B5EF4-FFF2-40B4-BE49-F238E27FC236}">
                <a16:creationId xmlns:a16="http://schemas.microsoft.com/office/drawing/2014/main" id="{8311DB41-325C-6243-A303-0DBA8050604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07243" y="3321843"/>
            <a:ext cx="2895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/>
              <a:t>log (mincut-size / #edges)</a:t>
            </a:r>
          </a:p>
        </p:txBody>
      </p:sp>
      <p:sp>
        <p:nvSpPr>
          <p:cNvPr id="324618" name="Text Box 10">
            <a:extLst>
              <a:ext uri="{FF2B5EF4-FFF2-40B4-BE49-F238E27FC236}">
                <a16:creationId xmlns:a16="http://schemas.microsoft.com/office/drawing/2014/main" id="{F5287099-DF0E-CA41-85AC-64072836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/>
              <a:t>Lucent Router graph</a:t>
            </a:r>
          </a:p>
        </p:txBody>
      </p:sp>
      <p:sp>
        <p:nvSpPr>
          <p:cNvPr id="324620" name="Line 12">
            <a:extLst>
              <a:ext uri="{FF2B5EF4-FFF2-40B4-BE49-F238E27FC236}">
                <a16:creationId xmlns:a16="http://schemas.microsoft.com/office/drawing/2014/main" id="{058B7344-36EB-8B42-90C2-194ADB977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438400"/>
            <a:ext cx="2286000" cy="2057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1" name="Line 13">
            <a:extLst>
              <a:ext uri="{FF2B5EF4-FFF2-40B4-BE49-F238E27FC236}">
                <a16:creationId xmlns:a16="http://schemas.microsoft.com/office/drawing/2014/main" id="{2F69C8BC-4CB2-DE4D-AB2C-AAD07A4AD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667000"/>
            <a:ext cx="1447800" cy="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2" name="Text Box 14">
            <a:extLst>
              <a:ext uri="{FF2B5EF4-FFF2-40B4-BE49-F238E27FC236}">
                <a16:creationId xmlns:a16="http://schemas.microsoft.com/office/drawing/2014/main" id="{31C294C4-C3E6-2041-8C5C-1F51E5E0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2400">
                <a:solidFill>
                  <a:srgbClr val="3333FF"/>
                </a:solidFill>
              </a:rPr>
              <a:t>Slope</a:t>
            </a:r>
            <a:r>
              <a:rPr kumimoji="0" lang="en-US" altLang="en-US" sz="2400">
                <a:solidFill>
                  <a:srgbClr val="3333FF"/>
                </a:solidFill>
                <a:cs typeface="Arial" panose="020B0604020202020204" pitchFamily="34" charset="0"/>
              </a:rPr>
              <a:t>~ -0.57</a:t>
            </a:r>
          </a:p>
        </p:txBody>
      </p:sp>
      <p:sp>
        <p:nvSpPr>
          <p:cNvPr id="324626" name="Line 18">
            <a:extLst>
              <a:ext uri="{FF2B5EF4-FFF2-40B4-BE49-F238E27FC236}">
                <a16:creationId xmlns:a16="http://schemas.microsoft.com/office/drawing/2014/main" id="{CFA36459-79B5-1B4D-B975-BDD5400211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191000"/>
            <a:ext cx="12192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4A196E-B4B0-F341-9351-6C5A6485D669}"/>
              </a:ext>
            </a:extLst>
          </p:cNvPr>
          <p:cNvGrpSpPr/>
          <p:nvPr/>
        </p:nvGrpSpPr>
        <p:grpSpPr>
          <a:xfrm>
            <a:off x="4572000" y="2133600"/>
            <a:ext cx="4191000" cy="3733800"/>
            <a:chOff x="4572000" y="2133600"/>
            <a:chExt cx="4191000" cy="3733800"/>
          </a:xfrm>
        </p:grpSpPr>
        <p:pic>
          <p:nvPicPr>
            <p:cNvPr id="324613" name="Picture 5" descr="clickstream">
              <a:extLst>
                <a:ext uri="{FF2B5EF4-FFF2-40B4-BE49-F238E27FC236}">
                  <a16:creationId xmlns:a16="http://schemas.microsoft.com/office/drawing/2014/main" id="{07D36A23-0649-FD47-9040-B637B1082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86000"/>
              <a:ext cx="4114800" cy="287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4615" name="Text Box 7">
              <a:extLst>
                <a:ext uri="{FF2B5EF4-FFF2-40B4-BE49-F238E27FC236}">
                  <a16:creationId xmlns:a16="http://schemas.microsoft.com/office/drawing/2014/main" id="{AE21633A-C117-664B-ABB6-FC1FCBAAF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5029200"/>
              <a:ext cx="175260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800"/>
                <a:t>log (# edges)</a:t>
              </a:r>
            </a:p>
          </p:txBody>
        </p:sp>
        <p:sp>
          <p:nvSpPr>
            <p:cNvPr id="324617" name="Text Box 9">
              <a:extLst>
                <a:ext uri="{FF2B5EF4-FFF2-40B4-BE49-F238E27FC236}">
                  <a16:creationId xmlns:a16="http://schemas.microsoft.com/office/drawing/2014/main" id="{7577B355-C564-1A4D-BA61-6613ECAF4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307557" y="3398043"/>
              <a:ext cx="289560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1800"/>
                <a:t>log (mincut-size / #edges)</a:t>
              </a:r>
            </a:p>
          </p:txBody>
        </p:sp>
        <p:sp>
          <p:nvSpPr>
            <p:cNvPr id="324619" name="Text Box 11">
              <a:extLst>
                <a:ext uri="{FF2B5EF4-FFF2-40B4-BE49-F238E27FC236}">
                  <a16:creationId xmlns:a16="http://schemas.microsoft.com/office/drawing/2014/main" id="{776F6A8C-4681-8548-AAD6-D6324BF2E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410200"/>
              <a:ext cx="3276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2400"/>
                <a:t>Clickstream graph</a:t>
              </a:r>
            </a:p>
          </p:txBody>
        </p:sp>
        <p:sp>
          <p:nvSpPr>
            <p:cNvPr id="324623" name="Line 15">
              <a:extLst>
                <a:ext uri="{FF2B5EF4-FFF2-40B4-BE49-F238E27FC236}">
                  <a16:creationId xmlns:a16="http://schemas.microsoft.com/office/drawing/2014/main" id="{07C408BC-7AAC-BE4C-A86D-B4635A87A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2514600"/>
              <a:ext cx="1524000" cy="2133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624" name="Line 16">
              <a:extLst>
                <a:ext uri="{FF2B5EF4-FFF2-40B4-BE49-F238E27FC236}">
                  <a16:creationId xmlns:a16="http://schemas.microsoft.com/office/drawing/2014/main" id="{19576CCD-D9E4-2741-A74F-1AE0FB790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743200"/>
              <a:ext cx="144780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625" name="Text Box 17">
              <a:extLst>
                <a:ext uri="{FF2B5EF4-FFF2-40B4-BE49-F238E27FC236}">
                  <a16:creationId xmlns:a16="http://schemas.microsoft.com/office/drawing/2014/main" id="{4D2170B7-EBAB-CB43-BDB5-58AD90548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altLang="en-US" sz="2400">
                  <a:solidFill>
                    <a:srgbClr val="3333FF"/>
                  </a:solidFill>
                </a:rPr>
                <a:t>Slope</a:t>
              </a:r>
              <a:r>
                <a:rPr kumimoji="0" lang="en-US" altLang="en-US" sz="2400">
                  <a:solidFill>
                    <a:srgbClr val="3333FF"/>
                  </a:solidFill>
                  <a:cs typeface="Arial" panose="020B0604020202020204" pitchFamily="34" charset="0"/>
                </a:rPr>
                <a:t>~ -0.45</a:t>
              </a:r>
            </a:p>
          </p:txBody>
        </p:sp>
        <p:sp>
          <p:nvSpPr>
            <p:cNvPr id="324628" name="Line 20">
              <a:extLst>
                <a:ext uri="{FF2B5EF4-FFF2-40B4-BE49-F238E27FC236}">
                  <a16:creationId xmlns:a16="http://schemas.microsoft.com/office/drawing/2014/main" id="{D40D1D4D-BCA6-6D43-82A3-3D7367DC1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0400" y="3810000"/>
              <a:ext cx="762000" cy="838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29" name="Line 21">
              <a:extLst>
                <a:ext uri="{FF2B5EF4-FFF2-40B4-BE49-F238E27FC236}">
                  <a16:creationId xmlns:a16="http://schemas.microsoft.com/office/drawing/2014/main" id="{105A14CF-B422-D94A-B2A2-BCF7DF32E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3810000"/>
              <a:ext cx="5334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5820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907C3F-5D34-7F40-81B1-EC7EC67D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66C0E6-60F3-1948-84FC-94C649B2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6260F4-0A94-AB42-9D20-7FEACB2A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1353E8B6-2F6F-224D-ABC9-4A111B2790F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A736C424-28C8-A64E-ACE7-9EFBF9F6F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Conclusions – Practitioner’s guide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67DEA2A5-8E65-B444-88EB-8886DEC8E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Hard clustering – </a:t>
            </a:r>
            <a:r>
              <a:rPr lang="en-US" altLang="en-US" i="1"/>
              <a:t>k</a:t>
            </a:r>
            <a:r>
              <a:rPr lang="en-US" altLang="en-US"/>
              <a:t> pieces</a:t>
            </a:r>
          </a:p>
          <a:p>
            <a:r>
              <a:rPr lang="en-US" altLang="en-US"/>
              <a:t>Hard co-clustering – (</a:t>
            </a:r>
            <a:r>
              <a:rPr lang="en-US" altLang="en-US" i="1"/>
              <a:t>k,l</a:t>
            </a:r>
            <a:r>
              <a:rPr lang="en-US" altLang="en-US"/>
              <a:t>) pieces</a:t>
            </a:r>
          </a:p>
          <a:p>
            <a:r>
              <a:rPr lang="en-US" altLang="en-US"/>
              <a:t>Hard clustering – optimal # pieces</a:t>
            </a:r>
          </a:p>
          <a:p>
            <a:r>
              <a:rPr lang="en-US" altLang="en-US"/>
              <a:t>Observations</a:t>
            </a:r>
          </a:p>
        </p:txBody>
      </p:sp>
      <p:sp>
        <p:nvSpPr>
          <p:cNvPr id="334853" name="Text Box 5">
            <a:extLst>
              <a:ext uri="{FF2B5EF4-FFF2-40B4-BE49-F238E27FC236}">
                <a16:creationId xmlns:a16="http://schemas.microsoft.com/office/drawing/2014/main" id="{532CE7BB-019C-8F4A-BD6D-FC3755D06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1450975"/>
            <a:ext cx="12493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METIS</a:t>
            </a:r>
          </a:p>
        </p:txBody>
      </p:sp>
      <p:sp>
        <p:nvSpPr>
          <p:cNvPr id="334854" name="Text Box 6">
            <a:extLst>
              <a:ext uri="{FF2B5EF4-FFF2-40B4-BE49-F238E27FC236}">
                <a16:creationId xmlns:a16="http://schemas.microsoft.com/office/drawing/2014/main" id="{193050FC-52A2-1440-935A-A5B5CCE8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2025650"/>
            <a:ext cx="20907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Co-clustering</a:t>
            </a:r>
          </a:p>
        </p:txBody>
      </p:sp>
      <p:sp>
        <p:nvSpPr>
          <p:cNvPr id="334856" name="Text Box 8">
            <a:extLst>
              <a:ext uri="{FF2B5EF4-FFF2-40B4-BE49-F238E27FC236}">
                <a16:creationId xmlns:a16="http://schemas.microsoft.com/office/drawing/2014/main" id="{2EC2BABC-F8C0-6D4C-9043-AAA48A7FE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2667000"/>
            <a:ext cx="23701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solidFill>
                  <a:schemeClr val="tx2"/>
                </a:solidFill>
                <a:latin typeface="Times New Roman" panose="02020603050405020304" pitchFamily="18" charset="0"/>
              </a:rPr>
              <a:t>Cross-associations</a:t>
            </a:r>
          </a:p>
        </p:txBody>
      </p:sp>
      <p:sp>
        <p:nvSpPr>
          <p:cNvPr id="334857" name="Text Box 9">
            <a:extLst>
              <a:ext uri="{FF2B5EF4-FFF2-40B4-BE49-F238E27FC236}">
                <a16:creationId xmlns:a16="http://schemas.microsoft.com/office/drawing/2014/main" id="{6606F313-5FB9-1F47-86C0-49769269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76600"/>
            <a:ext cx="2592388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‘jellyfish’: </a:t>
            </a:r>
          </a:p>
          <a:p>
            <a:pPr algn="l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Maybe, there are</a:t>
            </a:r>
          </a:p>
          <a:p>
            <a:pPr algn="l"/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no good cuts</a:t>
            </a:r>
          </a:p>
        </p:txBody>
      </p:sp>
    </p:spTree>
    <p:extLst>
      <p:ext uri="{BB962C8B-B14F-4D97-AF65-F5344CB8AC3E}">
        <p14:creationId xmlns:p14="http://schemas.microsoft.com/office/powerpoint/2010/main" val="21286476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2"/>
            <a:r>
              <a:rPr lang="en-US" dirty="0"/>
              <a:t>Algorithm</a:t>
            </a:r>
          </a:p>
          <a:p>
            <a:pPr lvl="2"/>
            <a:r>
              <a:rPr lang="en-US" dirty="0"/>
              <a:t>Warning: ‘no good cuts’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870969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23940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D11ED0FB-9685-274E-9817-B22EF3F540F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Problem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graph, and </a:t>
            </a:r>
            <a:r>
              <a:rPr lang="en-US" altLang="en-US" i="1"/>
              <a:t>k</a:t>
            </a:r>
          </a:p>
          <a:p>
            <a:r>
              <a:rPr lang="en-US" altLang="en-US"/>
              <a:t>Break it into </a:t>
            </a:r>
            <a:r>
              <a:rPr lang="en-US" altLang="en-US" i="1"/>
              <a:t>k</a:t>
            </a:r>
            <a:r>
              <a:rPr lang="en-US" altLang="en-US"/>
              <a:t> (disjoint) communities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F13773-2854-FC4D-9ADD-317DD4BE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787951"/>
            <a:ext cx="1194619" cy="101489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29E9D04-1EF2-AC41-BE97-F9BD5A18C581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F53B6E-719A-2440-B3AE-F01EE4E572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47B236-3DE7-2743-89C6-C072962A29B9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121A41-57C1-744C-9819-BF4645F98B7E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60AFAC-7CD2-AB41-8D11-EBE435F2031B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2F4849-7096-8947-827D-8BA51F477B73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A02FD5-9744-CC46-B8DF-6100206B5694}"/>
                </a:ext>
              </a:extLst>
            </p:cNvPr>
            <p:cNvCxnSpPr>
              <a:cxnSpLocks/>
              <a:stCxn id="27" idx="6"/>
              <a:endCxn id="29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A132F5E-4F0C-754E-9834-1147F1D1A9A5}"/>
                </a:ext>
              </a:extLst>
            </p:cNvPr>
            <p:cNvCxnSpPr>
              <a:stCxn id="27" idx="5"/>
              <a:endCxn id="31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D2D224-1F0E-0043-AA3F-9C2DF3D58231}"/>
                </a:ext>
              </a:extLst>
            </p:cNvPr>
            <p:cNvCxnSpPr>
              <a:stCxn id="27" idx="3"/>
              <a:endCxn id="30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8065000-5AD4-9942-AFD6-8E8D1C3CA5D2}"/>
                </a:ext>
              </a:extLst>
            </p:cNvPr>
            <p:cNvCxnSpPr>
              <a:cxnSpLocks/>
              <a:stCxn id="27" idx="1"/>
              <a:endCxn id="28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A1C73E-AFB8-C044-9D75-F388906AF0C5}"/>
                </a:ext>
              </a:extLst>
            </p:cNvPr>
            <p:cNvCxnSpPr>
              <a:stCxn id="28" idx="6"/>
              <a:endCxn id="29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C43BE0D-22D0-514D-BFE2-2D72CCA299A6}"/>
                </a:ext>
              </a:extLst>
            </p:cNvPr>
            <p:cNvCxnSpPr>
              <a:stCxn id="29" idx="4"/>
              <a:endCxn id="31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A98321-166B-B840-A53B-8862A0C0DBCF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06784F-5A0E-D64C-8040-3F303402DCCD}"/>
                </a:ext>
              </a:extLst>
            </p:cNvPr>
            <p:cNvCxnSpPr>
              <a:stCxn id="28" idx="4"/>
              <a:endCxn id="30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704E69-F3C0-6D40-85F0-65F59E3BB04C}"/>
                </a:ext>
              </a:extLst>
            </p:cNvPr>
            <p:cNvCxnSpPr>
              <a:stCxn id="28" idx="5"/>
              <a:endCxn id="31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18CC0A-4B8C-2D44-90FD-D36C3425BF16}"/>
                </a:ext>
              </a:extLst>
            </p:cNvPr>
            <p:cNvCxnSpPr>
              <a:stCxn id="29" idx="4"/>
              <a:endCxn id="30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E1BE0CC-CF80-7242-A14E-5A34C157790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8010371-FE2A-114A-A0C3-E6FB690C8CE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8B75747-43D0-A848-A7F1-383FF5054E64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167170B-6613-3D45-BACD-898997715DD5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4AADB0-D337-834F-9308-C9F0AAA672E7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76921EF-1C61-784B-B84D-1F2CA3991E85}"/>
                </a:ext>
              </a:extLst>
            </p:cNvPr>
            <p:cNvCxnSpPr>
              <a:cxnSpLocks/>
              <a:stCxn id="43" idx="4"/>
              <a:endCxn id="45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05ACDB-BCAE-BA41-8E47-1FD13D917BF0}"/>
                </a:ext>
              </a:extLst>
            </p:cNvPr>
            <p:cNvCxnSpPr>
              <a:stCxn id="44" idx="6"/>
              <a:endCxn id="45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6C3C983-8DEE-884B-807A-045DB0B2A040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8EF5A21-576F-2043-AE11-B0431A6AC7D1}"/>
                </a:ext>
              </a:extLst>
            </p:cNvPr>
            <p:cNvCxnSpPr>
              <a:cxnSpLocks/>
              <a:stCxn id="42" idx="5"/>
              <a:endCxn id="45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173B7F-4A21-CE49-95FB-2F71BDE90668}"/>
                </a:ext>
              </a:extLst>
            </p:cNvPr>
            <p:cNvCxnSpPr>
              <a:cxnSpLocks/>
              <a:stCxn id="43" idx="3"/>
              <a:endCxn id="44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CE1EB8-5EF3-7C40-BBFF-56CE88351E33}"/>
                </a:ext>
              </a:extLst>
            </p:cNvPr>
            <p:cNvCxnSpPr>
              <a:stCxn id="29" idx="6"/>
              <a:endCxn id="42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18472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B876D772-05C3-AE45-81F2-9E7AD40120C6}"/>
              </a:ext>
            </a:extLst>
          </p:cNvPr>
          <p:cNvSpPr/>
          <p:nvPr/>
        </p:nvSpPr>
        <p:spPr bwMode="auto">
          <a:xfrm>
            <a:off x="4468253" y="3141832"/>
            <a:ext cx="995649" cy="2260375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3C093-B627-2F49-8F8E-B92F7314CCB3}"/>
              </a:ext>
            </a:extLst>
          </p:cNvPr>
          <p:cNvSpPr/>
          <p:nvPr/>
        </p:nvSpPr>
        <p:spPr bwMode="auto">
          <a:xfrm>
            <a:off x="2841104" y="3141832"/>
            <a:ext cx="1223201" cy="2236401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D11ED0FB-9685-274E-9817-B22EF3F540F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Short answer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METIS [</a:t>
            </a:r>
            <a:r>
              <a:rPr lang="en-US" altLang="en-US" dirty="0" err="1"/>
              <a:t>Karypis</a:t>
            </a:r>
            <a:r>
              <a:rPr lang="en-US" altLang="en-US" dirty="0"/>
              <a:t>, Kumar]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4F3477-1860-C348-8E1E-A8E96A81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81" y="861896"/>
            <a:ext cx="1194619" cy="101940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46A0973D-FCFC-6047-AB4F-113EFE556206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1F4FF36-E4AE-B64F-AB59-B82DBFDDC19F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6956F6E-A707-8D46-BAC0-1C75F9F7CA5C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2A2272-75EE-C247-971A-AE4A86625BCD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CE32E4-8B7B-2F4C-912B-13DDF6058C51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93312BC-FFC5-0A44-A228-86B22B27E255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B1EFD02-A597-9E47-85AA-0523741E4889}"/>
                </a:ext>
              </a:extLst>
            </p:cNvPr>
            <p:cNvCxnSpPr>
              <a:cxnSpLocks/>
              <a:stCxn id="65" idx="6"/>
              <a:endCxn id="67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D40A27A-01EA-BF4E-BAAC-294A0346926A}"/>
                </a:ext>
              </a:extLst>
            </p:cNvPr>
            <p:cNvCxnSpPr>
              <a:stCxn id="65" idx="5"/>
              <a:endCxn id="69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57CA77F-0EEA-D947-AA4E-152BAD927AFB}"/>
                </a:ext>
              </a:extLst>
            </p:cNvPr>
            <p:cNvCxnSpPr>
              <a:stCxn id="65" idx="3"/>
              <a:endCxn id="68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6770D57-AE04-F749-A871-E2F65BA62D9E}"/>
                </a:ext>
              </a:extLst>
            </p:cNvPr>
            <p:cNvCxnSpPr>
              <a:cxnSpLocks/>
              <a:stCxn id="65" idx="1"/>
              <a:endCxn id="66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7F7A8E-9EE0-FC41-A799-C3AF186F3C3F}"/>
                </a:ext>
              </a:extLst>
            </p:cNvPr>
            <p:cNvCxnSpPr>
              <a:stCxn id="66" idx="6"/>
              <a:endCxn id="67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0C0779-3F07-364F-9A59-8D859AB44963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AE698EE-50BA-EA4C-9A5A-466677AE8F89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4BB548E-66D2-1145-B7FE-A23BA73A9EE8}"/>
                </a:ext>
              </a:extLst>
            </p:cNvPr>
            <p:cNvCxnSpPr>
              <a:stCxn id="66" idx="4"/>
              <a:endCxn id="68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A4F6ED-7302-FB42-ADC9-A14589E663B4}"/>
                </a:ext>
              </a:extLst>
            </p:cNvPr>
            <p:cNvCxnSpPr>
              <a:stCxn id="66" idx="5"/>
              <a:endCxn id="69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50A6F50-3CE3-6641-9042-2CA24F880B2F}"/>
                </a:ext>
              </a:extLst>
            </p:cNvPr>
            <p:cNvCxnSpPr>
              <a:stCxn id="67" idx="4"/>
              <a:endCxn id="68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4F7E53-CBAB-2A41-8E85-22D3FFC4E716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005ED9C-F998-CC4F-917D-28B2763E82A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BA824E1-805D-5646-A3C6-7B04CC132B2B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50C566B-81C6-CF44-90A9-438AE3293DE0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F19B0FD-6029-484E-9B66-F033A4F51777}"/>
                </a:ext>
              </a:extLst>
            </p:cNvPr>
            <p:cNvCxnSpPr>
              <a:cxnSpLocks/>
              <a:stCxn id="80" idx="6"/>
              <a:endCxn id="81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E05850-04D4-784A-9485-3FDD0E953383}"/>
                </a:ext>
              </a:extLst>
            </p:cNvPr>
            <p:cNvCxnSpPr>
              <a:cxnSpLocks/>
              <a:stCxn id="81" idx="4"/>
              <a:endCxn id="83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47E2287-C259-054A-8414-2AD393A0F67B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377FA4-A22E-364B-ACF6-8E61D9DD336F}"/>
                </a:ext>
              </a:extLst>
            </p:cNvPr>
            <p:cNvCxnSpPr>
              <a:cxnSpLocks/>
              <a:stCxn id="80" idx="4"/>
              <a:endCxn id="82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1458B9-AE3A-6C41-9D15-28E2807435CA}"/>
                </a:ext>
              </a:extLst>
            </p:cNvPr>
            <p:cNvCxnSpPr>
              <a:cxnSpLocks/>
              <a:stCxn id="80" idx="5"/>
              <a:endCxn id="83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A05F0-95F3-D444-A7C0-A159EE111089}"/>
                </a:ext>
              </a:extLst>
            </p:cNvPr>
            <p:cNvCxnSpPr>
              <a:cxnSpLocks/>
              <a:stCxn id="81" idx="3"/>
              <a:endCxn id="82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FAC03B-F7E6-7247-A347-B1D46C4A3FAA}"/>
                </a:ext>
              </a:extLst>
            </p:cNvPr>
            <p:cNvCxnSpPr>
              <a:stCxn id="67" idx="6"/>
              <a:endCxn id="80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64" name="Lightning Bolt 63">
            <a:extLst>
              <a:ext uri="{FF2B5EF4-FFF2-40B4-BE49-F238E27FC236}">
                <a16:creationId xmlns:a16="http://schemas.microsoft.com/office/drawing/2014/main" id="{9E40E23F-01E5-EF4A-B9CF-1CFA0F9725D2}"/>
              </a:ext>
            </a:extLst>
          </p:cNvPr>
          <p:cNvSpPr/>
          <p:nvPr/>
        </p:nvSpPr>
        <p:spPr bwMode="auto">
          <a:xfrm>
            <a:off x="4069551" y="3770190"/>
            <a:ext cx="395308" cy="615985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155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40DCE6-D2DA-A848-9883-0587EAB2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0C6206C-B530-3544-8E89-183D8A1D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E50174-86C8-7145-B767-762AF7A1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35997F55-3564-7440-A9AE-3ECCE6BD274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09B48B63-B375-094A-B310-96300F17A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Solution#1: METIS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2B98C98E-3995-8444-8B67-7A213F396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Arguably, the best algorithm</a:t>
            </a:r>
          </a:p>
          <a:p>
            <a:r>
              <a:rPr lang="en-US" altLang="en-US" dirty="0"/>
              <a:t>Open source, at</a:t>
            </a:r>
          </a:p>
          <a:p>
            <a:pPr lvl="1"/>
            <a:r>
              <a:rPr lang="en-US" altLang="en-US" sz="2000" dirty="0">
                <a:hlinkClick r:id="rId2"/>
              </a:rPr>
              <a:t>http://glaros.dtc.umn.edu/gkhome/fetch/sw/metis/metis-5.1.0.tar.gz</a:t>
            </a:r>
            <a:endParaRPr lang="en-US" altLang="en-US" sz="2000" dirty="0"/>
          </a:p>
          <a:p>
            <a:r>
              <a:rPr lang="en-US" altLang="en-US" dirty="0"/>
              <a:t>and *many* related papers, at same </a:t>
            </a:r>
            <a:r>
              <a:rPr lang="en-US" altLang="en-US" dirty="0" err="1"/>
              <a:t>url</a:t>
            </a:r>
            <a:endParaRPr lang="en-US" altLang="en-US" dirty="0"/>
          </a:p>
          <a:p>
            <a:r>
              <a:rPr lang="en-US" altLang="en-US" dirty="0"/>
              <a:t>Main idea: </a:t>
            </a:r>
          </a:p>
          <a:p>
            <a:pPr lvl="1"/>
            <a:r>
              <a:rPr lang="en-US" altLang="en-US" dirty="0"/>
              <a:t>coarsen the graph; </a:t>
            </a:r>
          </a:p>
          <a:p>
            <a:pPr lvl="1"/>
            <a:r>
              <a:rPr lang="en-US" altLang="en-US" dirty="0"/>
              <a:t>partition; </a:t>
            </a:r>
          </a:p>
          <a:p>
            <a:pPr lvl="1"/>
            <a:r>
              <a:rPr lang="en-US" altLang="en-US" dirty="0"/>
              <a:t>un-coarsen</a:t>
            </a:r>
          </a:p>
          <a:p>
            <a:endParaRPr lang="en-US" altLang="en-US" dirty="0"/>
          </a:p>
        </p:txBody>
      </p:sp>
      <p:sp>
        <p:nvSpPr>
          <p:cNvPr id="257028" name="Freeform 4">
            <a:extLst>
              <a:ext uri="{FF2B5EF4-FFF2-40B4-BE49-F238E27FC236}">
                <a16:creationId xmlns:a16="http://schemas.microsoft.com/office/drawing/2014/main" id="{840DB212-6D52-534E-B807-089567D3B49A}"/>
              </a:ext>
            </a:extLst>
          </p:cNvPr>
          <p:cNvSpPr>
            <a:spLocks/>
          </p:cNvSpPr>
          <p:nvPr/>
        </p:nvSpPr>
        <p:spPr bwMode="auto">
          <a:xfrm>
            <a:off x="4953000" y="4140200"/>
            <a:ext cx="623888" cy="482600"/>
          </a:xfrm>
          <a:custGeom>
            <a:avLst/>
            <a:gdLst>
              <a:gd name="T0" fmla="*/ 208 w 393"/>
              <a:gd name="T1" fmla="*/ 0 h 304"/>
              <a:gd name="T2" fmla="*/ 88 w 393"/>
              <a:gd name="T3" fmla="*/ 64 h 304"/>
              <a:gd name="T4" fmla="*/ 40 w 393"/>
              <a:gd name="T5" fmla="*/ 96 h 304"/>
              <a:gd name="T6" fmla="*/ 64 w 393"/>
              <a:gd name="T7" fmla="*/ 304 h 304"/>
              <a:gd name="T8" fmla="*/ 328 w 393"/>
              <a:gd name="T9" fmla="*/ 272 h 304"/>
              <a:gd name="T10" fmla="*/ 368 w 393"/>
              <a:gd name="T11" fmla="*/ 208 h 304"/>
              <a:gd name="T12" fmla="*/ 384 w 393"/>
              <a:gd name="T13" fmla="*/ 160 h 304"/>
              <a:gd name="T14" fmla="*/ 368 w 393"/>
              <a:gd name="T15" fmla="*/ 40 h 304"/>
              <a:gd name="T16" fmla="*/ 208 w 393"/>
              <a:gd name="T17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304">
                <a:moveTo>
                  <a:pt x="208" y="0"/>
                </a:moveTo>
                <a:cubicBezTo>
                  <a:pt x="143" y="11"/>
                  <a:pt x="133" y="29"/>
                  <a:pt x="88" y="64"/>
                </a:cubicBezTo>
                <a:cubicBezTo>
                  <a:pt x="73" y="76"/>
                  <a:pt x="40" y="96"/>
                  <a:pt x="40" y="96"/>
                </a:cubicBezTo>
                <a:cubicBezTo>
                  <a:pt x="0" y="156"/>
                  <a:pt x="1" y="262"/>
                  <a:pt x="64" y="304"/>
                </a:cubicBezTo>
                <a:cubicBezTo>
                  <a:pt x="174" y="282"/>
                  <a:pt x="188" y="278"/>
                  <a:pt x="328" y="272"/>
                </a:cubicBezTo>
                <a:cubicBezTo>
                  <a:pt x="366" y="247"/>
                  <a:pt x="349" y="265"/>
                  <a:pt x="368" y="208"/>
                </a:cubicBezTo>
                <a:cubicBezTo>
                  <a:pt x="373" y="192"/>
                  <a:pt x="384" y="160"/>
                  <a:pt x="384" y="160"/>
                </a:cubicBezTo>
                <a:cubicBezTo>
                  <a:pt x="381" y="120"/>
                  <a:pt x="393" y="72"/>
                  <a:pt x="368" y="40"/>
                </a:cubicBezTo>
                <a:cubicBezTo>
                  <a:pt x="338" y="3"/>
                  <a:pt x="246" y="0"/>
                  <a:pt x="208" y="0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9" name="Freeform 5">
            <a:extLst>
              <a:ext uri="{FF2B5EF4-FFF2-40B4-BE49-F238E27FC236}">
                <a16:creationId xmlns:a16="http://schemas.microsoft.com/office/drawing/2014/main" id="{899F13A7-51FF-CC4C-84D9-B93E8721F230}"/>
              </a:ext>
            </a:extLst>
          </p:cNvPr>
          <p:cNvSpPr>
            <a:spLocks/>
          </p:cNvSpPr>
          <p:nvPr/>
        </p:nvSpPr>
        <p:spPr bwMode="auto">
          <a:xfrm>
            <a:off x="7148513" y="4165600"/>
            <a:ext cx="623887" cy="482600"/>
          </a:xfrm>
          <a:custGeom>
            <a:avLst/>
            <a:gdLst>
              <a:gd name="T0" fmla="*/ 208 w 393"/>
              <a:gd name="T1" fmla="*/ 0 h 304"/>
              <a:gd name="T2" fmla="*/ 88 w 393"/>
              <a:gd name="T3" fmla="*/ 64 h 304"/>
              <a:gd name="T4" fmla="*/ 40 w 393"/>
              <a:gd name="T5" fmla="*/ 96 h 304"/>
              <a:gd name="T6" fmla="*/ 64 w 393"/>
              <a:gd name="T7" fmla="*/ 304 h 304"/>
              <a:gd name="T8" fmla="*/ 328 w 393"/>
              <a:gd name="T9" fmla="*/ 272 h 304"/>
              <a:gd name="T10" fmla="*/ 368 w 393"/>
              <a:gd name="T11" fmla="*/ 208 h 304"/>
              <a:gd name="T12" fmla="*/ 384 w 393"/>
              <a:gd name="T13" fmla="*/ 160 h 304"/>
              <a:gd name="T14" fmla="*/ 368 w 393"/>
              <a:gd name="T15" fmla="*/ 40 h 304"/>
              <a:gd name="T16" fmla="*/ 208 w 393"/>
              <a:gd name="T17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304">
                <a:moveTo>
                  <a:pt x="208" y="0"/>
                </a:moveTo>
                <a:cubicBezTo>
                  <a:pt x="143" y="11"/>
                  <a:pt x="133" y="29"/>
                  <a:pt x="88" y="64"/>
                </a:cubicBezTo>
                <a:cubicBezTo>
                  <a:pt x="73" y="76"/>
                  <a:pt x="40" y="96"/>
                  <a:pt x="40" y="96"/>
                </a:cubicBezTo>
                <a:cubicBezTo>
                  <a:pt x="0" y="156"/>
                  <a:pt x="1" y="262"/>
                  <a:pt x="64" y="304"/>
                </a:cubicBezTo>
                <a:cubicBezTo>
                  <a:pt x="174" y="282"/>
                  <a:pt x="188" y="278"/>
                  <a:pt x="328" y="272"/>
                </a:cubicBezTo>
                <a:cubicBezTo>
                  <a:pt x="366" y="247"/>
                  <a:pt x="349" y="265"/>
                  <a:pt x="368" y="208"/>
                </a:cubicBezTo>
                <a:cubicBezTo>
                  <a:pt x="373" y="192"/>
                  <a:pt x="384" y="160"/>
                  <a:pt x="384" y="160"/>
                </a:cubicBezTo>
                <a:cubicBezTo>
                  <a:pt x="381" y="120"/>
                  <a:pt x="393" y="72"/>
                  <a:pt x="368" y="40"/>
                </a:cubicBezTo>
                <a:cubicBezTo>
                  <a:pt x="338" y="3"/>
                  <a:pt x="246" y="0"/>
                  <a:pt x="208" y="0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Freeform 8">
            <a:extLst>
              <a:ext uri="{FF2B5EF4-FFF2-40B4-BE49-F238E27FC236}">
                <a16:creationId xmlns:a16="http://schemas.microsoft.com/office/drawing/2014/main" id="{B1C1EF98-7684-3D41-86F3-8785FDBDDB5B}"/>
              </a:ext>
            </a:extLst>
          </p:cNvPr>
          <p:cNvSpPr>
            <a:spLocks/>
          </p:cNvSpPr>
          <p:nvPr/>
        </p:nvSpPr>
        <p:spPr bwMode="auto">
          <a:xfrm>
            <a:off x="7467600" y="4191000"/>
            <a:ext cx="152400" cy="381000"/>
          </a:xfrm>
          <a:custGeom>
            <a:avLst/>
            <a:gdLst>
              <a:gd name="T0" fmla="*/ 48 w 72"/>
              <a:gd name="T1" fmla="*/ 240 h 240"/>
              <a:gd name="T2" fmla="*/ 0 w 72"/>
              <a:gd name="T3" fmla="*/ 184 h 240"/>
              <a:gd name="T4" fmla="*/ 16 w 72"/>
              <a:gd name="T5" fmla="*/ 120 h 240"/>
              <a:gd name="T6" fmla="*/ 72 w 72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40">
                <a:moveTo>
                  <a:pt x="48" y="240"/>
                </a:moveTo>
                <a:cubicBezTo>
                  <a:pt x="16" y="229"/>
                  <a:pt x="10" y="215"/>
                  <a:pt x="0" y="184"/>
                </a:cubicBezTo>
                <a:cubicBezTo>
                  <a:pt x="2" y="173"/>
                  <a:pt x="8" y="134"/>
                  <a:pt x="16" y="120"/>
                </a:cubicBezTo>
                <a:cubicBezTo>
                  <a:pt x="42" y="73"/>
                  <a:pt x="72" y="54"/>
                  <a:pt x="7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036" name="Group 12">
            <a:extLst>
              <a:ext uri="{FF2B5EF4-FFF2-40B4-BE49-F238E27FC236}">
                <a16:creationId xmlns:a16="http://schemas.microsoft.com/office/drawing/2014/main" id="{6E4C73F6-F36E-8A4D-A93B-E3A214D084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10200" y="5102225"/>
            <a:ext cx="2133600" cy="384175"/>
            <a:chOff x="3216" y="3136"/>
            <a:chExt cx="1776" cy="320"/>
          </a:xfrm>
        </p:grpSpPr>
        <p:sp>
          <p:nvSpPr>
            <p:cNvPr id="257033" name="Freeform 9">
              <a:extLst>
                <a:ext uri="{FF2B5EF4-FFF2-40B4-BE49-F238E27FC236}">
                  <a16:creationId xmlns:a16="http://schemas.microsoft.com/office/drawing/2014/main" id="{545E80F1-C898-0641-9D8F-A16DEDA9A3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6" y="3136"/>
              <a:ext cx="393" cy="304"/>
            </a:xfrm>
            <a:custGeom>
              <a:avLst/>
              <a:gdLst>
                <a:gd name="T0" fmla="*/ 208 w 393"/>
                <a:gd name="T1" fmla="*/ 0 h 304"/>
                <a:gd name="T2" fmla="*/ 88 w 393"/>
                <a:gd name="T3" fmla="*/ 64 h 304"/>
                <a:gd name="T4" fmla="*/ 40 w 393"/>
                <a:gd name="T5" fmla="*/ 96 h 304"/>
                <a:gd name="T6" fmla="*/ 64 w 393"/>
                <a:gd name="T7" fmla="*/ 304 h 304"/>
                <a:gd name="T8" fmla="*/ 328 w 393"/>
                <a:gd name="T9" fmla="*/ 272 h 304"/>
                <a:gd name="T10" fmla="*/ 368 w 393"/>
                <a:gd name="T11" fmla="*/ 208 h 304"/>
                <a:gd name="T12" fmla="*/ 384 w 393"/>
                <a:gd name="T13" fmla="*/ 160 h 304"/>
                <a:gd name="T14" fmla="*/ 368 w 393"/>
                <a:gd name="T15" fmla="*/ 40 h 304"/>
                <a:gd name="T16" fmla="*/ 208 w 393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304">
                  <a:moveTo>
                    <a:pt x="208" y="0"/>
                  </a:moveTo>
                  <a:cubicBezTo>
                    <a:pt x="143" y="11"/>
                    <a:pt x="133" y="29"/>
                    <a:pt x="88" y="64"/>
                  </a:cubicBezTo>
                  <a:cubicBezTo>
                    <a:pt x="73" y="76"/>
                    <a:pt x="40" y="96"/>
                    <a:pt x="40" y="96"/>
                  </a:cubicBezTo>
                  <a:cubicBezTo>
                    <a:pt x="0" y="156"/>
                    <a:pt x="1" y="262"/>
                    <a:pt x="64" y="304"/>
                  </a:cubicBezTo>
                  <a:cubicBezTo>
                    <a:pt x="174" y="282"/>
                    <a:pt x="188" y="278"/>
                    <a:pt x="328" y="272"/>
                  </a:cubicBezTo>
                  <a:cubicBezTo>
                    <a:pt x="366" y="247"/>
                    <a:pt x="349" y="265"/>
                    <a:pt x="368" y="208"/>
                  </a:cubicBezTo>
                  <a:cubicBezTo>
                    <a:pt x="373" y="192"/>
                    <a:pt x="384" y="160"/>
                    <a:pt x="384" y="160"/>
                  </a:cubicBezTo>
                  <a:cubicBezTo>
                    <a:pt x="381" y="120"/>
                    <a:pt x="393" y="72"/>
                    <a:pt x="368" y="40"/>
                  </a:cubicBezTo>
                  <a:cubicBezTo>
                    <a:pt x="338" y="3"/>
                    <a:pt x="246" y="0"/>
                    <a:pt x="208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4" name="Freeform 10">
              <a:extLst>
                <a:ext uri="{FF2B5EF4-FFF2-40B4-BE49-F238E27FC236}">
                  <a16:creationId xmlns:a16="http://schemas.microsoft.com/office/drawing/2014/main" id="{D55B9B2B-693F-4B4C-BFF8-AF35C8EF0C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9" y="3152"/>
              <a:ext cx="393" cy="304"/>
            </a:xfrm>
            <a:custGeom>
              <a:avLst/>
              <a:gdLst>
                <a:gd name="T0" fmla="*/ 208 w 393"/>
                <a:gd name="T1" fmla="*/ 0 h 304"/>
                <a:gd name="T2" fmla="*/ 88 w 393"/>
                <a:gd name="T3" fmla="*/ 64 h 304"/>
                <a:gd name="T4" fmla="*/ 40 w 393"/>
                <a:gd name="T5" fmla="*/ 96 h 304"/>
                <a:gd name="T6" fmla="*/ 64 w 393"/>
                <a:gd name="T7" fmla="*/ 304 h 304"/>
                <a:gd name="T8" fmla="*/ 328 w 393"/>
                <a:gd name="T9" fmla="*/ 272 h 304"/>
                <a:gd name="T10" fmla="*/ 368 w 393"/>
                <a:gd name="T11" fmla="*/ 208 h 304"/>
                <a:gd name="T12" fmla="*/ 384 w 393"/>
                <a:gd name="T13" fmla="*/ 160 h 304"/>
                <a:gd name="T14" fmla="*/ 368 w 393"/>
                <a:gd name="T15" fmla="*/ 40 h 304"/>
                <a:gd name="T16" fmla="*/ 208 w 393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304">
                  <a:moveTo>
                    <a:pt x="208" y="0"/>
                  </a:moveTo>
                  <a:cubicBezTo>
                    <a:pt x="143" y="11"/>
                    <a:pt x="133" y="29"/>
                    <a:pt x="88" y="64"/>
                  </a:cubicBezTo>
                  <a:cubicBezTo>
                    <a:pt x="73" y="76"/>
                    <a:pt x="40" y="96"/>
                    <a:pt x="40" y="96"/>
                  </a:cubicBezTo>
                  <a:cubicBezTo>
                    <a:pt x="0" y="156"/>
                    <a:pt x="1" y="262"/>
                    <a:pt x="64" y="304"/>
                  </a:cubicBezTo>
                  <a:cubicBezTo>
                    <a:pt x="174" y="282"/>
                    <a:pt x="188" y="278"/>
                    <a:pt x="328" y="272"/>
                  </a:cubicBezTo>
                  <a:cubicBezTo>
                    <a:pt x="366" y="247"/>
                    <a:pt x="349" y="265"/>
                    <a:pt x="368" y="208"/>
                  </a:cubicBezTo>
                  <a:cubicBezTo>
                    <a:pt x="373" y="192"/>
                    <a:pt x="384" y="160"/>
                    <a:pt x="384" y="160"/>
                  </a:cubicBezTo>
                  <a:cubicBezTo>
                    <a:pt x="381" y="120"/>
                    <a:pt x="393" y="72"/>
                    <a:pt x="368" y="40"/>
                  </a:cubicBezTo>
                  <a:cubicBezTo>
                    <a:pt x="338" y="3"/>
                    <a:pt x="246" y="0"/>
                    <a:pt x="208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5" name="Freeform 11">
              <a:extLst>
                <a:ext uri="{FF2B5EF4-FFF2-40B4-BE49-F238E27FC236}">
                  <a16:creationId xmlns:a16="http://schemas.microsoft.com/office/drawing/2014/main" id="{A9DE3A58-8008-6E40-969E-4BD6492D0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0" y="3168"/>
              <a:ext cx="96" cy="240"/>
            </a:xfrm>
            <a:custGeom>
              <a:avLst/>
              <a:gdLst>
                <a:gd name="T0" fmla="*/ 48 w 72"/>
                <a:gd name="T1" fmla="*/ 240 h 240"/>
                <a:gd name="T2" fmla="*/ 0 w 72"/>
                <a:gd name="T3" fmla="*/ 184 h 240"/>
                <a:gd name="T4" fmla="*/ 16 w 72"/>
                <a:gd name="T5" fmla="*/ 120 h 240"/>
                <a:gd name="T6" fmla="*/ 72 w 72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40">
                  <a:moveTo>
                    <a:pt x="48" y="240"/>
                  </a:moveTo>
                  <a:cubicBezTo>
                    <a:pt x="16" y="229"/>
                    <a:pt x="10" y="215"/>
                    <a:pt x="0" y="184"/>
                  </a:cubicBezTo>
                  <a:cubicBezTo>
                    <a:pt x="2" y="173"/>
                    <a:pt x="8" y="134"/>
                    <a:pt x="16" y="120"/>
                  </a:cubicBezTo>
                  <a:cubicBezTo>
                    <a:pt x="42" y="73"/>
                    <a:pt x="72" y="54"/>
                    <a:pt x="72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39" name="Freeform 15">
            <a:extLst>
              <a:ext uri="{FF2B5EF4-FFF2-40B4-BE49-F238E27FC236}">
                <a16:creationId xmlns:a16="http://schemas.microsoft.com/office/drawing/2014/main" id="{21063A23-968D-2347-BF5B-54883451A099}"/>
              </a:ext>
            </a:extLst>
          </p:cNvPr>
          <p:cNvSpPr>
            <a:spLocks noChangeAspect="1"/>
          </p:cNvSpPr>
          <p:nvPr/>
        </p:nvSpPr>
        <p:spPr bwMode="auto">
          <a:xfrm>
            <a:off x="6351588" y="5973763"/>
            <a:ext cx="354012" cy="274637"/>
          </a:xfrm>
          <a:custGeom>
            <a:avLst/>
            <a:gdLst>
              <a:gd name="T0" fmla="*/ 208 w 393"/>
              <a:gd name="T1" fmla="*/ 0 h 304"/>
              <a:gd name="T2" fmla="*/ 88 w 393"/>
              <a:gd name="T3" fmla="*/ 64 h 304"/>
              <a:gd name="T4" fmla="*/ 40 w 393"/>
              <a:gd name="T5" fmla="*/ 96 h 304"/>
              <a:gd name="T6" fmla="*/ 64 w 393"/>
              <a:gd name="T7" fmla="*/ 304 h 304"/>
              <a:gd name="T8" fmla="*/ 328 w 393"/>
              <a:gd name="T9" fmla="*/ 272 h 304"/>
              <a:gd name="T10" fmla="*/ 368 w 393"/>
              <a:gd name="T11" fmla="*/ 208 h 304"/>
              <a:gd name="T12" fmla="*/ 384 w 393"/>
              <a:gd name="T13" fmla="*/ 160 h 304"/>
              <a:gd name="T14" fmla="*/ 368 w 393"/>
              <a:gd name="T15" fmla="*/ 40 h 304"/>
              <a:gd name="T16" fmla="*/ 208 w 393"/>
              <a:gd name="T17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" h="304">
                <a:moveTo>
                  <a:pt x="208" y="0"/>
                </a:moveTo>
                <a:cubicBezTo>
                  <a:pt x="143" y="11"/>
                  <a:pt x="133" y="29"/>
                  <a:pt x="88" y="64"/>
                </a:cubicBezTo>
                <a:cubicBezTo>
                  <a:pt x="73" y="76"/>
                  <a:pt x="40" y="96"/>
                  <a:pt x="40" y="96"/>
                </a:cubicBezTo>
                <a:cubicBezTo>
                  <a:pt x="0" y="156"/>
                  <a:pt x="1" y="262"/>
                  <a:pt x="64" y="304"/>
                </a:cubicBezTo>
                <a:cubicBezTo>
                  <a:pt x="174" y="282"/>
                  <a:pt x="188" y="278"/>
                  <a:pt x="328" y="272"/>
                </a:cubicBezTo>
                <a:cubicBezTo>
                  <a:pt x="366" y="247"/>
                  <a:pt x="349" y="265"/>
                  <a:pt x="368" y="208"/>
                </a:cubicBezTo>
                <a:cubicBezTo>
                  <a:pt x="373" y="192"/>
                  <a:pt x="384" y="160"/>
                  <a:pt x="384" y="160"/>
                </a:cubicBezTo>
                <a:cubicBezTo>
                  <a:pt x="381" y="120"/>
                  <a:pt x="393" y="72"/>
                  <a:pt x="368" y="40"/>
                </a:cubicBezTo>
                <a:cubicBezTo>
                  <a:pt x="338" y="3"/>
                  <a:pt x="246" y="0"/>
                  <a:pt x="208" y="0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0" name="Freeform 16">
            <a:extLst>
              <a:ext uri="{FF2B5EF4-FFF2-40B4-BE49-F238E27FC236}">
                <a16:creationId xmlns:a16="http://schemas.microsoft.com/office/drawing/2014/main" id="{57F99943-5681-5A4B-881D-9A54A30CBC57}"/>
              </a:ext>
            </a:extLst>
          </p:cNvPr>
          <p:cNvSpPr>
            <a:spLocks noChangeAspect="1"/>
          </p:cNvSpPr>
          <p:nvPr/>
        </p:nvSpPr>
        <p:spPr bwMode="auto">
          <a:xfrm>
            <a:off x="6532563" y="5988050"/>
            <a:ext cx="87312" cy="217488"/>
          </a:xfrm>
          <a:custGeom>
            <a:avLst/>
            <a:gdLst>
              <a:gd name="T0" fmla="*/ 48 w 72"/>
              <a:gd name="T1" fmla="*/ 240 h 240"/>
              <a:gd name="T2" fmla="*/ 0 w 72"/>
              <a:gd name="T3" fmla="*/ 184 h 240"/>
              <a:gd name="T4" fmla="*/ 16 w 72"/>
              <a:gd name="T5" fmla="*/ 120 h 240"/>
              <a:gd name="T6" fmla="*/ 72 w 72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40">
                <a:moveTo>
                  <a:pt x="48" y="240"/>
                </a:moveTo>
                <a:cubicBezTo>
                  <a:pt x="16" y="229"/>
                  <a:pt x="10" y="215"/>
                  <a:pt x="0" y="184"/>
                </a:cubicBezTo>
                <a:cubicBezTo>
                  <a:pt x="2" y="173"/>
                  <a:pt x="8" y="134"/>
                  <a:pt x="16" y="120"/>
                </a:cubicBezTo>
                <a:cubicBezTo>
                  <a:pt x="42" y="73"/>
                  <a:pt x="72" y="54"/>
                  <a:pt x="72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Line 17">
            <a:extLst>
              <a:ext uri="{FF2B5EF4-FFF2-40B4-BE49-F238E27FC236}">
                <a16:creationId xmlns:a16="http://schemas.microsoft.com/office/drawing/2014/main" id="{79DE4AB3-3D83-064F-970E-121460125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7244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2" name="Line 18">
            <a:extLst>
              <a:ext uri="{FF2B5EF4-FFF2-40B4-BE49-F238E27FC236}">
                <a16:creationId xmlns:a16="http://schemas.microsoft.com/office/drawing/2014/main" id="{F9DADFE8-537F-7C4E-8B9D-FF2799CAE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5626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3" name="Line 19">
            <a:extLst>
              <a:ext uri="{FF2B5EF4-FFF2-40B4-BE49-F238E27FC236}">
                <a16:creationId xmlns:a16="http://schemas.microsoft.com/office/drawing/2014/main" id="{0DFD8B5D-49A3-7342-BAF8-EFAC31092B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5626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4" name="Line 20">
            <a:extLst>
              <a:ext uri="{FF2B5EF4-FFF2-40B4-BE49-F238E27FC236}">
                <a16:creationId xmlns:a16="http://schemas.microsoft.com/office/drawing/2014/main" id="{C791D7F5-E334-F549-9802-49E62D168A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47244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112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1055DE-0644-654E-B1B3-FC054B27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40663F-F13B-0642-AC95-D6CD3CF8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EDD606-859E-AB4A-B13D-EF0025F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ED4C52DF-7E1D-064D-AFE3-D64EAC745E4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7BFBCABB-1C5F-AB42-8D0B-F79228B8F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Solution #1: METIS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281AD2EB-5C81-7D41-8DED-44A4CB4F6E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010400" cy="3048000"/>
          </a:xfrm>
        </p:spPr>
        <p:txBody>
          <a:bodyPr/>
          <a:lstStyle/>
          <a:p>
            <a:r>
              <a:rPr lang="en-US" altLang="en-US" sz="2800"/>
              <a:t>G. Karypis and V. Kumar. </a:t>
            </a:r>
            <a:r>
              <a:rPr lang="en-US" altLang="en-US" sz="2800" i="1"/>
              <a:t>METIS 4.0: Unstructured graph partitioning and sparse matrix ordering system</a:t>
            </a:r>
            <a:r>
              <a:rPr lang="en-US" altLang="en-US" sz="2800"/>
              <a:t>. TR, Dept. of CS,  Univ. of Minnesota, 1998.</a:t>
            </a:r>
          </a:p>
          <a:p>
            <a:r>
              <a:rPr lang="en-US" altLang="en-US" sz="2800"/>
              <a:t>&lt;and many extensions&gt;</a:t>
            </a:r>
          </a:p>
          <a:p>
            <a:pPr>
              <a:buFontTx/>
              <a:buNone/>
            </a:pPr>
            <a:endParaRPr lang="en-US" altLang="en-US" sz="2800"/>
          </a:p>
          <a:p>
            <a:endParaRPr lang="en-US" altLang="en-US" sz="2800"/>
          </a:p>
        </p:txBody>
      </p:sp>
      <p:pic>
        <p:nvPicPr>
          <p:cNvPr id="259076" name="Picture 4" descr="vkumar">
            <a:extLst>
              <a:ext uri="{FF2B5EF4-FFF2-40B4-BE49-F238E27FC236}">
                <a16:creationId xmlns:a16="http://schemas.microsoft.com/office/drawing/2014/main" id="{B81EEE4E-DD73-444C-B378-70FBA252EC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4038600"/>
            <a:ext cx="1273175" cy="1828800"/>
          </a:xfrm>
        </p:spPr>
      </p:pic>
      <p:pic>
        <p:nvPicPr>
          <p:cNvPr id="259078" name="Picture 6" descr="karypis_d">
            <a:extLst>
              <a:ext uri="{FF2B5EF4-FFF2-40B4-BE49-F238E27FC236}">
                <a16:creationId xmlns:a16="http://schemas.microsoft.com/office/drawing/2014/main" id="{46D4ADE5-5036-6F42-9841-5CFE10FF1A2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038600"/>
            <a:ext cx="1260475" cy="1790700"/>
          </a:xfrm>
        </p:spPr>
      </p:pic>
    </p:spTree>
    <p:extLst>
      <p:ext uri="{BB962C8B-B14F-4D97-AF65-F5344CB8AC3E}">
        <p14:creationId xmlns:p14="http://schemas.microsoft.com/office/powerpoint/2010/main" val="3045912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1055DE-0644-654E-B1B3-FC054B27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KDD 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40663F-F13B-0642-AC95-D6CD3CF8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Dong+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EDD606-859E-AB4A-B13D-EF0025F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P2-</a:t>
            </a:r>
            <a:fld id="{ED4C52DF-7E1D-064D-AFE3-D64EAC745E4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7BFBCABB-1C5F-AB42-8D0B-F79228B8F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Solutions #2,3…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281AD2EB-5C81-7D41-8DED-44A4CB4F6E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447800"/>
            <a:ext cx="7986713" cy="3048000"/>
          </a:xfrm>
        </p:spPr>
        <p:txBody>
          <a:bodyPr/>
          <a:lstStyle/>
          <a:p>
            <a:r>
              <a:rPr lang="en-US" altLang="en-US" sz="2800" b="1" dirty="0"/>
              <a:t>Fiedler vector </a:t>
            </a:r>
            <a:r>
              <a:rPr lang="en-US" altLang="en-US" sz="2800" dirty="0"/>
              <a:t>(2</a:t>
            </a:r>
            <a:r>
              <a:rPr lang="en-US" altLang="en-US" sz="2800" baseline="30000" dirty="0"/>
              <a:t>nd</a:t>
            </a:r>
            <a:r>
              <a:rPr lang="en-US" altLang="en-US" sz="2800" dirty="0"/>
              <a:t> singular vector of Laplacian).</a:t>
            </a:r>
          </a:p>
          <a:p>
            <a:r>
              <a:rPr lang="en-US" altLang="en-US" sz="2800" b="1" dirty="0"/>
              <a:t>Modularity</a:t>
            </a:r>
            <a:r>
              <a:rPr lang="en-US" altLang="en-US" sz="2800" dirty="0"/>
              <a:t>: </a:t>
            </a:r>
            <a:r>
              <a:rPr lang="en-US" sz="2400" i="1" dirty="0"/>
              <a:t>Community structure in social and biological networks </a:t>
            </a:r>
            <a:r>
              <a:rPr lang="en-US" sz="2400" dirty="0"/>
              <a:t>M. Girvan and M. E. J. Newman, PNAS June 11, 2002. 99 (12) 7821-7826; </a:t>
            </a:r>
            <a:r>
              <a:rPr lang="en-US" sz="2400" dirty="0">
                <a:hlinkClick r:id="rId2"/>
              </a:rPr>
              <a:t>https://doi.org/10.1073/pnas.122653799</a:t>
            </a:r>
            <a:r>
              <a:rPr lang="en-US" sz="2400" dirty="0"/>
              <a:t> </a:t>
            </a:r>
            <a:endParaRPr lang="en-US" altLang="en-US" sz="2400" dirty="0"/>
          </a:p>
          <a:p>
            <a:r>
              <a:rPr lang="en-US" altLang="en-US" sz="2800" b="1" dirty="0"/>
              <a:t>Co-clustering</a:t>
            </a:r>
            <a:r>
              <a:rPr lang="en-US" altLang="en-US" sz="2800" dirty="0"/>
              <a:t>: [Dhillon+, KDD’03]</a:t>
            </a:r>
          </a:p>
          <a:p>
            <a:r>
              <a:rPr lang="en-US" altLang="en-US" sz="2800" b="1" dirty="0"/>
              <a:t>Clustering</a:t>
            </a:r>
            <a:r>
              <a:rPr lang="en-US" altLang="en-US" sz="2800" dirty="0"/>
              <a:t> on the </a:t>
            </a:r>
            <a:r>
              <a:rPr lang="en-US" altLang="en-US" sz="2800" b="1" dirty="0"/>
              <a:t>A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(square of adjacency matrix) [Zhou, Woodruff, PODS’04]</a:t>
            </a:r>
          </a:p>
          <a:p>
            <a:r>
              <a:rPr lang="en-US" altLang="en-US" sz="2800" b="1" dirty="0"/>
              <a:t>Minimum cut</a:t>
            </a:r>
            <a:r>
              <a:rPr lang="en-US" altLang="en-US" sz="2800" dirty="0"/>
              <a:t> / maximum flow [Flake+, KDD’00]</a:t>
            </a:r>
          </a:p>
          <a:p>
            <a:r>
              <a:rPr lang="en-US" altLang="en-US" sz="2800" dirty="0"/>
              <a:t>….</a:t>
            </a:r>
          </a:p>
          <a:p>
            <a:pPr>
              <a:buFontTx/>
              <a:buNone/>
            </a:pPr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1337DD0B-77E4-4747-B7E8-0B642AEF851C}"/>
              </a:ext>
            </a:extLst>
          </p:cNvPr>
          <p:cNvSpPr/>
          <p:nvPr/>
        </p:nvSpPr>
        <p:spPr bwMode="auto">
          <a:xfrm>
            <a:off x="292100" y="3670300"/>
            <a:ext cx="393699" cy="355600"/>
          </a:xfrm>
          <a:prstGeom prst="sun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669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13090</TotalTime>
  <Words>1596</Words>
  <Application>Microsoft Macintosh PowerPoint</Application>
  <PresentationFormat>On-screen Show (4:3)</PresentationFormat>
  <Paragraphs>312</Paragraphs>
  <Slides>32</Slides>
  <Notes>6</Notes>
  <HiddenSlides>9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1</vt:i4>
      </vt:variant>
    </vt:vector>
  </HeadingPairs>
  <TitlesOfParts>
    <vt:vector size="38" baseType="lpstr">
      <vt:lpstr>ＭＳ Ｐゴシック</vt:lpstr>
      <vt:lpstr>Arial</vt:lpstr>
      <vt:lpstr>Times New Roman</vt:lpstr>
      <vt:lpstr>Wingdings</vt:lpstr>
      <vt:lpstr>template</vt:lpstr>
      <vt:lpstr>Graph and Tensor Mining for fun and profit</vt:lpstr>
      <vt:lpstr>Roadmap</vt:lpstr>
      <vt:lpstr>Roadmap</vt:lpstr>
      <vt:lpstr>Roadmap</vt:lpstr>
      <vt:lpstr>Problem</vt:lpstr>
      <vt:lpstr>Short answer</vt:lpstr>
      <vt:lpstr>Solution#1: METIS</vt:lpstr>
      <vt:lpstr>Solution #1: METIS</vt:lpstr>
      <vt:lpstr>Solutions #2,3…</vt:lpstr>
      <vt:lpstr>Roadmap</vt:lpstr>
      <vt:lpstr>A word of caution</vt:lpstr>
      <vt:lpstr>A word of caution</vt:lpstr>
      <vt:lpstr>A word of caution</vt:lpstr>
      <vt:lpstr>A word of caution</vt:lpstr>
      <vt:lpstr>R1: Jellyfish model [Tauro+]</vt:lpstr>
      <vt:lpstr>R1: Jellyfish model [Tauro+]</vt:lpstr>
      <vt:lpstr>R1: Jellyfish model [Tauro+]</vt:lpstr>
      <vt:lpstr>R2: 'Familiar strangers’</vt:lpstr>
      <vt:lpstr>R3: ``Core-periphery’’</vt:lpstr>
      <vt:lpstr>Strange behavior of min cuts</vt:lpstr>
      <vt:lpstr>Strange behavior of min cuts</vt:lpstr>
      <vt:lpstr>Short answer</vt:lpstr>
      <vt:lpstr>Roadmap</vt:lpstr>
      <vt:lpstr>“Min-cut” plot</vt:lpstr>
      <vt:lpstr>“Min-cut” plot</vt:lpstr>
      <vt:lpstr>“Min-cut” plot</vt:lpstr>
      <vt:lpstr>“Min-cut” plot</vt:lpstr>
      <vt:lpstr>“Min-cut” plot</vt:lpstr>
      <vt:lpstr>Experiments</vt:lpstr>
      <vt:lpstr>Experiments</vt:lpstr>
      <vt:lpstr>Experiments</vt:lpstr>
      <vt:lpstr>Conclusions – Practitioner’s guide</vt:lpstr>
      <vt:lpstr>short version</vt:lpstr>
    </vt:vector>
  </TitlesOfParts>
  <Company>Carnegie Mellon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Microsoft Office User</cp:lastModifiedBy>
  <cp:revision>2009</cp:revision>
  <cp:lastPrinted>2018-04-30T08:06:40Z</cp:lastPrinted>
  <dcterms:created xsi:type="dcterms:W3CDTF">2017-06-21T14:41:11Z</dcterms:created>
  <dcterms:modified xsi:type="dcterms:W3CDTF">2018-07-27T16:54:30Z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