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media/image27.jpg" ContentType="image/png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00"/>
  </p:notesMasterIdLst>
  <p:handoutMasterIdLst>
    <p:handoutMasterId r:id="rId101"/>
  </p:handoutMasterIdLst>
  <p:sldIdLst>
    <p:sldId id="3147" r:id="rId2"/>
    <p:sldId id="3156" r:id="rId3"/>
    <p:sldId id="3157" r:id="rId4"/>
    <p:sldId id="2776" r:id="rId5"/>
    <p:sldId id="3241" r:id="rId6"/>
    <p:sldId id="3265" r:id="rId7"/>
    <p:sldId id="3266" r:id="rId8"/>
    <p:sldId id="3301" r:id="rId9"/>
    <p:sldId id="2864" r:id="rId10"/>
    <p:sldId id="2865" r:id="rId11"/>
    <p:sldId id="2866" r:id="rId12"/>
    <p:sldId id="2867" r:id="rId13"/>
    <p:sldId id="2868" r:id="rId14"/>
    <p:sldId id="2869" r:id="rId15"/>
    <p:sldId id="2870" r:id="rId16"/>
    <p:sldId id="3267" r:id="rId17"/>
    <p:sldId id="3268" r:id="rId18"/>
    <p:sldId id="3269" r:id="rId19"/>
    <p:sldId id="3270" r:id="rId20"/>
    <p:sldId id="3247" r:id="rId21"/>
    <p:sldId id="1002" r:id="rId22"/>
    <p:sldId id="981" r:id="rId23"/>
    <p:sldId id="3163" r:id="rId24"/>
    <p:sldId id="3216" r:id="rId25"/>
    <p:sldId id="3276" r:id="rId26"/>
    <p:sldId id="3302" r:id="rId27"/>
    <p:sldId id="3164" r:id="rId28"/>
    <p:sldId id="3248" r:id="rId29"/>
    <p:sldId id="3249" r:id="rId30"/>
    <p:sldId id="3237" r:id="rId31"/>
    <p:sldId id="3162" r:id="rId32"/>
    <p:sldId id="3215" r:id="rId33"/>
    <p:sldId id="3217" r:id="rId34"/>
    <p:sldId id="3234" r:id="rId35"/>
    <p:sldId id="3219" r:id="rId36"/>
    <p:sldId id="3222" r:id="rId37"/>
    <p:sldId id="3220" r:id="rId38"/>
    <p:sldId id="3277" r:id="rId39"/>
    <p:sldId id="3271" r:id="rId40"/>
    <p:sldId id="3272" r:id="rId41"/>
    <p:sldId id="3273" r:id="rId42"/>
    <p:sldId id="3274" r:id="rId43"/>
    <p:sldId id="3275" r:id="rId44"/>
    <p:sldId id="3278" r:id="rId45"/>
    <p:sldId id="3235" r:id="rId46"/>
    <p:sldId id="3240" r:id="rId47"/>
    <p:sldId id="3223" r:id="rId48"/>
    <p:sldId id="3238" r:id="rId49"/>
    <p:sldId id="3250" r:id="rId50"/>
    <p:sldId id="3279" r:id="rId51"/>
    <p:sldId id="3224" r:id="rId52"/>
    <p:sldId id="3280" r:id="rId53"/>
    <p:sldId id="2848" r:id="rId54"/>
    <p:sldId id="2849" r:id="rId55"/>
    <p:sldId id="3165" r:id="rId56"/>
    <p:sldId id="2850" r:id="rId57"/>
    <p:sldId id="3255" r:id="rId58"/>
    <p:sldId id="3257" r:id="rId59"/>
    <p:sldId id="2851" r:id="rId60"/>
    <p:sldId id="2852" r:id="rId61"/>
    <p:sldId id="2855" r:id="rId62"/>
    <p:sldId id="3252" r:id="rId63"/>
    <p:sldId id="2856" r:id="rId64"/>
    <p:sldId id="3253" r:id="rId65"/>
    <p:sldId id="2857" r:id="rId66"/>
    <p:sldId id="3258" r:id="rId67"/>
    <p:sldId id="3259" r:id="rId68"/>
    <p:sldId id="3260" r:id="rId69"/>
    <p:sldId id="2858" r:id="rId70"/>
    <p:sldId id="2860" r:id="rId71"/>
    <p:sldId id="3236" r:id="rId72"/>
    <p:sldId id="3227" r:id="rId73"/>
    <p:sldId id="2874" r:id="rId74"/>
    <p:sldId id="3281" r:id="rId75"/>
    <p:sldId id="3160" r:id="rId76"/>
    <p:sldId id="3207" r:id="rId77"/>
    <p:sldId id="3208" r:id="rId78"/>
    <p:sldId id="3261" r:id="rId79"/>
    <p:sldId id="3283" r:id="rId80"/>
    <p:sldId id="3285" r:id="rId81"/>
    <p:sldId id="3291" r:id="rId82"/>
    <p:sldId id="3289" r:id="rId83"/>
    <p:sldId id="3290" r:id="rId84"/>
    <p:sldId id="3299" r:id="rId85"/>
    <p:sldId id="3300" r:id="rId86"/>
    <p:sldId id="3297" r:id="rId87"/>
    <p:sldId id="3298" r:id="rId88"/>
    <p:sldId id="3262" r:id="rId89"/>
    <p:sldId id="3282" r:id="rId90"/>
    <p:sldId id="3098" r:id="rId91"/>
    <p:sldId id="3209" r:id="rId92"/>
    <p:sldId id="3100" r:id="rId93"/>
    <p:sldId id="3210" r:id="rId94"/>
    <p:sldId id="3245" r:id="rId95"/>
    <p:sldId id="3254" r:id="rId96"/>
    <p:sldId id="3242" r:id="rId97"/>
    <p:sldId id="3263" r:id="rId98"/>
    <p:sldId id="3264" r:id="rId99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D5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/>
    <p:restoredTop sz="63592" autoAdjust="0"/>
  </p:normalViewPr>
  <p:slideViewPr>
    <p:cSldViewPr snapToGrid="0" showGuides="1">
      <p:cViewPr varScale="1">
        <p:scale>
          <a:sx n="66" d="100"/>
          <a:sy n="66" d="100"/>
        </p:scale>
        <p:origin x="839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5" y="2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1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12251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2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9050" y="728663"/>
            <a:ext cx="4738688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25964"/>
            <a:ext cx="5367338" cy="43656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</a:t>
            </a:r>
            <a:r>
              <a:rPr lang="en-US" baseline="0" dirty="0" smtClean="0"/>
              <a:t> everyone, my name is </a:t>
            </a:r>
            <a:r>
              <a:rPr lang="en-US" baseline="0" dirty="0" smtClean="0"/>
              <a:t>Andrey.</a:t>
            </a:r>
          </a:p>
          <a:p>
            <a:r>
              <a:rPr lang="en-US" baseline="0" dirty="0" smtClean="0"/>
              <a:t>I’m </a:t>
            </a:r>
            <a:r>
              <a:rPr lang="en-US" baseline="0" dirty="0" smtClean="0"/>
              <a:t>an applied scientist at Amazon, and in this section of </a:t>
            </a:r>
            <a:r>
              <a:rPr lang="en-US" baseline="0" dirty="0" smtClean="0"/>
              <a:t>tutorial,</a:t>
            </a:r>
          </a:p>
          <a:p>
            <a:r>
              <a:rPr lang="en-US" baseline="0" dirty="0" smtClean="0"/>
              <a:t>I’m </a:t>
            </a:r>
            <a:r>
              <a:rPr lang="en-US" baseline="0" dirty="0" smtClean="0"/>
              <a:t>going to </a:t>
            </a:r>
            <a:r>
              <a:rPr lang="en-US" baseline="0" dirty="0" smtClean="0"/>
              <a:t>talk </a:t>
            </a:r>
            <a:r>
              <a:rPr lang="en-US" baseline="0" dirty="0" smtClean="0"/>
              <a:t>about node importance in 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1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>
            <a:extLst>
              <a:ext uri="{FF2B5EF4-FFF2-40B4-BE49-F238E27FC236}">
                <a16:creationId xmlns:a16="http://schemas.microsoft.com/office/drawing/2014/main" id="{BFADF5FE-BCC5-9440-B1F7-797D11BDC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25763" name="Rectangle 3">
            <a:extLst>
              <a:ext uri="{FF2B5EF4-FFF2-40B4-BE49-F238E27FC236}">
                <a16:creationId xmlns:a16="http://schemas.microsoft.com/office/drawing/2014/main" id="{0E117669-9515-2D40-9A9C-975EDE455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More specifically,</a:t>
            </a:r>
            <a:r>
              <a:rPr lang="en-US" altLang="en-US" baseline="0" dirty="0" smtClean="0"/>
              <a:t> imagine a random surfer traversing from node to </a:t>
            </a:r>
            <a:r>
              <a:rPr lang="en-US" altLang="en-US" baseline="0" dirty="0" smtClean="0"/>
              <a:t>node.</a:t>
            </a:r>
          </a:p>
          <a:p>
            <a:r>
              <a:rPr lang="en-US" altLang="en-US" baseline="0" dirty="0" smtClean="0"/>
              <a:t>At </a:t>
            </a:r>
            <a:r>
              <a:rPr lang="en-US" altLang="en-US" baseline="0" dirty="0" smtClean="0"/>
              <a:t>each </a:t>
            </a:r>
            <a:r>
              <a:rPr lang="en-US" altLang="en-US" baseline="0" dirty="0" smtClean="0"/>
              <a:t>step, there </a:t>
            </a:r>
            <a:r>
              <a:rPr lang="en-US" altLang="en-US" baseline="0" dirty="0" smtClean="0"/>
              <a:t>is going to be a certain probability of the surfer </a:t>
            </a:r>
            <a:r>
              <a:rPr lang="en-US" altLang="en-US" baseline="0" dirty="0" smtClean="0"/>
              <a:t>locating</a:t>
            </a:r>
          </a:p>
          <a:p>
            <a:r>
              <a:rPr lang="en-US" altLang="en-US" baseline="0" dirty="0" smtClean="0"/>
              <a:t>at </a:t>
            </a:r>
            <a:r>
              <a:rPr lang="en-US" altLang="en-US" baseline="0" dirty="0" smtClean="0"/>
              <a:t>each particular </a:t>
            </a:r>
            <a:r>
              <a:rPr lang="en-US" altLang="en-US" baseline="0" dirty="0" smtClean="0"/>
              <a:t>node. Under </a:t>
            </a:r>
            <a:r>
              <a:rPr lang="en-US" altLang="en-US" baseline="0" dirty="0" smtClean="0"/>
              <a:t>some mild assumptions, as the number </a:t>
            </a:r>
            <a:r>
              <a:rPr lang="en-US" altLang="en-US" baseline="0" dirty="0" smtClean="0"/>
              <a:t>of</a:t>
            </a:r>
          </a:p>
          <a:p>
            <a:r>
              <a:rPr lang="en-US" altLang="en-US" baseline="0" dirty="0" smtClean="0"/>
              <a:t>steps </a:t>
            </a:r>
            <a:r>
              <a:rPr lang="en-US" altLang="en-US" baseline="0" dirty="0" smtClean="0"/>
              <a:t>goes to infinity, these </a:t>
            </a:r>
            <a:r>
              <a:rPr lang="en-US" altLang="en-US" baseline="0" dirty="0" smtClean="0"/>
              <a:t>probabilities will </a:t>
            </a:r>
            <a:r>
              <a:rPr lang="en-US" altLang="en-US" baseline="0" dirty="0" smtClean="0"/>
              <a:t>stabilize to some values </a:t>
            </a:r>
            <a:r>
              <a:rPr lang="en-US" altLang="en-US" baseline="0" dirty="0" smtClean="0"/>
              <a:t>called</a:t>
            </a:r>
          </a:p>
          <a:p>
            <a:r>
              <a:rPr lang="en-US" altLang="en-US" baseline="0" dirty="0" smtClean="0"/>
              <a:t>steady </a:t>
            </a:r>
            <a:r>
              <a:rPr lang="en-US" altLang="en-US" baseline="0" dirty="0" smtClean="0"/>
              <a:t>state probabilities or </a:t>
            </a:r>
            <a:r>
              <a:rPr lang="en-US" altLang="en-US" baseline="0" dirty="0" smtClean="0"/>
              <a:t>SSP. </a:t>
            </a:r>
            <a:r>
              <a:rPr lang="en-US" altLang="en-US" baseline="0" dirty="0" smtClean="0"/>
              <a:t>Note that the </a:t>
            </a:r>
            <a:r>
              <a:rPr lang="en-US" altLang="en-US" baseline="0" dirty="0" smtClean="0"/>
              <a:t>more central </a:t>
            </a:r>
            <a:r>
              <a:rPr lang="en-US" altLang="en-US" baseline="0" dirty="0" smtClean="0"/>
              <a:t>a node is, </a:t>
            </a:r>
            <a:r>
              <a:rPr lang="en-US" altLang="en-US" baseline="0" dirty="0" smtClean="0"/>
              <a:t>the</a:t>
            </a:r>
          </a:p>
          <a:p>
            <a:r>
              <a:rPr lang="en-US" altLang="en-US" baseline="0" dirty="0" smtClean="0"/>
              <a:t>more </a:t>
            </a:r>
            <a:r>
              <a:rPr lang="en-US" altLang="en-US" baseline="0" dirty="0" smtClean="0"/>
              <a:t>likely </a:t>
            </a:r>
            <a:r>
              <a:rPr lang="en-US" altLang="en-US" baseline="0" dirty="0" smtClean="0"/>
              <a:t>it is to </a:t>
            </a:r>
            <a:r>
              <a:rPr lang="en-US" altLang="en-US" baseline="0" dirty="0" smtClean="0"/>
              <a:t>be visited, the higher the SSP. Also note </a:t>
            </a:r>
            <a:r>
              <a:rPr lang="en-US" altLang="en-US" baseline="0" dirty="0" smtClean="0"/>
              <a:t>that a </a:t>
            </a:r>
            <a:r>
              <a:rPr lang="en-US" altLang="en-US" baseline="0" dirty="0" smtClean="0"/>
              <a:t>node </a:t>
            </a:r>
            <a:r>
              <a:rPr lang="en-US" altLang="en-US" baseline="0" dirty="0" smtClean="0"/>
              <a:t>will</a:t>
            </a:r>
          </a:p>
          <a:p>
            <a:r>
              <a:rPr lang="en-US" altLang="en-US" baseline="0" dirty="0" smtClean="0"/>
              <a:t>have </a:t>
            </a:r>
            <a:r>
              <a:rPr lang="en-US" altLang="en-US" baseline="0" dirty="0" smtClean="0"/>
              <a:t>high SSP if its parents have high SSP</a:t>
            </a:r>
            <a:r>
              <a:rPr lang="en-US" altLang="en-US" baseline="0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42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The PageRank importance scores are defined to be these SSP. </a:t>
            </a:r>
            <a:r>
              <a:rPr lang="en-US" dirty="0" smtClean="0"/>
              <a:t>This</a:t>
            </a:r>
            <a:r>
              <a:rPr lang="en-US" baseline="0" dirty="0" smtClean="0"/>
              <a:t> random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walk </a:t>
            </a:r>
            <a:r>
              <a:rPr lang="en-US" baseline="0" dirty="0" smtClean="0"/>
              <a:t>is a Markov </a:t>
            </a:r>
            <a:r>
              <a:rPr lang="en-US" baseline="0" dirty="0" smtClean="0"/>
              <a:t>process characterized with a </a:t>
            </a:r>
            <a:r>
              <a:rPr lang="en-US" baseline="0" dirty="0" smtClean="0"/>
              <a:t>transition </a:t>
            </a:r>
            <a:r>
              <a:rPr lang="en-US" baseline="0" dirty="0" smtClean="0"/>
              <a:t>equation. </a:t>
            </a:r>
            <a:r>
              <a:rPr lang="en-US" baseline="0" dirty="0" smtClean="0"/>
              <a:t>Here, </a:t>
            </a:r>
            <a:r>
              <a:rPr lang="en-US" baseline="0" dirty="0" smtClean="0"/>
              <a:t>this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vector </a:t>
            </a:r>
            <a:r>
              <a:rPr lang="en-US" baseline="0" dirty="0" smtClean="0"/>
              <a:t>contains probabilities of being at a particular node before making </a:t>
            </a:r>
            <a:r>
              <a:rPr lang="en-US" baseline="0" dirty="0" smtClean="0"/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step</a:t>
            </a:r>
            <a:r>
              <a:rPr lang="en-US" baseline="0" dirty="0" smtClean="0"/>
              <a:t>, and this vector contains the probabilities after the random step. </a:t>
            </a:r>
            <a:r>
              <a:rPr lang="en-US" baseline="0" dirty="0" smtClean="0"/>
              <a:t>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transition </a:t>
            </a:r>
            <a:r>
              <a:rPr lang="en-US" baseline="0" dirty="0" smtClean="0"/>
              <a:t>matrix is closely related to graph adjacency matrix. For </a:t>
            </a:r>
            <a:r>
              <a:rPr lang="en-US" baseline="0" dirty="0" smtClean="0"/>
              <a:t>example,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</a:t>
            </a:r>
            <a:r>
              <a:rPr lang="en-US" baseline="0" dirty="0" smtClean="0"/>
              <a:t>element equals to one, because transition from node </a:t>
            </a:r>
            <a:r>
              <a:rPr lang="en-US" baseline="0" dirty="0" smtClean="0"/>
              <a:t>3 (column 3 here)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will </a:t>
            </a:r>
            <a:r>
              <a:rPr lang="en-US" baseline="0" dirty="0" smtClean="0"/>
              <a:t>end up in node </a:t>
            </a:r>
            <a:r>
              <a:rPr lang="en-US" baseline="0" dirty="0" smtClean="0"/>
              <a:t>1 (row 1 here) </a:t>
            </a:r>
            <a:r>
              <a:rPr lang="en-US" baseline="0" dirty="0" smtClean="0"/>
              <a:t>with probability one. On the other </a:t>
            </a:r>
            <a:r>
              <a:rPr lang="en-US" baseline="0" dirty="0" smtClean="0"/>
              <a:t>hand,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</a:t>
            </a:r>
            <a:r>
              <a:rPr lang="en-US" baseline="0" dirty="0" smtClean="0"/>
              <a:t>value equals to 0.5, because starting from node 2, the probability </a:t>
            </a:r>
            <a:r>
              <a:rPr lang="en-US" baseline="0" dirty="0" smtClean="0"/>
              <a:t>of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ending </a:t>
            </a:r>
            <a:r>
              <a:rPr lang="en-US" baseline="0" dirty="0" smtClean="0"/>
              <a:t>up in node 3 is 0.5.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Since, at steady</a:t>
            </a:r>
            <a:r>
              <a:rPr lang="en-US" baseline="0" dirty="0" smtClean="0"/>
              <a:t> state, probabilities do not change any more, we have that [</a:t>
            </a:r>
            <a:r>
              <a:rPr lang="en-US" baseline="0" dirty="0" smtClean="0"/>
              <a:t>p]</a:t>
            </a:r>
          </a:p>
          <a:p>
            <a:r>
              <a:rPr lang="en-US" baseline="0" dirty="0" smtClean="0"/>
              <a:t>before </a:t>
            </a:r>
            <a:r>
              <a:rPr lang="en-US" baseline="0" dirty="0" smtClean="0"/>
              <a:t>transition equals to [p] after transition. That is, our PageRank scores </a:t>
            </a:r>
            <a:r>
              <a:rPr lang="en-US" baseline="0" dirty="0" smtClean="0"/>
              <a:t>is</a:t>
            </a:r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vector that satisfies this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r>
              <a:rPr lang="en-US" baseline="0" dirty="0" smtClean="0"/>
              <a:t> </a:t>
            </a:r>
            <a:r>
              <a:rPr lang="en-US" baseline="0" dirty="0" smtClean="0"/>
              <a:t>matrix </a:t>
            </a:r>
            <a:r>
              <a:rPr lang="en-US" baseline="0" dirty="0" smtClean="0"/>
              <a:t>B is </a:t>
            </a:r>
            <a:r>
              <a:rPr lang="en-US" baseline="0" dirty="0" smtClean="0"/>
              <a:t>closely related to adjacency </a:t>
            </a:r>
            <a:r>
              <a:rPr lang="en-US" baseline="0" dirty="0" smtClean="0"/>
              <a:t>matrix, and can be</a:t>
            </a:r>
          </a:p>
          <a:p>
            <a:r>
              <a:rPr lang="en-US" baseline="0" dirty="0" smtClean="0"/>
              <a:t>expressed like this. Here, </a:t>
            </a:r>
            <a:r>
              <a:rPr lang="en-US" baseline="0" dirty="0" smtClean="0"/>
              <a:t>D is the diagonal matrix of </a:t>
            </a:r>
            <a:r>
              <a:rPr lang="en-US" baseline="0" dirty="0" smtClean="0"/>
              <a:t>node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3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>
            <a:extLst>
              <a:ext uri="{FF2B5EF4-FFF2-40B4-BE49-F238E27FC236}">
                <a16:creationId xmlns:a16="http://schemas.microsoft.com/office/drawing/2014/main" id="{05FD9B30-5878-E448-B580-26A48D9D9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29859" name="Rectangle 3">
            <a:extLst>
              <a:ext uri="{FF2B5EF4-FFF2-40B4-BE49-F238E27FC236}">
                <a16:creationId xmlns:a16="http://schemas.microsoft.com/office/drawing/2014/main" id="{45EE1586-1644-0446-BE7A-E0D80E64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Let’s return</a:t>
            </a:r>
            <a:r>
              <a:rPr lang="en-US" altLang="en-US" baseline="0" dirty="0" smtClean="0"/>
              <a:t> to our PageRank equation. </a:t>
            </a:r>
            <a:r>
              <a:rPr lang="en-US" altLang="en-US" baseline="0" dirty="0" smtClean="0"/>
              <a:t>Notice </a:t>
            </a:r>
            <a:r>
              <a:rPr lang="en-US" altLang="en-US" dirty="0" smtClean="0"/>
              <a:t>that </a:t>
            </a:r>
            <a:r>
              <a:rPr lang="en-US" altLang="en-US" dirty="0" smtClean="0"/>
              <a:t>this is an </a:t>
            </a:r>
            <a:r>
              <a:rPr lang="en-US" altLang="en-US" dirty="0" smtClean="0"/>
              <a:t>eigenvector</a:t>
            </a:r>
          </a:p>
          <a:p>
            <a:r>
              <a:rPr lang="en-US" altLang="en-US" dirty="0" smtClean="0"/>
              <a:t>equation</a:t>
            </a:r>
            <a:r>
              <a:rPr lang="en-US" altLang="en-US" dirty="0" smtClean="0"/>
              <a:t>,</a:t>
            </a:r>
            <a:r>
              <a:rPr lang="en-US" altLang="en-US" baseline="0" dirty="0" smtClean="0"/>
              <a:t> where p is the eigenvector that corresponds to the </a:t>
            </a:r>
            <a:r>
              <a:rPr lang="en-US" altLang="en-US" baseline="0" dirty="0" smtClean="0"/>
              <a:t>highest</a:t>
            </a:r>
          </a:p>
          <a:p>
            <a:r>
              <a:rPr lang="en-US" altLang="en-US" baseline="0" dirty="0" smtClean="0"/>
              <a:t>eigenvalue. The highest eigenvalue </a:t>
            </a:r>
            <a:r>
              <a:rPr lang="en-US" altLang="en-US" baseline="0" dirty="0" smtClean="0"/>
              <a:t>equals to one, because our </a:t>
            </a:r>
            <a:r>
              <a:rPr lang="en-US" altLang="en-US" baseline="0" dirty="0" smtClean="0"/>
              <a:t>matrix </a:t>
            </a:r>
            <a:r>
              <a:rPr lang="en-US" altLang="en-US" baseline="0" dirty="0" smtClean="0"/>
              <a:t>B </a:t>
            </a:r>
            <a:r>
              <a:rPr lang="en-US" altLang="en-US" baseline="0" dirty="0" smtClean="0"/>
              <a:t>has</a:t>
            </a:r>
          </a:p>
          <a:p>
            <a:r>
              <a:rPr lang="en-US" altLang="en-US" baseline="0" dirty="0" smtClean="0"/>
              <a:t>a </a:t>
            </a:r>
            <a:r>
              <a:rPr lang="en-US" altLang="en-US" baseline="0" dirty="0" smtClean="0"/>
              <a:t>special property </a:t>
            </a:r>
            <a:r>
              <a:rPr lang="en-US" altLang="en-US" baseline="0" dirty="0" smtClean="0"/>
              <a:t>being column </a:t>
            </a:r>
            <a:r>
              <a:rPr lang="en-US" altLang="en-US" baseline="0" dirty="0" smtClean="0"/>
              <a:t>normalized. According to </a:t>
            </a:r>
            <a:r>
              <a:rPr lang="en-US" altLang="en-US" baseline="0" dirty="0" err="1" smtClean="0"/>
              <a:t>Perron-Frobenius</a:t>
            </a:r>
            <a:endParaRPr lang="en-US" altLang="en-US" baseline="0" dirty="0" smtClean="0"/>
          </a:p>
          <a:p>
            <a:r>
              <a:rPr lang="en-US" altLang="en-US" baseline="0" dirty="0" smtClean="0"/>
              <a:t>theorem</a:t>
            </a:r>
            <a:r>
              <a:rPr lang="en-US" altLang="en-US" baseline="0" dirty="0" smtClean="0"/>
              <a:t>, such a vector exists if matrix B is square, nonnegative and </a:t>
            </a:r>
            <a:r>
              <a:rPr lang="en-US" altLang="en-US" baseline="0" dirty="0" smtClean="0"/>
              <a:t>irreducible.</a:t>
            </a:r>
          </a:p>
          <a:p>
            <a:r>
              <a:rPr lang="en-US" altLang="en-US" baseline="0" dirty="0" smtClean="0"/>
              <a:t>Naturally</a:t>
            </a:r>
            <a:r>
              <a:rPr lang="en-US" altLang="en-US" baseline="0" dirty="0" smtClean="0"/>
              <a:t>, B is square and non-negative.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842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Let’s m</a:t>
            </a:r>
            <a:r>
              <a:rPr lang="en-US" altLang="en-US" baseline="0" dirty="0" smtClean="0"/>
              <a:t>odify </a:t>
            </a:r>
            <a:r>
              <a:rPr lang="en-US" altLang="en-US" baseline="0" dirty="0" smtClean="0"/>
              <a:t>our random surfing process. We perform a random walk, </a:t>
            </a:r>
            <a:r>
              <a:rPr lang="en-US" altLang="en-US" baseline="0" dirty="0" smtClean="0"/>
              <a:t>but</a:t>
            </a:r>
          </a:p>
          <a:p>
            <a:r>
              <a:rPr lang="en-US" altLang="en-US" baseline="0" dirty="0" smtClean="0"/>
              <a:t>now </a:t>
            </a:r>
            <a:r>
              <a:rPr lang="en-US" altLang="en-US" baseline="0" dirty="0" smtClean="0"/>
              <a:t>we are going to make occasional random jumps. This is going to </a:t>
            </a:r>
            <a:r>
              <a:rPr lang="en-US" altLang="en-US" baseline="0" dirty="0" smtClean="0"/>
              <a:t>make</a:t>
            </a:r>
          </a:p>
          <a:p>
            <a:r>
              <a:rPr lang="en-US" altLang="en-US" baseline="0" dirty="0" smtClean="0"/>
              <a:t>the </a:t>
            </a:r>
            <a:r>
              <a:rPr lang="en-US" altLang="en-US" baseline="0" dirty="0" smtClean="0"/>
              <a:t>transition matrix irreducible. As an example, suppose we are here, we </a:t>
            </a:r>
            <a:r>
              <a:rPr lang="en-US" altLang="en-US" baseline="0" dirty="0" smtClean="0"/>
              <a:t>toss</a:t>
            </a:r>
          </a:p>
          <a:p>
            <a:r>
              <a:rPr lang="en-US" altLang="en-US" baseline="0" dirty="0" smtClean="0"/>
              <a:t>a </a:t>
            </a:r>
            <a:r>
              <a:rPr lang="en-US" altLang="en-US" baseline="0" dirty="0" smtClean="0"/>
              <a:t>coin and decide to continue the walk,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696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we are making a random step,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760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3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we toss a coin again, but this time we decide to terminate</a:t>
            </a:r>
            <a:r>
              <a:rPr lang="en-US" altLang="en-US" baseline="0" dirty="0" smtClean="0"/>
              <a:t> this walk,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955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and restart to a random node.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15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cover several algorithms, such</a:t>
            </a:r>
            <a:r>
              <a:rPr lang="en-US" baseline="0" dirty="0" smtClean="0"/>
              <a:t> as PageRank, HITS and </a:t>
            </a:r>
            <a:r>
              <a:rPr lang="en-US" baseline="0" dirty="0" smtClean="0"/>
              <a:t>SALSA,</a:t>
            </a:r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we will also have a look </a:t>
            </a:r>
            <a:r>
              <a:rPr lang="en-US" baseline="0" dirty="0" smtClean="0"/>
              <a:t>at a special technique called</a:t>
            </a:r>
          </a:p>
          <a:p>
            <a:r>
              <a:rPr lang="en-US" baseline="0" dirty="0" smtClean="0"/>
              <a:t>Singular </a:t>
            </a:r>
            <a:r>
              <a:rPr lang="en-US" baseline="0" dirty="0" smtClean="0"/>
              <a:t>Value Decomposition (SVD</a:t>
            </a:r>
            <a:r>
              <a:rPr lang="en-US" baseline="0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7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In summary, the</a:t>
            </a:r>
            <a:r>
              <a:rPr lang="en-US" altLang="en-US" baseline="0" dirty="0" smtClean="0"/>
              <a:t> PageRank algorithm is a random walk with restarts model.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01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>
            <a:extLst>
              <a:ext uri="{FF2B5EF4-FFF2-40B4-BE49-F238E27FC236}">
                <a16:creationId xmlns:a16="http://schemas.microsoft.com/office/drawing/2014/main" id="{D1751EF8-E29C-F44B-B36F-62F5D7AE1B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C3C6FE87-614E-844E-9958-2B0ED3670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2D48566B-E48B-5345-9694-E9FA40340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Formally, let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(1-c) be the probability of fly-out. We have that with probability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c,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follow the random walk using transition B from before, and with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probability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(1-c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we go to a random node. We can rearrange the terms to derive an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analytic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expression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PageRank scores.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14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vector of PageRank scores, this is a matrix, and t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his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a vector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ones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[…]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153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Interestingly, there has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been some studies, that show close relation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PageRank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scores and in-degree.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241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was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68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now consider the second question:</a:t>
            </a:r>
            <a:r>
              <a:rPr lang="en-US" baseline="0" dirty="0" smtClean="0"/>
              <a:t> how close is node A to node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46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solution to this questions is going to be personalized PageRank or 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7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Such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 question can arise, e.g., in the recommendation context: If a user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likes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page/node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2, what else would you recommend?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908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idea here is that one node 4 is similar to 2, if it is easy to reach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node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node 2. Here’s one path.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81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Here’s another path.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92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the convention of our tutorial, yellow</a:t>
            </a:r>
            <a:r>
              <a:rPr lang="en-US" baseline="0" dirty="0" smtClean="0"/>
              <a:t> </a:t>
            </a:r>
            <a:r>
              <a:rPr lang="en-US" baseline="0" dirty="0" smtClean="0"/>
              <a:t>slides indicate highlights.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92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say that node 4 is highly relevant to node 2, if there are many short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heavy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paths between 2 and 4. In other words, if it is easy to reach node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node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2. We are going to measure this using PPR (Personalized PageRank).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411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Remember those random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fly-outs in PageRank? Well, in PPR, the fly-out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origin node rather than to the random node. If we want to know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relevant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each node to node 2, we fly-out to node two.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Mathematically,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comes down to replacing the all-one vector in the fly-out term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node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2-specific restart vector. PageRank and PPR have very similar equations.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623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So, to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answer the question of how close if node 4 to node 2, compute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PPR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node 4, when restarting to node 2. […]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543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a side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note, PPR probabilities are related to escape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round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trip probabilities.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681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that is the idea</a:t>
            </a:r>
            <a:r>
              <a:rPr lang="en-US" baseline="0" dirty="0" smtClean="0"/>
              <a:t> behind PPR. Now, I would like to mention an </a:t>
            </a:r>
            <a:r>
              <a:rPr lang="en-US" baseline="0" dirty="0" smtClean="0"/>
              <a:t>approach</a:t>
            </a:r>
          </a:p>
          <a:p>
            <a:r>
              <a:rPr lang="en-US" baseline="0" dirty="0" smtClean="0"/>
              <a:t>to </a:t>
            </a:r>
            <a:r>
              <a:rPr lang="en-US" baseline="0" dirty="0" smtClean="0"/>
              <a:t>fast computation of PPR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72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nice property of PPR is the ability to write down the scores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analytically.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order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to find PPR scores p, compute expression on the right.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expression involves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matrices that are going to be large for large graphs. It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natural to ask if there is a more efficient way to compute PPR scores.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1725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it turns out, there is. In a recent paper, authors were using PPR for </a:t>
            </a:r>
            <a:r>
              <a:rPr lang="en-US" baseline="0" dirty="0" smtClean="0"/>
              <a:t>making</a:t>
            </a:r>
          </a:p>
          <a:p>
            <a:r>
              <a:rPr lang="en-US" baseline="0" dirty="0" smtClean="0"/>
              <a:t>recommendations </a:t>
            </a:r>
            <a:r>
              <a:rPr lang="en-US" baseline="0" dirty="0" smtClean="0"/>
              <a:t>at Pinterest. Their graph is very large, it contains </a:t>
            </a:r>
            <a:r>
              <a:rPr lang="en-US" baseline="0" dirty="0" smtClean="0"/>
              <a:t>billions</a:t>
            </a:r>
          </a:p>
          <a:p>
            <a:r>
              <a:rPr lang="en-US" baseline="0" dirty="0" smtClean="0"/>
              <a:t>of </a:t>
            </a:r>
            <a:r>
              <a:rPr lang="en-US" baseline="0" dirty="0" smtClean="0"/>
              <a:t>edges. Therefore, the authors proposed a new algorithm called Pixie </a:t>
            </a:r>
            <a:r>
              <a:rPr lang="en-US" baseline="0" dirty="0" smtClean="0"/>
              <a:t>that</a:t>
            </a:r>
          </a:p>
          <a:p>
            <a:r>
              <a:rPr lang="en-US" baseline="0" dirty="0" smtClean="0"/>
              <a:t>computes </a:t>
            </a:r>
            <a:r>
              <a:rPr lang="en-US" baseline="0" dirty="0" smtClean="0"/>
              <a:t>approximate PPR scores faster than the analytical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63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6881EF99-FF8A-754F-BA3D-9F4CAB792D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00"/>
              <a:t>15-826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4A93D195-7C23-9844-B945-95F4E24E9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7942DC1-A3A0-9E4E-B650-1FDA1239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40" y="4559301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Instead of using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analytic expression, Pixie proposes to simulate random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walks.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Suppose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we are looking for recommendations for this. The idea of PPR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recommend nodes easily reachable from this node. The idea of Pixie,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find such nodes, but simulating random walks starting here, and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keeping</a:t>
            </a:r>
          </a:p>
          <a:p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visit </a:t>
            </a:r>
            <a:r>
              <a:rPr lang="en-US" altLang="en-US" baseline="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counts for every other nodes. Fast and easy!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003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Here’s an illustration. We start random walk here,</a:t>
            </a:r>
            <a:r>
              <a:rPr lang="en-US" altLang="en-US" baseline="0" dirty="0" smtClean="0"/>
              <a:t>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6555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we keep</a:t>
            </a:r>
            <a:r>
              <a:rPr lang="en-US" altLang="en-US" baseline="0" dirty="0" smtClean="0"/>
              <a:t> track of visit counts, 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26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section focuses on the following questions. </a:t>
            </a:r>
            <a:r>
              <a:rPr lang="en-US" dirty="0" smtClean="0"/>
              <a:t>Given </a:t>
            </a:r>
            <a:r>
              <a:rPr lang="en-US" dirty="0" smtClean="0"/>
              <a:t>a graph </a:t>
            </a:r>
            <a:r>
              <a:rPr lang="en-US" dirty="0" smtClean="0"/>
              <a:t>(for</a:t>
            </a:r>
            <a:r>
              <a:rPr lang="en-US" baseline="0" dirty="0" smtClean="0"/>
              <a:t> example</a:t>
            </a:r>
            <a:r>
              <a:rPr lang="en-US" dirty="0" smtClean="0"/>
              <a:t>,</a:t>
            </a:r>
          </a:p>
          <a:p>
            <a:r>
              <a:rPr lang="en-US" dirty="0" smtClean="0"/>
              <a:t>web </a:t>
            </a:r>
            <a:r>
              <a:rPr lang="en-US" dirty="0" smtClean="0"/>
              <a:t>pages containing</a:t>
            </a:r>
            <a:r>
              <a:rPr lang="en-US" baseline="0" dirty="0" smtClean="0"/>
              <a:t> the desirable query word</a:t>
            </a:r>
            <a:r>
              <a:rPr lang="en-US" baseline="0" dirty="0" smtClean="0"/>
              <a:t>), first, we want to find which</a:t>
            </a:r>
          </a:p>
          <a:p>
            <a:r>
              <a:rPr lang="en-US" baseline="0" dirty="0" smtClean="0"/>
              <a:t>node </a:t>
            </a:r>
            <a:r>
              <a:rPr lang="en-US" baseline="0" dirty="0" smtClean="0"/>
              <a:t>is the most important. Second, </a:t>
            </a:r>
            <a:r>
              <a:rPr lang="en-US" baseline="0" dirty="0" smtClean="0"/>
              <a:t>we want to measure how </a:t>
            </a:r>
            <a:r>
              <a:rPr lang="en-US" baseline="0" dirty="0" smtClean="0"/>
              <a:t>close is </a:t>
            </a:r>
            <a:r>
              <a:rPr lang="en-US" baseline="0" dirty="0" smtClean="0"/>
              <a:t>node</a:t>
            </a:r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to node 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9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73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visiting another node,</a:t>
            </a:r>
            <a:r>
              <a:rPr lang="en-US" altLang="en-US" baseline="0" dirty="0" smtClean="0"/>
              <a:t> recording.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38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With some probability, we</a:t>
            </a:r>
            <a:r>
              <a:rPr lang="en-US" altLang="en-US" baseline="0" dirty="0" smtClean="0"/>
              <a:t> restart to the origin, and repeat the process.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7335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226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>
            <a:extLst>
              <a:ext uri="{FF2B5EF4-FFF2-40B4-BE49-F238E27FC236}">
                <a16:creationId xmlns:a16="http://schemas.microsoft.com/office/drawing/2014/main" id="{E7E1F502-80A3-A14E-A0E2-833573F5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31907" name="Rectangle 3">
            <a:extLst>
              <a:ext uri="{FF2B5EF4-FFF2-40B4-BE49-F238E27FC236}">
                <a16:creationId xmlns:a16="http://schemas.microsoft.com/office/drawing/2014/main" id="{1EB049AB-4A21-F646-8BA7-1D3D543E7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After a pre-defined number of walks, we identify</a:t>
            </a:r>
            <a:r>
              <a:rPr lang="en-US" altLang="en-US" baseline="0" dirty="0" smtClean="0"/>
              <a:t> most visited nodes, </a:t>
            </a:r>
            <a:r>
              <a:rPr lang="en-US" altLang="en-US" baseline="0" dirty="0" smtClean="0"/>
              <a:t>as</a:t>
            </a:r>
          </a:p>
          <a:p>
            <a:r>
              <a:rPr lang="en-US" altLang="en-US" baseline="0" dirty="0" smtClean="0"/>
              <a:t>recommendations </a:t>
            </a:r>
            <a:r>
              <a:rPr lang="en-US" altLang="en-US" baseline="0" dirty="0" smtClean="0"/>
              <a:t>for the original node.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4936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PPR has other interesting applications, and you can check out this </a:t>
            </a:r>
            <a:r>
              <a:rPr lang="en-US" dirty="0" smtClean="0"/>
              <a:t>example</a:t>
            </a:r>
          </a:p>
          <a:p>
            <a:r>
              <a:rPr lang="en-US" baseline="0" dirty="0" smtClean="0"/>
              <a:t>with </a:t>
            </a:r>
            <a:r>
              <a:rPr lang="en-US" baseline="0" dirty="0" smtClean="0"/>
              <a:t>reference after the tutorial.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997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8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8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</a:t>
            </a:r>
            <a:r>
              <a:rPr lang="en-US" baseline="0" dirty="0" smtClean="0"/>
              <a:t> present PageRank, HITS and SALSA algorithms to address the </a:t>
            </a:r>
            <a:r>
              <a:rPr lang="en-US" baseline="0" dirty="0" smtClean="0"/>
              <a:t>first</a:t>
            </a:r>
          </a:p>
          <a:p>
            <a:r>
              <a:rPr lang="en-US" baseline="0" dirty="0" smtClean="0"/>
              <a:t>question. We </a:t>
            </a:r>
            <a:r>
              <a:rPr lang="en-US" baseline="0" dirty="0" smtClean="0"/>
              <a:t>will present Personalized Page Rank to address the </a:t>
            </a:r>
            <a:r>
              <a:rPr lang="en-US" baseline="0" dirty="0" smtClean="0"/>
              <a:t>second</a:t>
            </a:r>
          </a:p>
          <a:p>
            <a:r>
              <a:rPr lang="en-US" baseline="0" dirty="0" smtClean="0"/>
              <a:t>question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98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01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55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 move on to a related, but different approach to the</a:t>
            </a:r>
            <a:r>
              <a:rPr lang="en-US" baseline="0" dirty="0" smtClean="0"/>
              <a:t> </a:t>
            </a:r>
            <a:r>
              <a:rPr lang="en-US" baseline="0" dirty="0" smtClean="0"/>
              <a:t>node</a:t>
            </a:r>
          </a:p>
          <a:p>
            <a:r>
              <a:rPr lang="en-US" baseline="0" dirty="0" smtClean="0"/>
              <a:t>importance </a:t>
            </a:r>
            <a:r>
              <a:rPr lang="en-US" baseline="0" dirty="0" smtClean="0"/>
              <a:t>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44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consider an algorithm called HITS proposed by Jon </a:t>
            </a:r>
            <a:r>
              <a:rPr lang="en-US" baseline="0" dirty="0" smtClean="0"/>
              <a:t>Kleinberg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Here’s </a:t>
            </a:r>
            <a:r>
              <a:rPr lang="en-US" dirty="0" smtClean="0"/>
              <a:t>the original pape</a:t>
            </a:r>
            <a:r>
              <a:rPr lang="en-US" baseline="0" dirty="0" smtClean="0"/>
              <a:t>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8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return</a:t>
            </a:r>
            <a:r>
              <a:rPr lang="en-US" baseline="0" dirty="0" smtClean="0"/>
              <a:t> to our Q1: Which node is the most important in the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670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HITS? Well, unlike PR,</a:t>
            </a:r>
            <a:r>
              <a:rPr lang="en-US" baseline="0" dirty="0" smtClean="0"/>
              <a:t> HITS (and a related algorithm called SALSA) </a:t>
            </a:r>
            <a:r>
              <a:rPr lang="en-US" baseline="0" dirty="0" smtClean="0"/>
              <a:t>takes</a:t>
            </a:r>
          </a:p>
          <a:p>
            <a:r>
              <a:rPr lang="en-US" baseline="0" dirty="0" smtClean="0"/>
              <a:t>into </a:t>
            </a:r>
            <a:r>
              <a:rPr lang="en-US" baseline="0" dirty="0" smtClean="0"/>
              <a:t>account different roles each node may play. HITS is also linked </a:t>
            </a:r>
            <a:r>
              <a:rPr lang="en-US" baseline="0" dirty="0" smtClean="0"/>
              <a:t>to</a:t>
            </a:r>
          </a:p>
          <a:p>
            <a:r>
              <a:rPr lang="en-US" baseline="0" dirty="0" smtClean="0"/>
              <a:t>Singular </a:t>
            </a:r>
            <a:r>
              <a:rPr lang="en-US" baseline="0" dirty="0" smtClean="0"/>
              <a:t>Value Decomposition (SVD) and community finding. SVD </a:t>
            </a:r>
            <a:r>
              <a:rPr lang="en-US" baseline="0" dirty="0" smtClean="0"/>
              <a:t>is</a:t>
            </a:r>
          </a:p>
          <a:p>
            <a:r>
              <a:rPr lang="en-US" baseline="0" dirty="0" smtClean="0"/>
              <a:t>a </a:t>
            </a:r>
            <a:r>
              <a:rPr lang="en-US" baseline="0" dirty="0" smtClean="0"/>
              <a:t>powerful technique that we are going to cover shortly.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368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 Web</a:t>
            </a:r>
            <a:r>
              <a:rPr lang="en-US" baseline="0" dirty="0" smtClean="0"/>
              <a:t> and a query, the aim of the algorithm is to find the </a:t>
            </a:r>
            <a:r>
              <a:rPr lang="en-US" baseline="0" dirty="0" smtClean="0"/>
              <a:t>most</a:t>
            </a:r>
          </a:p>
          <a:p>
            <a:r>
              <a:rPr lang="en-US" baseline="0" dirty="0" smtClean="0"/>
              <a:t>“authoritative</a:t>
            </a:r>
            <a:r>
              <a:rPr lang="en-US" baseline="0" dirty="0" smtClean="0"/>
              <a:t>” web pages for this query.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926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>
            <a:extLst>
              <a:ext uri="{FF2B5EF4-FFF2-40B4-BE49-F238E27FC236}">
                <a16:creationId xmlns:a16="http://schemas.microsoft.com/office/drawing/2014/main" id="{887AF3E2-C687-F14E-974B-607F5B20E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23715" name="Rectangle 3">
            <a:extLst>
              <a:ext uri="{FF2B5EF4-FFF2-40B4-BE49-F238E27FC236}">
                <a16:creationId xmlns:a16="http://schemas.microsoft.com/office/drawing/2014/main" id="{3AF7891F-8A7D-2A46-BAB9-DC879F41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Green background</a:t>
            </a:r>
            <a:r>
              <a:rPr lang="en-US" altLang="en-US" baseline="0" dirty="0" smtClean="0"/>
              <a:t> indicates a slide from before. </a:t>
            </a:r>
            <a:r>
              <a:rPr lang="en-US" altLang="en-US" dirty="0" smtClean="0"/>
              <a:t>Recall the PR</a:t>
            </a:r>
            <a:r>
              <a:rPr lang="en-US" altLang="en-US" baseline="0" dirty="0" smtClean="0"/>
              <a:t> </a:t>
            </a:r>
            <a:r>
              <a:rPr lang="en-US" altLang="en-US" baseline="0" dirty="0" smtClean="0"/>
              <a:t>approach:</a:t>
            </a:r>
          </a:p>
          <a:p>
            <a:r>
              <a:rPr lang="en-US" altLang="en-US" baseline="0" dirty="0" smtClean="0"/>
              <a:t>A </a:t>
            </a:r>
            <a:r>
              <a:rPr lang="en-US" altLang="en-US" baseline="0" dirty="0" smtClean="0"/>
              <a:t>node is important, if its parents are important.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769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>
            <a:extLst>
              <a:ext uri="{FF2B5EF4-FFF2-40B4-BE49-F238E27FC236}">
                <a16:creationId xmlns:a16="http://schemas.microsoft.com/office/drawing/2014/main" id="{887AF3E2-C687-F14E-974B-607F5B20E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23715" name="Rectangle 3">
            <a:extLst>
              <a:ext uri="{FF2B5EF4-FFF2-40B4-BE49-F238E27FC236}">
                <a16:creationId xmlns:a16="http://schemas.microsoft.com/office/drawing/2014/main" id="{3AF7891F-8A7D-2A46-BAB9-DC879F41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HITS, the idea is revised: A node is important,</a:t>
            </a:r>
            <a:r>
              <a:rPr lang="en-US" baseline="0" dirty="0" smtClean="0"/>
              <a:t> if its parents are “wise</a:t>
            </a:r>
            <a:r>
              <a:rPr lang="en-US" baseline="0" dirty="0" smtClean="0"/>
              <a:t>”,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</a:t>
            </a:r>
            <a:r>
              <a:rPr lang="en-US" baseline="0" dirty="0" smtClean="0"/>
              <a:t>a node is “wise” if its children are important. </a:t>
            </a:r>
            <a:r>
              <a:rPr lang="en-US" dirty="0" smtClean="0"/>
              <a:t>A node is </a:t>
            </a:r>
            <a:r>
              <a:rPr lang="en-US" dirty="0" smtClean="0"/>
              <a:t>important,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</a:t>
            </a:r>
            <a:r>
              <a:rPr lang="en-US" baseline="0" dirty="0" smtClean="0"/>
              <a:t>its parents are “wise”, and a node is “wise” if its children are </a:t>
            </a:r>
            <a:r>
              <a:rPr lang="en-US" baseline="0" dirty="0" smtClean="0"/>
              <a:t>important.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</a:t>
            </a:r>
            <a:r>
              <a:rPr lang="en-US" baseline="0" dirty="0" smtClean="0"/>
              <a:t>is still a recursive definition, but it now involves two </a:t>
            </a:r>
            <a:r>
              <a:rPr lang="en-US" baseline="0" dirty="0" smtClean="0"/>
              <a:t>quantities: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importance </a:t>
            </a:r>
            <a:r>
              <a:rPr lang="en-US" baseline="0" dirty="0" smtClean="0"/>
              <a:t>and “wise-ness”.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78311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return to importance and</a:t>
            </a:r>
            <a:r>
              <a:rPr lang="en-US" baseline="0" dirty="0" smtClean="0"/>
              <a:t> wise-ness in a minute. Here, I’d like </a:t>
            </a:r>
            <a:r>
              <a:rPr lang="en-US" baseline="0" dirty="0" smtClean="0"/>
              <a:t>to</a:t>
            </a:r>
          </a:p>
          <a:p>
            <a:r>
              <a:rPr lang="en-US" baseline="0" dirty="0" smtClean="0"/>
              <a:t>point </a:t>
            </a:r>
            <a:r>
              <a:rPr lang="en-US" baseline="0" dirty="0" smtClean="0"/>
              <a:t>out that </a:t>
            </a:r>
            <a:r>
              <a:rPr lang="en-US" baseline="0" dirty="0" err="1" smtClean="0"/>
              <a:t>Kelinberg’s</a:t>
            </a:r>
            <a:r>
              <a:rPr lang="en-US" baseline="0" dirty="0" smtClean="0"/>
              <a:t> algorithm, does not work with the entire </a:t>
            </a:r>
            <a:r>
              <a:rPr lang="en-US" baseline="0" dirty="0" smtClean="0"/>
              <a:t>Web</a:t>
            </a:r>
          </a:p>
          <a:p>
            <a:r>
              <a:rPr lang="en-US" baseline="0" dirty="0" smtClean="0"/>
              <a:t>graph</a:t>
            </a:r>
            <a:r>
              <a:rPr lang="en-US" baseline="0" dirty="0" smtClean="0"/>
              <a:t>. Instead, the algorithm finds nodes (i.e., webpages) that contain </a:t>
            </a:r>
            <a:r>
              <a:rPr lang="en-US" baseline="0" dirty="0" smtClean="0"/>
              <a:t>query</a:t>
            </a:r>
          </a:p>
          <a:p>
            <a:r>
              <a:rPr lang="en-US" baseline="0" dirty="0" smtClean="0"/>
              <a:t>words</a:t>
            </a:r>
            <a:r>
              <a:rPr lang="en-US" baseline="0" dirty="0" smtClean="0"/>
              <a:t>, identifies induced subgraph, and expands the subgraph by </a:t>
            </a:r>
            <a:r>
              <a:rPr lang="en-US" baseline="0" dirty="0" smtClean="0"/>
              <a:t>including</a:t>
            </a:r>
          </a:p>
          <a:p>
            <a:r>
              <a:rPr lang="en-US" baseline="0" dirty="0" smtClean="0"/>
              <a:t>backwards </a:t>
            </a:r>
            <a:r>
              <a:rPr lang="en-US" baseline="0" dirty="0" smtClean="0"/>
              <a:t>and forwards neighbors. The resulting expanded subgraph is </a:t>
            </a:r>
            <a:r>
              <a:rPr lang="en-US" baseline="0" dirty="0" smtClean="0"/>
              <a:t>then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input to the scoring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 mentioned, we will also have a look at SVD and see how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be used for various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341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scoring procedure distinguishes between being important (</a:t>
            </a:r>
            <a:r>
              <a:rPr lang="en-US" dirty="0" smtClean="0"/>
              <a:t>authoritative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HITS</a:t>
            </a:r>
            <a:r>
              <a:rPr lang="en-US" baseline="0" dirty="0" smtClean="0"/>
              <a:t> calls it)</a:t>
            </a:r>
            <a:r>
              <a:rPr lang="en-US" dirty="0" smtClean="0"/>
              <a:t> and being wise, which means being good</a:t>
            </a:r>
            <a:r>
              <a:rPr lang="en-US" baseline="0" dirty="0" smtClean="0"/>
              <a:t> hub. Each </a:t>
            </a:r>
            <a:r>
              <a:rPr lang="en-US" baseline="0" dirty="0" smtClean="0"/>
              <a:t>node</a:t>
            </a:r>
          </a:p>
          <a:p>
            <a:r>
              <a:rPr lang="en-US" baseline="0" dirty="0" smtClean="0"/>
              <a:t>receives </a:t>
            </a:r>
            <a:r>
              <a:rPr lang="en-US" baseline="0" dirty="0" smtClean="0"/>
              <a:t>two scores. A node gets a high authority score if it is pointed to </a:t>
            </a:r>
            <a:r>
              <a:rPr lang="en-US" baseline="0" dirty="0" smtClean="0"/>
              <a:t>by</a:t>
            </a:r>
          </a:p>
          <a:p>
            <a:r>
              <a:rPr lang="en-US" baseline="0" dirty="0" smtClean="0"/>
              <a:t>many </a:t>
            </a:r>
            <a:r>
              <a:rPr lang="en-US" baseline="0" dirty="0" smtClean="0"/>
              <a:t>hubs. A node gets a high hub score if it points to many good authorities.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017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 let green circles</a:t>
            </a:r>
            <a:r>
              <a:rPr lang="en-US" baseline="0" dirty="0" smtClean="0"/>
              <a:t> represent a unit of hub-ness. Then </a:t>
            </a:r>
            <a:r>
              <a:rPr lang="en-US" baseline="0" dirty="0" smtClean="0"/>
              <a:t>the</a:t>
            </a:r>
          </a:p>
          <a:p>
            <a:r>
              <a:rPr lang="en-US" baseline="0" dirty="0" smtClean="0"/>
              <a:t>authority </a:t>
            </a:r>
            <a:r>
              <a:rPr lang="en-US" baseline="0" dirty="0" smtClean="0"/>
              <a:t>of node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the sum of hub-scores of nodes that point to it. </a:t>
            </a:r>
            <a:r>
              <a:rPr lang="en-US" baseline="0" dirty="0" smtClean="0"/>
              <a:t>Recall</a:t>
            </a:r>
          </a:p>
          <a:p>
            <a:r>
              <a:rPr lang="en-US" baseline="0" dirty="0" smtClean="0"/>
              <a:t>that </a:t>
            </a:r>
            <a:r>
              <a:rPr lang="en-US" baseline="0" dirty="0" smtClean="0"/>
              <a:t>A denotes the adjacency matrix, and so we can express a vector of </a:t>
            </a:r>
            <a:r>
              <a:rPr lang="en-US" baseline="0" dirty="0" smtClean="0"/>
              <a:t>all</a:t>
            </a:r>
          </a:p>
          <a:p>
            <a:r>
              <a:rPr lang="en-US" baseline="0" dirty="0" smtClean="0"/>
              <a:t>authority </a:t>
            </a:r>
            <a:r>
              <a:rPr lang="en-US" baseline="0" dirty="0" smtClean="0"/>
              <a:t>scores as a function of all hub-scores.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64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 node </a:t>
            </a:r>
            <a:r>
              <a:rPr lang="en-US" dirty="0" err="1" smtClean="0"/>
              <a:t>i</a:t>
            </a:r>
            <a:r>
              <a:rPr lang="en-US" dirty="0" smtClean="0"/>
              <a:t> gets</a:t>
            </a:r>
            <a:r>
              <a:rPr lang="en-US" baseline="0" dirty="0" smtClean="0"/>
              <a:t> four units of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039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other</a:t>
            </a:r>
            <a:r>
              <a:rPr lang="en-US" baseline="0" dirty="0" smtClean="0"/>
              <a:t> hand, a hub-score is a sum of all authority score of nodes </a:t>
            </a:r>
            <a:r>
              <a:rPr lang="en-US" baseline="0" dirty="0" smtClean="0"/>
              <a:t>it</a:t>
            </a:r>
          </a:p>
          <a:p>
            <a:r>
              <a:rPr lang="en-US" baseline="0" dirty="0" smtClean="0"/>
              <a:t>points </a:t>
            </a:r>
            <a:r>
              <a:rPr lang="en-US" baseline="0" dirty="0" smtClean="0"/>
              <a:t>to. Thus, we have this expression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392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node gets a</a:t>
            </a:r>
            <a:r>
              <a:rPr lang="en-US" baseline="0" dirty="0" smtClean="0"/>
              <a:t> lot of hub-ness.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735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conclusion, we want hub-ness</a:t>
            </a:r>
            <a:r>
              <a:rPr lang="en-US" baseline="0" dirty="0" smtClean="0"/>
              <a:t> and authority vectors, such that ... </a:t>
            </a:r>
            <a:r>
              <a:rPr lang="en-US" baseline="0" dirty="0" smtClean="0"/>
              <a:t>Authority</a:t>
            </a:r>
          </a:p>
          <a:p>
            <a:r>
              <a:rPr lang="en-US" baseline="0" dirty="0" smtClean="0"/>
              <a:t>scores </a:t>
            </a:r>
            <a:r>
              <a:rPr lang="en-US" baseline="0" dirty="0" smtClean="0"/>
              <a:t>confer hub-ness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287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</a:t>
            </a:r>
            <a:r>
              <a:rPr lang="en-US" baseline="0" dirty="0" smtClean="0"/>
              <a:t>and hub-ness scores confer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51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5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Recursively, authority scores confer hub-ness ... and so 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8527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baseline="0" dirty="0" smtClean="0"/>
              <a:t>turns out to be a well-defined system, and in short, the solution to </a:t>
            </a:r>
            <a:r>
              <a:rPr lang="en-US" baseline="0" dirty="0" smtClean="0"/>
              <a:t>these</a:t>
            </a:r>
          </a:p>
          <a:p>
            <a:r>
              <a:rPr lang="en-US" baseline="0" dirty="0" smtClean="0"/>
              <a:t>system </a:t>
            </a:r>
            <a:r>
              <a:rPr lang="en-US" baseline="0" dirty="0" smtClean="0"/>
              <a:t>are the left- and right- singular vectors of the adjacency matrix. </a:t>
            </a:r>
            <a:r>
              <a:rPr lang="en-US" baseline="0" dirty="0" smtClean="0"/>
              <a:t>We</a:t>
            </a:r>
          </a:p>
          <a:p>
            <a:r>
              <a:rPr lang="en-US" baseline="0" dirty="0" smtClean="0"/>
              <a:t>are </a:t>
            </a:r>
            <a:r>
              <a:rPr lang="en-US" baseline="0" dirty="0" smtClean="0"/>
              <a:t>going to talk about singular value decomposition shortly. Such a </a:t>
            </a:r>
            <a:r>
              <a:rPr lang="en-US" baseline="0" dirty="0" smtClean="0"/>
              <a:t>solution,</a:t>
            </a:r>
          </a:p>
          <a:p>
            <a:r>
              <a:rPr lang="en-US" baseline="0" dirty="0" smtClean="0"/>
              <a:t>can </a:t>
            </a:r>
            <a:r>
              <a:rPr lang="en-US" baseline="0" dirty="0" smtClean="0"/>
              <a:t>be found by iterating: start from random authorities, compute </a:t>
            </a:r>
            <a:r>
              <a:rPr lang="en-US" baseline="0" dirty="0" smtClean="0"/>
              <a:t>hub-ness,</a:t>
            </a:r>
          </a:p>
          <a:p>
            <a:r>
              <a:rPr lang="en-US" baseline="0" dirty="0" smtClean="0"/>
              <a:t>re-compute </a:t>
            </a:r>
            <a:r>
              <a:rPr lang="en-US" baseline="0" dirty="0" smtClean="0"/>
              <a:t>authorities,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4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 smtClean="0"/>
              <a:t>begin with </a:t>
            </a:r>
            <a:r>
              <a:rPr lang="en-US" dirty="0" smtClean="0"/>
              <a:t>the</a:t>
            </a:r>
            <a:r>
              <a:rPr lang="en-US" baseline="0" dirty="0" smtClean="0"/>
              <a:t> famous</a:t>
            </a:r>
            <a:r>
              <a:rPr lang="en-US" dirty="0" smtClean="0"/>
              <a:t> </a:t>
            </a:r>
            <a:r>
              <a:rPr lang="en-US" dirty="0" smtClean="0"/>
              <a:t>PageRank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566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Kleinberg has provided an extensive evaluation, please refer to his </a:t>
            </a:r>
            <a:r>
              <a:rPr lang="en-US" baseline="0" dirty="0" smtClean="0"/>
              <a:t>paper</a:t>
            </a:r>
          </a:p>
          <a:p>
            <a:r>
              <a:rPr lang="en-US" baseline="0" dirty="0" smtClean="0"/>
              <a:t>for </a:t>
            </a:r>
            <a:r>
              <a:rPr lang="en-US" baseline="0" dirty="0" smtClean="0"/>
              <a:t>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327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saw that</a:t>
            </a:r>
            <a:r>
              <a:rPr lang="en-US" baseline="0" dirty="0" smtClean="0"/>
              <a:t> solution to HITS is given by Singular Value </a:t>
            </a:r>
            <a:r>
              <a:rPr lang="en-US" baseline="0" dirty="0" smtClean="0"/>
              <a:t>Decomposition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or </a:t>
            </a:r>
            <a:r>
              <a:rPr lang="en-US" baseline="0" dirty="0" smtClean="0"/>
              <a:t>SVD, and in our next topic, I’d like to introduce the SVD technique.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624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 mentioned</a:t>
            </a:r>
            <a:r>
              <a:rPr lang="en-US" baseline="0" dirty="0" smtClean="0"/>
              <a:t> before, SVD is a powerful tool that we are going to refer </a:t>
            </a:r>
            <a:r>
              <a:rPr lang="en-US" baseline="0" dirty="0" smtClean="0"/>
              <a:t>to</a:t>
            </a:r>
          </a:p>
          <a:p>
            <a:r>
              <a:rPr lang="en-US" baseline="0" dirty="0" smtClean="0"/>
              <a:t>several </a:t>
            </a:r>
            <a:r>
              <a:rPr lang="en-US" baseline="0" dirty="0" smtClean="0"/>
              <a:t>times in this tutorial. In addition to node importance, SVD can </a:t>
            </a:r>
            <a:r>
              <a:rPr lang="en-US" baseline="0" dirty="0" smtClean="0"/>
              <a:t>be</a:t>
            </a:r>
          </a:p>
          <a:p>
            <a:r>
              <a:rPr lang="en-US" baseline="0" dirty="0" smtClean="0"/>
              <a:t>used </a:t>
            </a:r>
            <a:r>
              <a:rPr lang="en-US" baseline="0" dirty="0" smtClean="0"/>
              <a:t>for latent variable detection, block detection, </a:t>
            </a:r>
            <a:r>
              <a:rPr lang="en-US" baseline="0" dirty="0" smtClean="0"/>
              <a:t>dimensionality</a:t>
            </a:r>
          </a:p>
          <a:p>
            <a:r>
              <a:rPr lang="en-US" baseline="0" dirty="0" smtClean="0"/>
              <a:t>reduction </a:t>
            </a:r>
            <a:r>
              <a:rPr lang="en-US" baseline="0" dirty="0" smtClean="0"/>
              <a:t>and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263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SVD is a matrix decomposition </a:t>
            </a:r>
            <a:r>
              <a:rPr lang="en-US" dirty="0" smtClean="0"/>
              <a:t>method by finding blocks. </a:t>
            </a:r>
            <a:r>
              <a:rPr lang="en-US" dirty="0" smtClean="0"/>
              <a:t>As an </a:t>
            </a:r>
            <a:r>
              <a:rPr lang="en-US" dirty="0" smtClean="0"/>
              <a:t>example,</a:t>
            </a:r>
          </a:p>
          <a:p>
            <a:r>
              <a:rPr lang="en-US" dirty="0" smtClean="0"/>
              <a:t>consider </a:t>
            </a:r>
            <a:r>
              <a:rPr lang="en-US" dirty="0" smtClean="0"/>
              <a:t>this </a:t>
            </a:r>
            <a:r>
              <a:rPr lang="en-US" baseline="0" dirty="0" smtClean="0"/>
              <a:t>who-follow-whom matrix between idols and fans. This </a:t>
            </a:r>
            <a:r>
              <a:rPr lang="en-US" baseline="0" dirty="0" smtClean="0"/>
              <a:t>matrix,</a:t>
            </a:r>
          </a:p>
          <a:p>
            <a:r>
              <a:rPr lang="en-US" baseline="0" dirty="0" smtClean="0"/>
              <a:t>can </a:t>
            </a:r>
            <a:r>
              <a:rPr lang="en-US" baseline="0" dirty="0" smtClean="0"/>
              <a:t>be represented as a sum of several matrices, each representing a </a:t>
            </a:r>
            <a:r>
              <a:rPr lang="en-US" baseline="0" dirty="0" smtClean="0"/>
              <a:t>hidden</a:t>
            </a:r>
          </a:p>
          <a:p>
            <a:r>
              <a:rPr lang="en-US" baseline="0" dirty="0" smtClean="0"/>
              <a:t>factor</a:t>
            </a:r>
            <a:r>
              <a:rPr lang="en-US" baseline="0" dirty="0" smtClean="0"/>
              <a:t>, such as “music”, “sports” or “politics”. Here, v represent vectors for </a:t>
            </a:r>
            <a:r>
              <a:rPr lang="en-US" baseline="0" dirty="0" smtClean="0"/>
              <a:t>idols</a:t>
            </a:r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u represent vectors for fans. </a:t>
            </a:r>
            <a:r>
              <a:rPr lang="en-US" baseline="0" dirty="0" smtClean="0"/>
              <a:t>Elements </a:t>
            </a:r>
            <a:r>
              <a:rPr lang="en-US" baseline="0" dirty="0" smtClean="0"/>
              <a:t>of v1 show whether each </a:t>
            </a:r>
            <a:r>
              <a:rPr lang="en-US" baseline="0" dirty="0" smtClean="0"/>
              <a:t>particular</a:t>
            </a:r>
          </a:p>
          <a:p>
            <a:r>
              <a:rPr lang="en-US" baseline="0" dirty="0" smtClean="0"/>
              <a:t>idol </a:t>
            </a:r>
            <a:r>
              <a:rPr lang="en-US" baseline="0" dirty="0" smtClean="0"/>
              <a:t>is a </a:t>
            </a:r>
            <a:r>
              <a:rPr lang="en-US" baseline="0" dirty="0" smtClean="0"/>
              <a:t>musician, elements of v2 show whether each particular idol is an</a:t>
            </a:r>
          </a:p>
          <a:p>
            <a:r>
              <a:rPr lang="en-US" baseline="0" dirty="0" smtClean="0"/>
              <a:t>athlete and so on. </a:t>
            </a:r>
            <a:r>
              <a:rPr lang="en-US" baseline="0" dirty="0" smtClean="0"/>
              <a:t>All these guys are musicians. </a:t>
            </a:r>
            <a:r>
              <a:rPr lang="en-US" baseline="0" dirty="0" smtClean="0"/>
              <a:t>Similarly, </a:t>
            </a:r>
            <a:r>
              <a:rPr lang="en-US" baseline="0" dirty="0" smtClean="0"/>
              <a:t>vector u1 </a:t>
            </a:r>
            <a:r>
              <a:rPr lang="en-US" baseline="0" dirty="0" smtClean="0"/>
              <a:t>indicates</a:t>
            </a:r>
          </a:p>
          <a:p>
            <a:r>
              <a:rPr lang="en-US" baseline="0" dirty="0" smtClean="0"/>
              <a:t>music </a:t>
            </a:r>
            <a:r>
              <a:rPr lang="en-US" baseline="0" dirty="0" smtClean="0"/>
              <a:t>lovers</a:t>
            </a:r>
            <a:r>
              <a:rPr lang="en-US" baseline="0" dirty="0" smtClean="0"/>
              <a:t>, and </a:t>
            </a:r>
            <a:r>
              <a:rPr lang="en-US" baseline="0" dirty="0" smtClean="0"/>
              <a:t>all these guys </a:t>
            </a:r>
            <a:r>
              <a:rPr lang="en-US" baseline="0" dirty="0" smtClean="0"/>
              <a:t>here are music lovers.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824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here’s a particular </a:t>
            </a:r>
            <a:r>
              <a:rPr lang="en-US" dirty="0" smtClean="0"/>
              <a:t>idol</a:t>
            </a:r>
            <a:r>
              <a:rPr lang="en-US" baseline="0" dirty="0" smtClean="0"/>
              <a:t> who is a singer. We know it’s a singe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because this element is one. Here’s </a:t>
            </a:r>
            <a:r>
              <a:rPr lang="en-US" baseline="0" dirty="0" smtClean="0"/>
              <a:t>a particular music </a:t>
            </a:r>
            <a:r>
              <a:rPr lang="en-US" baseline="0" dirty="0" smtClean="0"/>
              <a:t>lover, and we know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person is a music lover because this element is one. As can be seen,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music lover follows the singer. You </a:t>
            </a:r>
            <a:r>
              <a:rPr lang="en-US" baseline="0" dirty="0" smtClean="0"/>
              <a:t>can see a block because music </a:t>
            </a:r>
            <a:r>
              <a:rPr lang="en-US" baseline="0" dirty="0" smtClean="0"/>
              <a:t>lovers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predominantly </a:t>
            </a:r>
            <a:r>
              <a:rPr lang="en-US" baseline="0" dirty="0" smtClean="0"/>
              <a:t>follow musicians, but not athletes or politician. Similarly, </a:t>
            </a:r>
            <a:r>
              <a:rPr lang="en-US" baseline="0" dirty="0" smtClean="0"/>
              <a:t>we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have </a:t>
            </a:r>
            <a:r>
              <a:rPr lang="en-US" baseline="0" dirty="0" smtClean="0"/>
              <a:t>a other vectors indicating athletes and politicians, and our original </a:t>
            </a:r>
            <a:r>
              <a:rPr lang="en-US" baseline="0" dirty="0" smtClean="0"/>
              <a:t>matrix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</a:t>
            </a:r>
            <a:r>
              <a:rPr lang="en-US" baseline="0" dirty="0" smtClean="0"/>
              <a:t>a </a:t>
            </a:r>
            <a:r>
              <a:rPr lang="en-US" baseline="0" dirty="0" smtClean="0"/>
              <a:t>sum </a:t>
            </a:r>
            <a:r>
              <a:rPr lang="en-US" baseline="0" dirty="0" smtClean="0"/>
              <a:t>of everything.</a:t>
            </a:r>
            <a:r>
              <a:rPr lang="en-US" dirty="0" smtClean="0"/>
              <a:t> </a:t>
            </a:r>
            <a:r>
              <a:rPr lang="en-US" baseline="0" dirty="0" smtClean="0"/>
              <a:t>In summary, given a matrix such as this, SVD </a:t>
            </a:r>
            <a:r>
              <a:rPr lang="en-US" baseline="0" dirty="0" smtClean="0"/>
              <a:t>identifies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latent </a:t>
            </a:r>
            <a:r>
              <a:rPr lang="en-US" baseline="0" dirty="0" smtClean="0"/>
              <a:t>factors (such as music or sports), and decomposes the matrix by blocks.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4596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relation between SVD</a:t>
            </a:r>
            <a:r>
              <a:rPr lang="en-US" baseline="0" dirty="0" smtClean="0"/>
              <a:t> and node importance algorithm </a:t>
            </a:r>
            <a:r>
              <a:rPr lang="en-US" baseline="0" dirty="0" smtClean="0"/>
              <a:t>HITS</a:t>
            </a:r>
          </a:p>
          <a:p>
            <a:r>
              <a:rPr lang="en-US" baseline="0" dirty="0" smtClean="0"/>
              <a:t>Well</a:t>
            </a:r>
            <a:r>
              <a:rPr lang="en-US" baseline="0" dirty="0" smtClean="0"/>
              <a:t>, first, think of this input matrix as graph adjacency matrix.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987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HITS</a:t>
            </a:r>
            <a:r>
              <a:rPr lang="en-US" baseline="0" dirty="0" smtClean="0"/>
              <a:t> decomposes the adjacency matrix, but considers only the </a:t>
            </a:r>
            <a:r>
              <a:rPr lang="en-US" baseline="0" dirty="0" smtClean="0"/>
              <a:t>largest</a:t>
            </a:r>
          </a:p>
          <a:p>
            <a:r>
              <a:rPr lang="en-US" baseline="0" dirty="0" smtClean="0"/>
              <a:t>block </a:t>
            </a:r>
            <a:r>
              <a:rPr lang="en-US" baseline="0" dirty="0" smtClean="0"/>
              <a:t>(i.e., the first latent factor). Vectors v and u in this case, </a:t>
            </a:r>
            <a:r>
              <a:rPr lang="en-US" baseline="0" dirty="0" smtClean="0"/>
              <a:t>indicate</a:t>
            </a:r>
          </a:p>
          <a:p>
            <a:r>
              <a:rPr lang="en-US" baseline="0" dirty="0" smtClean="0"/>
              <a:t>hubs </a:t>
            </a:r>
            <a:r>
              <a:rPr lang="en-US" baseline="0" dirty="0" smtClean="0"/>
              <a:t>and authorities.</a:t>
            </a:r>
          </a:p>
          <a:p>
            <a:r>
              <a:rPr lang="en-US" baseline="0" dirty="0" smtClean="0"/>
              <a:t>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342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more applications of SVD in this tutorial.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4474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let me just briefly</a:t>
            </a:r>
            <a:r>
              <a:rPr lang="en-US" baseline="0" dirty="0" smtClean="0"/>
              <a:t> introduce SVD for related tasks of </a:t>
            </a:r>
            <a:r>
              <a:rPr lang="en-US" baseline="0" dirty="0" smtClean="0"/>
              <a:t>dimensionality</a:t>
            </a:r>
          </a:p>
          <a:p>
            <a:r>
              <a:rPr lang="en-US" baseline="0" dirty="0" smtClean="0"/>
              <a:t>reduction </a:t>
            </a:r>
            <a:r>
              <a:rPr lang="en-US" baseline="0" dirty="0" smtClean="0"/>
              <a:t>and embedding.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314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 to our original input</a:t>
            </a:r>
            <a:r>
              <a:rPr lang="en-US" baseline="0" dirty="0" smtClean="0"/>
              <a:t> matrix, and for now let’s focus on fans. </a:t>
            </a:r>
            <a:r>
              <a:rPr lang="en-US" baseline="0" dirty="0" smtClean="0"/>
              <a:t>Here</a:t>
            </a:r>
          </a:p>
          <a:p>
            <a:r>
              <a:rPr lang="en-US" baseline="0" dirty="0" smtClean="0"/>
              <a:t>each </a:t>
            </a:r>
            <a:r>
              <a:rPr lang="en-US" baseline="0" dirty="0" smtClean="0"/>
              <a:t>fan is represented by a row vector from the matrix, e.g</a:t>
            </a:r>
            <a:r>
              <a:rPr lang="en-US" baseline="0" dirty="0" smtClean="0"/>
              <a:t>.,</a:t>
            </a:r>
          </a:p>
          <a:p>
            <a:r>
              <a:rPr lang="en-US" baseline="0" dirty="0" smtClean="0"/>
              <a:t>500-dimensional </a:t>
            </a:r>
            <a:r>
              <a:rPr lang="en-US" baseline="0" dirty="0" smtClean="0"/>
              <a:t>vector.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3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240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we’ve just discussed, SVD decomposes</a:t>
            </a:r>
            <a:r>
              <a:rPr lang="en-US" baseline="0" dirty="0" smtClean="0"/>
              <a:t> the matrix. Here, for each </a:t>
            </a:r>
            <a:r>
              <a:rPr lang="en-US" baseline="0" dirty="0" smtClean="0"/>
              <a:t>fan,</a:t>
            </a:r>
          </a:p>
          <a:p>
            <a:r>
              <a:rPr lang="en-US" baseline="0" dirty="0" smtClean="0"/>
              <a:t>elements </a:t>
            </a:r>
            <a:r>
              <a:rPr lang="en-US" baseline="0" dirty="0" smtClean="0"/>
              <a:t>of u1 show whether this person is a music lover, elements of </a:t>
            </a:r>
            <a:r>
              <a:rPr lang="en-US" baseline="0" dirty="0" smtClean="0"/>
              <a:t>u2</a:t>
            </a:r>
          </a:p>
          <a:p>
            <a:r>
              <a:rPr lang="en-US" baseline="0" dirty="0" smtClean="0"/>
              <a:t>indicate </a:t>
            </a:r>
            <a:r>
              <a:rPr lang="en-US" baseline="0" dirty="0" smtClean="0"/>
              <a:t>whether the person is a sports lover, and so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335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is, each fan can</a:t>
            </a:r>
            <a:r>
              <a:rPr lang="en-US" baseline="0" dirty="0" smtClean="0"/>
              <a:t> now be represented with a 3D vector: music </a:t>
            </a:r>
            <a:r>
              <a:rPr lang="en-US" baseline="0" dirty="0" smtClean="0"/>
              <a:t>score,</a:t>
            </a:r>
          </a:p>
          <a:p>
            <a:r>
              <a:rPr lang="en-US" baseline="0" dirty="0" smtClean="0"/>
              <a:t>sports </a:t>
            </a:r>
            <a:r>
              <a:rPr lang="en-US" baseline="0" dirty="0" smtClean="0"/>
              <a:t>score, politics score. And the same applies to idols.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032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is that, each</a:t>
            </a:r>
            <a:r>
              <a:rPr lang="en-US" baseline="0" dirty="0" smtClean="0"/>
              <a:t> of N fans and each of M idols, can be </a:t>
            </a:r>
            <a:r>
              <a:rPr lang="en-US" baseline="0" dirty="0" smtClean="0"/>
              <a:t>represented</a:t>
            </a:r>
          </a:p>
          <a:p>
            <a:r>
              <a:rPr lang="en-US" baseline="0" dirty="0" smtClean="0"/>
              <a:t>using </a:t>
            </a:r>
            <a:r>
              <a:rPr lang="en-US" baseline="0" dirty="0" smtClean="0"/>
              <a:t>only 3 dimensions.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622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original who-follows-whom matrix, contains</a:t>
            </a:r>
            <a:r>
              <a:rPr lang="en-US" baseline="0" dirty="0" smtClean="0"/>
              <a:t> dot products </a:t>
            </a:r>
            <a:r>
              <a:rPr lang="en-US" baseline="0" dirty="0" smtClean="0"/>
              <a:t>between</a:t>
            </a:r>
          </a:p>
          <a:p>
            <a:r>
              <a:rPr lang="en-US" baseline="0" dirty="0" smtClean="0"/>
              <a:t>each </a:t>
            </a:r>
            <a:r>
              <a:rPr lang="en-US" baseline="0" dirty="0" smtClean="0"/>
              <a:t>fan and each idol.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1487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I’d like to highlight though</a:t>
            </a:r>
            <a:r>
              <a:rPr lang="en-US" baseline="0" dirty="0" smtClean="0"/>
              <a:t> is that SVD can be viewed as a </a:t>
            </a:r>
            <a:r>
              <a:rPr lang="en-US" baseline="0" dirty="0" smtClean="0"/>
              <a:t>linear</a:t>
            </a:r>
          </a:p>
          <a:p>
            <a:r>
              <a:rPr lang="en-US" baseline="0" dirty="0" err="1" smtClean="0"/>
              <a:t>autoencoder</a:t>
            </a:r>
            <a:r>
              <a:rPr lang="en-US" baseline="0" dirty="0" smtClean="0"/>
              <a:t>, i.e., the transfer function is linear. If we focus on fans, </a:t>
            </a:r>
            <a:r>
              <a:rPr lang="en-US" baseline="0" dirty="0" smtClean="0"/>
              <a:t>original</a:t>
            </a:r>
          </a:p>
          <a:p>
            <a:r>
              <a:rPr lang="en-US" baseline="0" dirty="0" smtClean="0"/>
              <a:t>representation </a:t>
            </a:r>
            <a:r>
              <a:rPr lang="en-US" baseline="0" dirty="0" smtClean="0"/>
              <a:t>of each fan is provided as input to the </a:t>
            </a:r>
            <a:r>
              <a:rPr lang="en-US" baseline="0" dirty="0" err="1" smtClean="0"/>
              <a:t>autoencoder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528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task is to find a 3-dimensional</a:t>
            </a:r>
            <a:r>
              <a:rPr lang="en-US" baseline="0" dirty="0" smtClean="0"/>
              <a:t> representation that best </a:t>
            </a:r>
            <a:r>
              <a:rPr lang="en-US" baseline="0" dirty="0" smtClean="0"/>
              <a:t>reconstructs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original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864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Recall, that in our example, these elements correspond to music, sport </a:t>
            </a:r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politics </a:t>
            </a:r>
            <a:r>
              <a:rPr lang="en-US" baseline="0" dirty="0" smtClean="0"/>
              <a:t>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584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 weights on edges will represent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7929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now covered basics of SVD,</a:t>
            </a:r>
            <a:r>
              <a:rPr lang="en-US" baseline="0" dirty="0" smtClean="0"/>
              <a:t> and its applications. We will use </a:t>
            </a:r>
            <a:r>
              <a:rPr lang="en-US" baseline="0" dirty="0" smtClean="0"/>
              <a:t>SVD</a:t>
            </a:r>
          </a:p>
          <a:p>
            <a:r>
              <a:rPr lang="en-US" baseline="0" dirty="0" smtClean="0"/>
              <a:t>later </a:t>
            </a:r>
            <a:r>
              <a:rPr lang="en-US" baseline="0" dirty="0" smtClean="0"/>
              <a:t>in the tutorial.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2900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algorithm, we are going to cover in this tutorial section is called SALSA.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5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>
            <a:extLst>
              <a:ext uri="{FF2B5EF4-FFF2-40B4-BE49-F238E27FC236}">
                <a16:creationId xmlns:a16="http://schemas.microsoft.com/office/drawing/2014/main" id="{887AF3E2-C687-F14E-974B-607F5B20E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523715" name="Rectangle 3">
            <a:extLst>
              <a:ext uri="{FF2B5EF4-FFF2-40B4-BE49-F238E27FC236}">
                <a16:creationId xmlns:a16="http://schemas.microsoft.com/office/drawing/2014/main" id="{3AF7891F-8A7D-2A46-BAB9-DC879F41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7" y="4559301"/>
            <a:ext cx="5365750" cy="4321175"/>
          </a:xfrm>
        </p:spPr>
        <p:txBody>
          <a:bodyPr/>
          <a:lstStyle/>
          <a:p>
            <a:r>
              <a:rPr lang="en-US" altLang="en-US" dirty="0" smtClean="0"/>
              <a:t>Our question</a:t>
            </a:r>
            <a:r>
              <a:rPr lang="en-US" altLang="en-US" baseline="0" dirty="0" smtClean="0"/>
              <a:t> is how to </a:t>
            </a:r>
            <a:r>
              <a:rPr lang="en-US" altLang="en-US" dirty="0" smtClean="0"/>
              <a:t>identify </a:t>
            </a:r>
            <a:r>
              <a:rPr lang="en-US" altLang="en-US" dirty="0" smtClean="0"/>
              <a:t>important nodes. The PageRank answer </a:t>
            </a:r>
            <a:r>
              <a:rPr lang="en-US" altLang="en-US" dirty="0" smtClean="0"/>
              <a:t>to</a:t>
            </a:r>
          </a:p>
          <a:p>
            <a:r>
              <a:rPr lang="en-US" altLang="en-US" dirty="0" smtClean="0"/>
              <a:t>this question </a:t>
            </a:r>
            <a:r>
              <a:rPr lang="en-US" altLang="en-US" baseline="0" dirty="0" smtClean="0"/>
              <a:t>is </a:t>
            </a:r>
            <a:r>
              <a:rPr lang="en-US" altLang="en-US" baseline="0" dirty="0" smtClean="0"/>
              <a:t>that a node is important if its parents are important. This </a:t>
            </a:r>
            <a:r>
              <a:rPr lang="en-US" altLang="en-US" baseline="0" dirty="0" smtClean="0"/>
              <a:t>is</a:t>
            </a:r>
          </a:p>
          <a:p>
            <a:r>
              <a:rPr lang="en-US" altLang="en-US" baseline="0" dirty="0" smtClean="0"/>
              <a:t>a </a:t>
            </a:r>
            <a:r>
              <a:rPr lang="en-US" altLang="en-US" baseline="0" dirty="0" smtClean="0"/>
              <a:t>recursive </a:t>
            </a:r>
            <a:r>
              <a:rPr lang="en-US" altLang="en-US" baseline="0" dirty="0" smtClean="0"/>
              <a:t>definition, but </a:t>
            </a:r>
            <a:r>
              <a:rPr lang="en-US" altLang="en-US" baseline="0" dirty="0" smtClean="0"/>
              <a:t>as we will see, it turns out to be a well </a:t>
            </a:r>
            <a:r>
              <a:rPr lang="en-US" altLang="en-US" baseline="0" dirty="0" smtClean="0"/>
              <a:t>defined</a:t>
            </a:r>
          </a:p>
          <a:p>
            <a:r>
              <a:rPr lang="en-US" altLang="en-US" baseline="0" dirty="0" smtClean="0"/>
              <a:t>quantity</a:t>
            </a:r>
            <a:r>
              <a:rPr lang="en-US" altLang="en-US" baseline="0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87279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to</a:t>
            </a:r>
            <a:r>
              <a:rPr lang="en-US" baseline="0" dirty="0" smtClean="0"/>
              <a:t> the original paper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014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HITS uses the first singular vector,</a:t>
            </a:r>
            <a:r>
              <a:rPr lang="en-US" baseline="0" dirty="0" smtClean="0"/>
              <a:t> that is, fixates on the </a:t>
            </a:r>
            <a:r>
              <a:rPr lang="en-US" baseline="0" dirty="0" smtClean="0"/>
              <a:t>largest</a:t>
            </a:r>
          </a:p>
          <a:p>
            <a:r>
              <a:rPr lang="en-US" baseline="0" dirty="0" smtClean="0"/>
              <a:t>block </a:t>
            </a:r>
            <a:r>
              <a:rPr lang="en-US" baseline="0" dirty="0" smtClean="0"/>
              <a:t>in the adjacency matrix.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954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block are</a:t>
            </a:r>
            <a:r>
              <a:rPr lang="en-US" baseline="0" dirty="0" smtClean="0"/>
              <a:t> called tightly knit communities, and are often link </a:t>
            </a:r>
            <a:r>
              <a:rPr lang="en-US" baseline="0" dirty="0" smtClean="0"/>
              <a:t>farms.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motivation for SALSA has been to avoid fixating on TKC. For </a:t>
            </a:r>
            <a:r>
              <a:rPr lang="en-US" baseline="0" dirty="0" smtClean="0"/>
              <a:t>example,</a:t>
            </a:r>
          </a:p>
          <a:p>
            <a:r>
              <a:rPr lang="en-US" baseline="0" dirty="0" smtClean="0"/>
              <a:t>in </a:t>
            </a:r>
            <a:r>
              <a:rPr lang="en-US" baseline="0" dirty="0" smtClean="0"/>
              <a:t>this case, one might want this guy to win, but it does not under HITS.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86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SALSA solution is to divide authority and hub-ness scores instead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copying </a:t>
            </a:r>
            <a:r>
              <a:rPr lang="en-US" dirty="0" smtClean="0"/>
              <a:t>it. Remember, in HITS, a node confers</a:t>
            </a:r>
            <a:r>
              <a:rPr lang="en-US" baseline="0" dirty="0" smtClean="0"/>
              <a:t> it’s hub-ness units </a:t>
            </a:r>
            <a:r>
              <a:rPr lang="en-US" baseline="0" dirty="0" smtClean="0"/>
              <a:t>to</a:t>
            </a:r>
          </a:p>
          <a:p>
            <a:r>
              <a:rPr lang="en-US" baseline="0" dirty="0" smtClean="0"/>
              <a:t>everyone </a:t>
            </a:r>
            <a:r>
              <a:rPr lang="en-US" baseline="0" dirty="0" smtClean="0"/>
              <a:t>it points to..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7461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both HITS and SALSA has two scores</a:t>
            </a:r>
            <a:r>
              <a:rPr lang="en-US" baseline="0" dirty="0" smtClean="0"/>
              <a:t> per node. However, </a:t>
            </a:r>
            <a:r>
              <a:rPr lang="en-US" baseline="0" dirty="0" smtClean="0"/>
              <a:t>SALSA</a:t>
            </a:r>
          </a:p>
          <a:p>
            <a:r>
              <a:rPr lang="en-US" baseline="0" dirty="0" smtClean="0"/>
              <a:t>downplays </a:t>
            </a:r>
            <a:r>
              <a:rPr lang="en-US" baseline="0" dirty="0" smtClean="0"/>
              <a:t>this TKC effect. Importantly, SALSA can also be modelled as </a:t>
            </a:r>
            <a:r>
              <a:rPr lang="en-US" baseline="0" dirty="0" smtClean="0"/>
              <a:t>a</a:t>
            </a:r>
          </a:p>
          <a:p>
            <a:r>
              <a:rPr lang="en-US" baseline="0" dirty="0" smtClean="0"/>
              <a:t>random </a:t>
            </a:r>
            <a:r>
              <a:rPr lang="en-US" baseline="0" dirty="0" smtClean="0"/>
              <a:t>walk that interleaves following direction of arrows with going </a:t>
            </a:r>
            <a:r>
              <a:rPr lang="en-US" baseline="0" dirty="0" smtClean="0"/>
              <a:t>in</a:t>
            </a:r>
          </a:p>
          <a:p>
            <a:r>
              <a:rPr lang="en-US" baseline="0" dirty="0" smtClean="0"/>
              <a:t>reverse </a:t>
            </a:r>
            <a:r>
              <a:rPr lang="en-US" baseline="0" dirty="0" err="1" smtClean="0"/>
              <a:t>direcaiont</a:t>
            </a:r>
            <a:r>
              <a:rPr lang="en-US" baseline="0" dirty="0" smtClean="0"/>
              <a:t>. As such, SALSA can also be personalized, much </a:t>
            </a:r>
            <a:r>
              <a:rPr lang="en-US" baseline="0" dirty="0" smtClean="0"/>
              <a:t>like</a:t>
            </a:r>
          </a:p>
          <a:p>
            <a:r>
              <a:rPr lang="en-US" baseline="0" dirty="0" smtClean="0"/>
              <a:t>PageRank</a:t>
            </a:r>
            <a:r>
              <a:rPr lang="en-US" baseline="0" dirty="0" smtClean="0"/>
              <a:t>, and the Pixie algorithm can also be applied.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223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Mathematically,</a:t>
            </a:r>
            <a:r>
              <a:rPr lang="en-US" baseline="0" dirty="0" smtClean="0"/>
              <a:t> all three algorithms are similar. Going from the bottom, </a:t>
            </a:r>
            <a:r>
              <a:rPr lang="en-US" baseline="0" dirty="0" smtClean="0"/>
              <a:t>in</a:t>
            </a:r>
          </a:p>
          <a:p>
            <a:r>
              <a:rPr lang="en-US" baseline="0" dirty="0" smtClean="0"/>
              <a:t>HITS</a:t>
            </a:r>
            <a:r>
              <a:rPr lang="en-US" baseline="0" dirty="0" smtClean="0"/>
              <a:t>, hub-ness confers authority, and authority confers hub-ness. In </a:t>
            </a:r>
            <a:r>
              <a:rPr lang="en-US" baseline="0" dirty="0" smtClean="0"/>
              <a:t>SALSA,</a:t>
            </a:r>
          </a:p>
          <a:p>
            <a:r>
              <a:rPr lang="en-US" baseline="0" dirty="0" smtClean="0"/>
              <a:t>hub-ness </a:t>
            </a:r>
            <a:r>
              <a:rPr lang="en-US" baseline="0" dirty="0" smtClean="0"/>
              <a:t>scores are divided by out-degree first, authority scores are </a:t>
            </a:r>
            <a:r>
              <a:rPr lang="en-US" baseline="0" dirty="0" smtClean="0"/>
              <a:t>divided</a:t>
            </a:r>
          </a:p>
          <a:p>
            <a:r>
              <a:rPr lang="en-US" baseline="0" dirty="0" smtClean="0"/>
              <a:t>by </a:t>
            </a:r>
            <a:r>
              <a:rPr lang="en-US" baseline="0" dirty="0" smtClean="0"/>
              <a:t>in-degree. Finally, PageRank, considers only one type of score, and </a:t>
            </a:r>
            <a:r>
              <a:rPr lang="en-US" baseline="0" dirty="0" smtClean="0"/>
              <a:t>fly-out</a:t>
            </a:r>
          </a:p>
          <a:p>
            <a:r>
              <a:rPr lang="en-US" baseline="0" dirty="0" smtClean="0"/>
              <a:t>to </a:t>
            </a:r>
            <a:r>
              <a:rPr lang="en-US" baseline="0" dirty="0" smtClean="0"/>
              <a:t>a random node with probability (1-c).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8668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summarize</a:t>
            </a:r>
            <a:r>
              <a:rPr lang="en-US" baseline="0" dirty="0" smtClean="0"/>
              <a:t> this section, we have considered two questions. First, </a:t>
            </a:r>
            <a:r>
              <a:rPr lang="en-US" baseline="0" dirty="0" smtClean="0"/>
              <a:t>which</a:t>
            </a:r>
          </a:p>
          <a:p>
            <a:r>
              <a:rPr lang="en-US" baseline="0" dirty="0" smtClean="0"/>
              <a:t>node </a:t>
            </a:r>
            <a:r>
              <a:rPr lang="en-US" baseline="0" dirty="0" smtClean="0"/>
              <a:t>is the most important, and we introduced PageRank, HITS and </a:t>
            </a:r>
            <a:r>
              <a:rPr lang="en-US" baseline="0" dirty="0" smtClean="0"/>
              <a:t>SALSA</a:t>
            </a:r>
          </a:p>
          <a:p>
            <a:r>
              <a:rPr lang="en-US" baseline="0" dirty="0" smtClean="0"/>
              <a:t>algorithms </a:t>
            </a:r>
            <a:r>
              <a:rPr lang="en-US" baseline="0" dirty="0" smtClean="0"/>
              <a:t>to address this question. The second question has been </a:t>
            </a:r>
            <a:r>
              <a:rPr lang="en-US" baseline="0" dirty="0" smtClean="0"/>
              <a:t>how</a:t>
            </a:r>
          </a:p>
          <a:p>
            <a:r>
              <a:rPr lang="en-US" baseline="0" dirty="0" smtClean="0"/>
              <a:t>close </a:t>
            </a:r>
            <a:r>
              <a:rPr lang="en-US" baseline="0" dirty="0" smtClean="0"/>
              <a:t>is node ‘a’ to node ‘b’. This question can be addressed </a:t>
            </a:r>
            <a:r>
              <a:rPr lang="en-US" baseline="0" dirty="0" smtClean="0"/>
              <a:t>with</a:t>
            </a:r>
          </a:p>
          <a:p>
            <a:r>
              <a:rPr lang="en-US" baseline="0" dirty="0" smtClean="0"/>
              <a:t>Personalized </a:t>
            </a:r>
            <a:r>
              <a:rPr lang="en-US" baseline="0" dirty="0" smtClean="0"/>
              <a:t>PR. SALSA can also be personalized.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201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discussed SVD</a:t>
            </a:r>
            <a:r>
              <a:rPr lang="en-US" baseline="0" dirty="0" smtClean="0"/>
              <a:t> which is a powerful technic. We saw how </a:t>
            </a:r>
            <a:r>
              <a:rPr lang="en-US" baseline="0" dirty="0" smtClean="0"/>
              <a:t>SVD</a:t>
            </a:r>
          </a:p>
          <a:p>
            <a:r>
              <a:rPr lang="en-US" baseline="0" dirty="0" smtClean="0"/>
              <a:t>can </a:t>
            </a:r>
            <a:r>
              <a:rPr lang="en-US" baseline="0" dirty="0" smtClean="0"/>
              <a:t>be used for latent variables detection, computing node </a:t>
            </a:r>
            <a:r>
              <a:rPr lang="en-US" baseline="0" dirty="0" smtClean="0"/>
              <a:t>importance,</a:t>
            </a:r>
          </a:p>
          <a:p>
            <a:r>
              <a:rPr lang="en-US" baseline="0" dirty="0" smtClean="0"/>
              <a:t>block </a:t>
            </a:r>
            <a:r>
              <a:rPr lang="en-US" baseline="0" dirty="0" smtClean="0"/>
              <a:t>detection, and dimensionality reduction. We also saw that SVD </a:t>
            </a:r>
            <a:r>
              <a:rPr lang="en-US" baseline="0" dirty="0" smtClean="0"/>
              <a:t>can</a:t>
            </a:r>
          </a:p>
          <a:p>
            <a:r>
              <a:rPr lang="en-US" baseline="0" dirty="0" smtClean="0"/>
              <a:t>be </a:t>
            </a:r>
            <a:r>
              <a:rPr lang="en-US" baseline="0" dirty="0" smtClean="0"/>
              <a:t>considered as a special case of a deep neural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5688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Whenever you</a:t>
            </a:r>
            <a:r>
              <a:rPr lang="en-US" baseline="0" dirty="0" smtClean="0"/>
              <a:t> are dealing with matrix analysis, chances are </a:t>
            </a:r>
            <a:r>
              <a:rPr lang="en-US" baseline="0" smtClean="0"/>
              <a:t>that </a:t>
            </a:r>
            <a:r>
              <a:rPr lang="en-US" baseline="0" smtClean="0"/>
              <a:t>SVD</a:t>
            </a:r>
          </a:p>
          <a:p>
            <a:r>
              <a:rPr lang="en-US" baseline="0" smtClean="0"/>
              <a:t>is </a:t>
            </a:r>
            <a:r>
              <a:rPr lang="en-US" baseline="0" dirty="0" smtClean="0"/>
              <a:t>the way to 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8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5/511446.511513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doid=3178876.318618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9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hyperlink" Target="http://reports-archive.adm.cs.cmu.edu/anon/ml2009/CMU-ML-09-112.pdf" TargetMode="Externa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10" Type="http://schemas.openxmlformats.org/officeDocument/2006/relationships/image" Target="../media/image61.pn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5/382979.383041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34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36CC64B-C1F7-3B4C-A36C-E99464D6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658BB94-DF86-4D47-81A6-9B7BD93D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228B-DEF1-8B40-9725-D7449FAF971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524738" name="Rectangle 2">
            <a:extLst>
              <a:ext uri="{FF2B5EF4-FFF2-40B4-BE49-F238E27FC236}">
                <a16:creationId xmlns:a16="http://schemas.microsoft.com/office/drawing/2014/main" id="{7B1DAA31-4055-3540-A2AC-8A322A00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sz="3600"/>
              <a:t>Problem: PageRank -  solution</a:t>
            </a:r>
          </a:p>
        </p:txBody>
      </p:sp>
      <p:sp>
        <p:nvSpPr>
          <p:cNvPr id="1524739" name="Rectangle 3">
            <a:extLst>
              <a:ext uri="{FF2B5EF4-FFF2-40B4-BE49-F238E27FC236}">
                <a16:creationId xmlns:a16="http://schemas.microsoft.com/office/drawing/2014/main" id="{085E3389-66E8-8E4E-B83E-79D2ED0D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Given a directed graph, find its most interesting/central node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Proposed solution: Random walk; spot most ‘popular’ node (-&gt; steady state prob. (ssp))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EE7276-EB30-2342-B71A-B6CF1F98F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23" name="Text Box 4">
            <a:extLst>
              <a:ext uri="{FF2B5EF4-FFF2-40B4-BE49-F238E27FC236}">
                <a16:creationId xmlns:a16="http://schemas.microsoft.com/office/drawing/2014/main" id="{AF5AFA50-FB87-EE46-9066-43547649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</a:t>
            </a:r>
            <a:r>
              <a:rPr kumimoji="0"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high </a:t>
            </a:r>
            <a:r>
              <a:rPr kumimoji="0" lang="en-US" alt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ssp</a:t>
            </a:r>
            <a:r>
              <a:rPr kumimoji="0" lang="en-US" altLang="en-US" sz="3200" dirty="0">
                <a:latin typeface="Times New Roman" panose="02020603050405020304" pitchFamily="18" charset="0"/>
              </a:rPr>
              <a:t>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have </a:t>
            </a:r>
            <a:r>
              <a:rPr kumimoji="0"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high </a:t>
            </a:r>
            <a:r>
              <a:rPr kumimoji="0" lang="en-US" alt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ssp</a:t>
            </a:r>
            <a:endParaRPr kumimoji="0" lang="en-US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51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53" idx="6"/>
            <a:endCxn id="52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56" idx="6"/>
            <a:endCxn id="52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56" idx="6"/>
            <a:endCxn id="54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52" idx="6"/>
            <a:endCxn id="55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57" idx="6"/>
            <a:endCxn id="53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51" idx="7"/>
            <a:endCxn id="53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56" idx="0"/>
            <a:endCxn id="53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55" idx="4"/>
            <a:endCxn id="54" idx="0"/>
          </p:cNvCxnSpPr>
          <p:nvPr/>
        </p:nvCxnSpPr>
        <p:spPr bwMode="auto">
          <a:xfrm flipH="1">
            <a:off x="3314700" y="4495800"/>
            <a:ext cx="30480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6050531"/>
      </p:ext>
    </p:extLst>
  </p:cSld>
  <p:clrMapOvr>
    <a:masterClrMapping/>
  </p:clrMapOvr>
  <p:transition advTm="2782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C6E52CA0-042C-8E47-A047-43A65712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4764C6E-D5C1-554A-8817-57703F26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0644-B9D8-5745-B292-EA5BCE28277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526786" name="Rectangle 2">
            <a:extLst>
              <a:ext uri="{FF2B5EF4-FFF2-40B4-BE49-F238E27FC236}">
                <a16:creationId xmlns:a16="http://schemas.microsoft.com/office/drawing/2014/main" id="{5CFE3BEB-5411-A749-AC43-42A418AD0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26787" name="Rectangle 3">
            <a:extLst>
              <a:ext uri="{FF2B5EF4-FFF2-40B4-BE49-F238E27FC236}">
                <a16:creationId xmlns:a16="http://schemas.microsoft.com/office/drawing/2014/main" id="{73474FE3-3D96-ED4B-9542-D8E11493C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 lIns="91430" tIns="45715" rIns="91430" bIns="45715"/>
          <a:lstStyle/>
          <a:p>
            <a:r>
              <a:rPr lang="en-US" altLang="en-US"/>
              <a:t>Let </a:t>
            </a:r>
            <a:r>
              <a:rPr lang="en-US" altLang="en-US" b="1"/>
              <a:t>A</a:t>
            </a:r>
            <a:r>
              <a:rPr lang="en-US" altLang="en-US"/>
              <a:t> be the adjacency matrix;</a:t>
            </a:r>
          </a:p>
          <a:p>
            <a:r>
              <a:rPr lang="en-US" altLang="en-US"/>
              <a:t> </a:t>
            </a:r>
            <a:r>
              <a:rPr lang="en-US" altLang="en-US" sz="2000"/>
              <a:t>let </a:t>
            </a:r>
            <a:r>
              <a:rPr lang="en-US" altLang="en-US" sz="2000" b="1"/>
              <a:t>B</a:t>
            </a:r>
            <a:r>
              <a:rPr lang="en-US" altLang="en-US" sz="2000"/>
              <a:t> be the transition matrix: transpose, column-normalized</a:t>
            </a:r>
            <a:r>
              <a:rPr lang="en-US" altLang="en-US"/>
              <a:t> - then</a:t>
            </a:r>
          </a:p>
        </p:txBody>
      </p:sp>
      <p:grpSp>
        <p:nvGrpSpPr>
          <p:cNvPr id="1526788" name="Group 4">
            <a:extLst>
              <a:ext uri="{FF2B5EF4-FFF2-40B4-BE49-F238E27FC236}">
                <a16:creationId xmlns:a16="http://schemas.microsoft.com/office/drawing/2014/main" id="{57BD289A-D604-C846-9B33-A5208FC0AD1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2571750" cy="1966913"/>
            <a:chOff x="432" y="2400"/>
            <a:chExt cx="1620" cy="1239"/>
          </a:xfrm>
        </p:grpSpPr>
        <p:grpSp>
          <p:nvGrpSpPr>
            <p:cNvPr id="1526789" name="Group 5">
              <a:extLst>
                <a:ext uri="{FF2B5EF4-FFF2-40B4-BE49-F238E27FC236}">
                  <a16:creationId xmlns:a16="http://schemas.microsoft.com/office/drawing/2014/main" id="{CF2B173F-0B64-C145-8D3F-F638041E2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1526790" name="Oval 6">
                <a:extLst>
                  <a:ext uri="{FF2B5EF4-FFF2-40B4-BE49-F238E27FC236}">
                    <a16:creationId xmlns:a16="http://schemas.microsoft.com/office/drawing/2014/main" id="{6788613C-0656-0F49-BB9D-01C73791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1" name="Oval 7">
                <a:extLst>
                  <a:ext uri="{FF2B5EF4-FFF2-40B4-BE49-F238E27FC236}">
                    <a16:creationId xmlns:a16="http://schemas.microsoft.com/office/drawing/2014/main" id="{F8C72B02-FC7F-1E40-B0B9-714B9D1F0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2" name="Oval 8">
                <a:extLst>
                  <a:ext uri="{FF2B5EF4-FFF2-40B4-BE49-F238E27FC236}">
                    <a16:creationId xmlns:a16="http://schemas.microsoft.com/office/drawing/2014/main" id="{D0FC7E30-C4FF-A14F-92C0-9297C56FA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3" name="Oval 9">
                <a:extLst>
                  <a:ext uri="{FF2B5EF4-FFF2-40B4-BE49-F238E27FC236}">
                    <a16:creationId xmlns:a16="http://schemas.microsoft.com/office/drawing/2014/main" id="{5A6F439B-746A-914D-9AA4-19C2E1E2C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6794" name="Oval 10">
                <a:extLst>
                  <a:ext uri="{FF2B5EF4-FFF2-40B4-BE49-F238E27FC236}">
                    <a16:creationId xmlns:a16="http://schemas.microsoft.com/office/drawing/2014/main" id="{090F97D8-8D68-1C4E-82FD-4B8B22626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526795" name="AutoShape 11">
                <a:extLst>
                  <a:ext uri="{FF2B5EF4-FFF2-40B4-BE49-F238E27FC236}">
                    <a16:creationId xmlns:a16="http://schemas.microsoft.com/office/drawing/2014/main" id="{4CFF7D8D-60CB-E64D-8D69-B6E677705872}"/>
                  </a:ext>
                </a:extLst>
              </p:cNvPr>
              <p:cNvCxnSpPr>
                <a:cxnSpLocks noChangeShapeType="1"/>
                <a:stCxn id="1526792" idx="6"/>
                <a:endCxn id="1526791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6" name="AutoShape 12">
                <a:extLst>
                  <a:ext uri="{FF2B5EF4-FFF2-40B4-BE49-F238E27FC236}">
                    <a16:creationId xmlns:a16="http://schemas.microsoft.com/office/drawing/2014/main" id="{FD2AEDC4-3464-5D42-AD14-D3FDE3B2CD63}"/>
                  </a:ext>
                </a:extLst>
              </p:cNvPr>
              <p:cNvCxnSpPr>
                <a:cxnSpLocks noChangeShapeType="1"/>
                <a:stCxn id="1526793" idx="6"/>
                <a:endCxn id="1526791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7" name="AutoShape 13">
                <a:extLst>
                  <a:ext uri="{FF2B5EF4-FFF2-40B4-BE49-F238E27FC236}">
                    <a16:creationId xmlns:a16="http://schemas.microsoft.com/office/drawing/2014/main" id="{519F9FB1-A903-514D-A640-01DC648C24E7}"/>
                  </a:ext>
                </a:extLst>
              </p:cNvPr>
              <p:cNvCxnSpPr>
                <a:cxnSpLocks noChangeShapeType="1"/>
                <a:stCxn id="1526794" idx="6"/>
                <a:endCxn id="1526792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8" name="AutoShape 14">
                <a:extLst>
                  <a:ext uri="{FF2B5EF4-FFF2-40B4-BE49-F238E27FC236}">
                    <a16:creationId xmlns:a16="http://schemas.microsoft.com/office/drawing/2014/main" id="{79DC5AAE-B484-0C47-B143-FC1AA25D3B61}"/>
                  </a:ext>
                </a:extLst>
              </p:cNvPr>
              <p:cNvCxnSpPr>
                <a:cxnSpLocks noChangeShapeType="1"/>
                <a:stCxn id="1526790" idx="7"/>
                <a:endCxn id="1526792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799" name="AutoShape 15">
                <a:extLst>
                  <a:ext uri="{FF2B5EF4-FFF2-40B4-BE49-F238E27FC236}">
                    <a16:creationId xmlns:a16="http://schemas.microsoft.com/office/drawing/2014/main" id="{0F3E419A-82FC-7149-A437-F8AC9732F269}"/>
                  </a:ext>
                </a:extLst>
              </p:cNvPr>
              <p:cNvCxnSpPr>
                <a:cxnSpLocks noChangeShapeType="1"/>
                <a:stCxn id="1526793" idx="2"/>
                <a:endCxn id="1526790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800" name="AutoShape 16">
                <a:extLst>
                  <a:ext uri="{FF2B5EF4-FFF2-40B4-BE49-F238E27FC236}">
                    <a16:creationId xmlns:a16="http://schemas.microsoft.com/office/drawing/2014/main" id="{FBBFF981-AE67-BA4D-9FE7-B649192D4D02}"/>
                  </a:ext>
                </a:extLst>
              </p:cNvPr>
              <p:cNvCxnSpPr>
                <a:cxnSpLocks noChangeShapeType="1"/>
                <a:stCxn id="1526791" idx="0"/>
                <a:endCxn id="1526794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801" name="AutoShape 17">
                <a:extLst>
                  <a:ext uri="{FF2B5EF4-FFF2-40B4-BE49-F238E27FC236}">
                    <a16:creationId xmlns:a16="http://schemas.microsoft.com/office/drawing/2014/main" id="{81BA04F7-A227-D343-AF72-D3960CF2366E}"/>
                  </a:ext>
                </a:extLst>
              </p:cNvPr>
              <p:cNvCxnSpPr>
                <a:cxnSpLocks noChangeShapeType="1"/>
                <a:stCxn id="1526792" idx="5"/>
                <a:endCxn id="1526793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26802" name="Text Box 18">
              <a:extLst>
                <a:ext uri="{FF2B5EF4-FFF2-40B4-BE49-F238E27FC236}">
                  <a16:creationId xmlns:a16="http://schemas.microsoft.com/office/drawing/2014/main" id="{07D9EF53-2380-714C-B1D9-72D8669AD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26803" name="Text Box 19">
              <a:extLst>
                <a:ext uri="{FF2B5EF4-FFF2-40B4-BE49-F238E27FC236}">
                  <a16:creationId xmlns:a16="http://schemas.microsoft.com/office/drawing/2014/main" id="{A7FB7CF2-EF68-824F-8642-B1CECF2B6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26804" name="Text Box 20">
              <a:extLst>
                <a:ext uri="{FF2B5EF4-FFF2-40B4-BE49-F238E27FC236}">
                  <a16:creationId xmlns:a16="http://schemas.microsoft.com/office/drawing/2014/main" id="{8184ED87-4448-A24E-976B-119D2809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26805" name="Text Box 21">
              <a:extLst>
                <a:ext uri="{FF2B5EF4-FFF2-40B4-BE49-F238E27FC236}">
                  <a16:creationId xmlns:a16="http://schemas.microsoft.com/office/drawing/2014/main" id="{388383FD-FEB4-DA46-A00A-D364BA4A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26806" name="Text Box 22">
              <a:extLst>
                <a:ext uri="{FF2B5EF4-FFF2-40B4-BE49-F238E27FC236}">
                  <a16:creationId xmlns:a16="http://schemas.microsoft.com/office/drawing/2014/main" id="{534F93CA-2A45-6E4A-BA66-6093AE894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526807" name="Freeform 23">
            <a:extLst>
              <a:ext uri="{FF2B5EF4-FFF2-40B4-BE49-F238E27FC236}">
                <a16:creationId xmlns:a16="http://schemas.microsoft.com/office/drawing/2014/main" id="{5991DF22-D3AD-EB4E-ACD9-2E72F7905B16}"/>
              </a:ext>
            </a:extLst>
          </p:cNvPr>
          <p:cNvSpPr>
            <a:spLocks/>
          </p:cNvSpPr>
          <p:nvPr/>
        </p:nvSpPr>
        <p:spPr bwMode="auto">
          <a:xfrm>
            <a:off x="35814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808" name="Freeform 24">
            <a:extLst>
              <a:ext uri="{FF2B5EF4-FFF2-40B4-BE49-F238E27FC236}">
                <a16:creationId xmlns:a16="http://schemas.microsoft.com/office/drawing/2014/main" id="{FC197AB8-F39B-2F4C-9354-76FC49BFC472}"/>
              </a:ext>
            </a:extLst>
          </p:cNvPr>
          <p:cNvSpPr>
            <a:spLocks/>
          </p:cNvSpPr>
          <p:nvPr/>
        </p:nvSpPr>
        <p:spPr bwMode="auto">
          <a:xfrm flipH="1">
            <a:off x="60198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6809" name="Group 25">
            <a:extLst>
              <a:ext uri="{FF2B5EF4-FFF2-40B4-BE49-F238E27FC236}">
                <a16:creationId xmlns:a16="http://schemas.microsoft.com/office/drawing/2014/main" id="{B0597EF7-59E2-034C-8C17-A3BA9953C9D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81400"/>
            <a:ext cx="685800" cy="2438400"/>
            <a:chOff x="4704" y="2160"/>
            <a:chExt cx="432" cy="1536"/>
          </a:xfrm>
        </p:grpSpPr>
        <p:sp>
          <p:nvSpPr>
            <p:cNvPr id="1526810" name="Freeform 26">
              <a:extLst>
                <a:ext uri="{FF2B5EF4-FFF2-40B4-BE49-F238E27FC236}">
                  <a16:creationId xmlns:a16="http://schemas.microsoft.com/office/drawing/2014/main" id="{2B291637-7DF9-7445-A511-74A27976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811" name="Freeform 27">
              <a:extLst>
                <a:ext uri="{FF2B5EF4-FFF2-40B4-BE49-F238E27FC236}">
                  <a16:creationId xmlns:a16="http://schemas.microsoft.com/office/drawing/2014/main" id="{A979BF9F-03CF-7747-906A-D082ECC3FC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92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6812" name="Group 28">
            <a:extLst>
              <a:ext uri="{FF2B5EF4-FFF2-40B4-BE49-F238E27FC236}">
                <a16:creationId xmlns:a16="http://schemas.microsoft.com/office/drawing/2014/main" id="{32C70EFC-72BF-914E-B5FF-2A6D456507CD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81400"/>
            <a:ext cx="990600" cy="2438400"/>
            <a:chOff x="5040" y="336"/>
            <a:chExt cx="624" cy="1536"/>
          </a:xfrm>
        </p:grpSpPr>
        <p:graphicFrame>
          <p:nvGraphicFramePr>
            <p:cNvPr id="1526813" name="Object 29">
              <a:extLst>
                <a:ext uri="{FF2B5EF4-FFF2-40B4-BE49-F238E27FC236}">
                  <a16:creationId xmlns:a16="http://schemas.microsoft.com/office/drawing/2014/main" id="{545F55D3-AF6F-4D46-9D79-EBBB84EF2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384"/>
            <a:ext cx="563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3" name="Document" r:id="rId4" imgW="5372100" imgH="14312900" progId="Word.Document.8">
                    <p:embed/>
                  </p:oleObj>
                </mc:Choice>
                <mc:Fallback>
                  <p:oleObj name="Document" r:id="rId4" imgW="5372100" imgH="14312900" progId="Word.Document.8">
                    <p:embed/>
                    <p:pic>
                      <p:nvPicPr>
                        <p:cNvPr id="1526813" name="Object 29">
                          <a:extLst>
                            <a:ext uri="{FF2B5EF4-FFF2-40B4-BE49-F238E27FC236}">
                              <a16:creationId xmlns:a16="http://schemas.microsoft.com/office/drawing/2014/main" id="{545F55D3-AF6F-4D46-9D79-EBBB84EF28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"/>
                          <a:ext cx="563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26814" name="Group 30">
              <a:extLst>
                <a:ext uri="{FF2B5EF4-FFF2-40B4-BE49-F238E27FC236}">
                  <a16:creationId xmlns:a16="http://schemas.microsoft.com/office/drawing/2014/main" id="{EA593764-6274-844F-8D74-5F9D47008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36"/>
              <a:ext cx="432" cy="1536"/>
              <a:chOff x="4704" y="2160"/>
              <a:chExt cx="432" cy="1536"/>
            </a:xfrm>
          </p:grpSpPr>
          <p:sp>
            <p:nvSpPr>
              <p:cNvPr id="1526815" name="Freeform 31">
                <a:extLst>
                  <a:ext uri="{FF2B5EF4-FFF2-40B4-BE49-F238E27FC236}">
                    <a16:creationId xmlns:a16="http://schemas.microsoft.com/office/drawing/2014/main" id="{744D24A1-C6BE-0A4B-A6E6-6765A1B8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816" name="Freeform 32">
                <a:extLst>
                  <a:ext uri="{FF2B5EF4-FFF2-40B4-BE49-F238E27FC236}">
                    <a16:creationId xmlns:a16="http://schemas.microsoft.com/office/drawing/2014/main" id="{5B90F82A-974B-B84C-A55C-CAF00BC9E7E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92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26817" name="Object 33">
            <a:extLst>
              <a:ext uri="{FF2B5EF4-FFF2-40B4-BE49-F238E27FC236}">
                <a16:creationId xmlns:a16="http://schemas.microsoft.com/office/drawing/2014/main" id="{EAD823C6-C826-D44C-9DF7-6A040ED33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657600"/>
          <a:ext cx="8937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" name="Document" r:id="rId6" imgW="5372100" imgH="14312900" progId="Word.Document.8">
                  <p:embed/>
                </p:oleObj>
              </mc:Choice>
              <mc:Fallback>
                <p:oleObj name="Document" r:id="rId6" imgW="5372100" imgH="14312900" progId="Word.Document.8">
                  <p:embed/>
                  <p:pic>
                    <p:nvPicPr>
                      <p:cNvPr id="1526817" name="Object 33">
                        <a:extLst>
                          <a:ext uri="{FF2B5EF4-FFF2-40B4-BE49-F238E27FC236}">
                            <a16:creationId xmlns:a16="http://schemas.microsoft.com/office/drawing/2014/main" id="{EAD823C6-C826-D44C-9DF7-6A040ED33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8937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818" name="Text Box 34">
            <a:extLst>
              <a:ext uri="{FF2B5EF4-FFF2-40B4-BE49-F238E27FC236}">
                <a16:creationId xmlns:a16="http://schemas.microsoft.com/office/drawing/2014/main" id="{A2958E9B-A06B-A84D-9FB6-946907B5D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389438"/>
            <a:ext cx="38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26819" name="Text Box 35">
            <a:extLst>
              <a:ext uri="{FF2B5EF4-FFF2-40B4-BE49-F238E27FC236}">
                <a16:creationId xmlns:a16="http://schemas.microsoft.com/office/drawing/2014/main" id="{6A4B2C9D-9F64-ED4B-B520-61ED0746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352800"/>
            <a:ext cx="70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To</a:t>
            </a:r>
            <a:r>
              <a:rPr kumimoji="0" lang="en-US" altLang="en-US" sz="28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526820" name="Text Box 36">
            <a:extLst>
              <a:ext uri="{FF2B5EF4-FFF2-40B4-BE49-F238E27FC236}">
                <a16:creationId xmlns:a16="http://schemas.microsoft.com/office/drawing/2014/main" id="{41F0201B-E09B-6F4D-85E9-EF485D7E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30019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400">
                <a:latin typeface="Times New Roman" panose="02020603050405020304" pitchFamily="18" charset="0"/>
              </a:rPr>
              <a:t>From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26821" name="Line 37">
            <a:extLst>
              <a:ext uri="{FF2B5EF4-FFF2-40B4-BE49-F238E27FC236}">
                <a16:creationId xmlns:a16="http://schemas.microsoft.com/office/drawing/2014/main" id="{18E2DABC-47EC-5C4C-A392-4AA1BAB5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76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822" name="Text Box 38">
            <a:extLst>
              <a:ext uri="{FF2B5EF4-FFF2-40B4-BE49-F238E27FC236}">
                <a16:creationId xmlns:a16="http://schemas.microsoft.com/office/drawing/2014/main" id="{346A24B4-FC9D-C74A-B77D-00D33305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17023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800" b="1">
                <a:latin typeface="Times New Roman" panose="02020603050405020304" pitchFamily="18" charset="0"/>
              </a:rPr>
              <a:t>B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1526823" name="Object 39">
            <a:extLst>
              <a:ext uri="{FF2B5EF4-FFF2-40B4-BE49-F238E27FC236}">
                <a16:creationId xmlns:a16="http://schemas.microsoft.com/office/drawing/2014/main" id="{39D4FC31-AB44-964A-A015-90E0363207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5838" y="3676650"/>
          <a:ext cx="27971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Document" r:id="rId8" imgW="29895800" imgH="26060400" progId="Word.Document.8">
                  <p:embed/>
                </p:oleObj>
              </mc:Choice>
              <mc:Fallback>
                <p:oleObj name="Document" r:id="rId8" imgW="29895800" imgH="26060400" progId="Word.Document.8">
                  <p:embed/>
                  <p:pic>
                    <p:nvPicPr>
                      <p:cNvPr id="1526823" name="Object 39">
                        <a:extLst>
                          <a:ext uri="{FF2B5EF4-FFF2-40B4-BE49-F238E27FC236}">
                            <a16:creationId xmlns:a16="http://schemas.microsoft.com/office/drawing/2014/main" id="{39D4FC31-AB44-964A-A015-90E036320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76650"/>
                        <a:ext cx="27971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F8F7AB-0CF0-CD41-BA2B-583192CE1C20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505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9FA1715F-2AC4-4545-90D2-C7F4541F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19AE6410-B262-5A4B-A1A8-F31C7E2E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583A-E997-7A4E-A562-B00EEA3CE7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527810" name="Rectangle 2">
            <a:extLst>
              <a:ext uri="{FF2B5EF4-FFF2-40B4-BE49-F238E27FC236}">
                <a16:creationId xmlns:a16="http://schemas.microsoft.com/office/drawing/2014/main" id="{6D4053DF-F1E9-F04F-B358-9B0A71410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27811" name="Rectangle 3">
            <a:extLst>
              <a:ext uri="{FF2B5EF4-FFF2-40B4-BE49-F238E27FC236}">
                <a16:creationId xmlns:a16="http://schemas.microsoft.com/office/drawing/2014/main" id="{A8E51000-5B8C-0E47-AECD-A255DC5F3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 b="1"/>
              <a:t>B p = p</a:t>
            </a:r>
            <a:endParaRPr lang="en-US" altLang="en-US"/>
          </a:p>
        </p:txBody>
      </p:sp>
      <p:sp>
        <p:nvSpPr>
          <p:cNvPr id="1527812" name="Freeform 4">
            <a:extLst>
              <a:ext uri="{FF2B5EF4-FFF2-40B4-BE49-F238E27FC236}">
                <a16:creationId xmlns:a16="http://schemas.microsoft.com/office/drawing/2014/main" id="{FB8208C7-6D81-AB48-8F1A-3DBCB760B4AD}"/>
              </a:ext>
            </a:extLst>
          </p:cNvPr>
          <p:cNvSpPr>
            <a:spLocks/>
          </p:cNvSpPr>
          <p:nvPr/>
        </p:nvSpPr>
        <p:spPr bwMode="auto">
          <a:xfrm>
            <a:off x="35814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7813" name="Freeform 5">
            <a:extLst>
              <a:ext uri="{FF2B5EF4-FFF2-40B4-BE49-F238E27FC236}">
                <a16:creationId xmlns:a16="http://schemas.microsoft.com/office/drawing/2014/main" id="{4A01DFDE-2C0D-234D-BA3C-DD7CB6221850}"/>
              </a:ext>
            </a:extLst>
          </p:cNvPr>
          <p:cNvSpPr>
            <a:spLocks/>
          </p:cNvSpPr>
          <p:nvPr/>
        </p:nvSpPr>
        <p:spPr bwMode="auto">
          <a:xfrm flipH="1">
            <a:off x="6019800" y="3581400"/>
            <a:ext cx="228600" cy="2438400"/>
          </a:xfrm>
          <a:custGeom>
            <a:avLst/>
            <a:gdLst>
              <a:gd name="T0" fmla="*/ 144 w 144"/>
              <a:gd name="T1" fmla="*/ 0 h 1536"/>
              <a:gd name="T2" fmla="*/ 0 w 144"/>
              <a:gd name="T3" fmla="*/ 0 h 1536"/>
              <a:gd name="T4" fmla="*/ 0 w 144"/>
              <a:gd name="T5" fmla="*/ 1536 h 1536"/>
              <a:gd name="T6" fmla="*/ 96 w 144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536">
                <a:moveTo>
                  <a:pt x="144" y="0"/>
                </a:moveTo>
                <a:lnTo>
                  <a:pt x="0" y="0"/>
                </a:lnTo>
                <a:lnTo>
                  <a:pt x="0" y="1536"/>
                </a:lnTo>
                <a:lnTo>
                  <a:pt x="96" y="153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7814" name="Group 6">
            <a:extLst>
              <a:ext uri="{FF2B5EF4-FFF2-40B4-BE49-F238E27FC236}">
                <a16:creationId xmlns:a16="http://schemas.microsoft.com/office/drawing/2014/main" id="{742A6E04-0818-7345-8634-1E0A88D7A7C4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81400"/>
            <a:ext cx="685800" cy="2438400"/>
            <a:chOff x="4704" y="2160"/>
            <a:chExt cx="432" cy="1536"/>
          </a:xfrm>
        </p:grpSpPr>
        <p:sp>
          <p:nvSpPr>
            <p:cNvPr id="1527815" name="Freeform 7">
              <a:extLst>
                <a:ext uri="{FF2B5EF4-FFF2-40B4-BE49-F238E27FC236}">
                  <a16:creationId xmlns:a16="http://schemas.microsoft.com/office/drawing/2014/main" id="{44510BD4-A158-4C4F-8ADD-51121E72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7816" name="Freeform 8">
              <a:extLst>
                <a:ext uri="{FF2B5EF4-FFF2-40B4-BE49-F238E27FC236}">
                  <a16:creationId xmlns:a16="http://schemas.microsoft.com/office/drawing/2014/main" id="{82267D42-FA0D-5244-BA0F-53A0F2E6B3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92" y="2160"/>
              <a:ext cx="144" cy="1536"/>
            </a:xfrm>
            <a:custGeom>
              <a:avLst/>
              <a:gdLst>
                <a:gd name="T0" fmla="*/ 144 w 144"/>
                <a:gd name="T1" fmla="*/ 0 h 1536"/>
                <a:gd name="T2" fmla="*/ 0 w 144"/>
                <a:gd name="T3" fmla="*/ 0 h 1536"/>
                <a:gd name="T4" fmla="*/ 0 w 144"/>
                <a:gd name="T5" fmla="*/ 1536 h 1536"/>
                <a:gd name="T6" fmla="*/ 96 w 144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36">
                  <a:moveTo>
                    <a:pt x="144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96" y="1536"/>
                  </a:ln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7817" name="Group 9">
            <a:extLst>
              <a:ext uri="{FF2B5EF4-FFF2-40B4-BE49-F238E27FC236}">
                <a16:creationId xmlns:a16="http://schemas.microsoft.com/office/drawing/2014/main" id="{988E13DC-98D1-E34B-9E1F-3701A0E96743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581400"/>
            <a:ext cx="990600" cy="2438400"/>
            <a:chOff x="5040" y="336"/>
            <a:chExt cx="624" cy="1536"/>
          </a:xfrm>
        </p:grpSpPr>
        <p:graphicFrame>
          <p:nvGraphicFramePr>
            <p:cNvPr id="1527818" name="Object 10">
              <a:extLst>
                <a:ext uri="{FF2B5EF4-FFF2-40B4-BE49-F238E27FC236}">
                  <a16:creationId xmlns:a16="http://schemas.microsoft.com/office/drawing/2014/main" id="{E710A542-C0B7-E642-BAD6-81C116AA10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384"/>
            <a:ext cx="563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7" name="Document" r:id="rId4" imgW="5372100" imgH="14312900" progId="Word.Document.8">
                    <p:embed/>
                  </p:oleObj>
                </mc:Choice>
                <mc:Fallback>
                  <p:oleObj name="Document" r:id="rId4" imgW="5372100" imgH="14312900" progId="Word.Document.8">
                    <p:embed/>
                    <p:pic>
                      <p:nvPicPr>
                        <p:cNvPr id="1527818" name="Object 10">
                          <a:extLst>
                            <a:ext uri="{FF2B5EF4-FFF2-40B4-BE49-F238E27FC236}">
                              <a16:creationId xmlns:a16="http://schemas.microsoft.com/office/drawing/2014/main" id="{E710A542-C0B7-E642-BAD6-81C116AA10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84"/>
                          <a:ext cx="563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27819" name="Group 11">
              <a:extLst>
                <a:ext uri="{FF2B5EF4-FFF2-40B4-BE49-F238E27FC236}">
                  <a16:creationId xmlns:a16="http://schemas.microsoft.com/office/drawing/2014/main" id="{DC7E113B-EDFC-7D42-A56E-454CF85C5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36"/>
              <a:ext cx="432" cy="1536"/>
              <a:chOff x="4704" y="2160"/>
              <a:chExt cx="432" cy="1536"/>
            </a:xfrm>
          </p:grpSpPr>
          <p:sp>
            <p:nvSpPr>
              <p:cNvPr id="1527820" name="Freeform 12">
                <a:extLst>
                  <a:ext uri="{FF2B5EF4-FFF2-40B4-BE49-F238E27FC236}">
                    <a16:creationId xmlns:a16="http://schemas.microsoft.com/office/drawing/2014/main" id="{42D4DEFB-2A9E-6347-A0C4-C2E9719B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821" name="Freeform 13">
                <a:extLst>
                  <a:ext uri="{FF2B5EF4-FFF2-40B4-BE49-F238E27FC236}">
                    <a16:creationId xmlns:a16="http://schemas.microsoft.com/office/drawing/2014/main" id="{F36A9142-6ECA-C245-B679-F39152FBF77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92" y="2160"/>
                <a:ext cx="144" cy="1536"/>
              </a:xfrm>
              <a:custGeom>
                <a:avLst/>
                <a:gdLst>
                  <a:gd name="T0" fmla="*/ 144 w 144"/>
                  <a:gd name="T1" fmla="*/ 0 h 1536"/>
                  <a:gd name="T2" fmla="*/ 0 w 144"/>
                  <a:gd name="T3" fmla="*/ 0 h 1536"/>
                  <a:gd name="T4" fmla="*/ 0 w 144"/>
                  <a:gd name="T5" fmla="*/ 1536 h 1536"/>
                  <a:gd name="T6" fmla="*/ 96 w 144"/>
                  <a:gd name="T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36">
                    <a:moveTo>
                      <a:pt x="144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96" y="1536"/>
                    </a:lnTo>
                  </a:path>
                </a:pathLst>
              </a:custGeom>
              <a:noFill/>
              <a:ln w="158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27822" name="Object 14">
            <a:extLst>
              <a:ext uri="{FF2B5EF4-FFF2-40B4-BE49-F238E27FC236}">
                <a16:creationId xmlns:a16="http://schemas.microsoft.com/office/drawing/2014/main" id="{057069AE-1CD6-1544-81F3-9BA8336C8D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657600"/>
          <a:ext cx="8937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" name="Document" r:id="rId6" imgW="5372100" imgH="14312900" progId="Word.Document.8">
                  <p:embed/>
                </p:oleObj>
              </mc:Choice>
              <mc:Fallback>
                <p:oleObj name="Document" r:id="rId6" imgW="5372100" imgH="14312900" progId="Word.Document.8">
                  <p:embed/>
                  <p:pic>
                    <p:nvPicPr>
                      <p:cNvPr id="1527822" name="Object 14">
                        <a:extLst>
                          <a:ext uri="{FF2B5EF4-FFF2-40B4-BE49-F238E27FC236}">
                            <a16:creationId xmlns:a16="http://schemas.microsoft.com/office/drawing/2014/main" id="{057069AE-1CD6-1544-81F3-9BA8336C8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8937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7823" name="Text Box 15">
            <a:extLst>
              <a:ext uri="{FF2B5EF4-FFF2-40B4-BE49-F238E27FC236}">
                <a16:creationId xmlns:a16="http://schemas.microsoft.com/office/drawing/2014/main" id="{1292C655-A20D-8C4A-824E-8A942394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389438"/>
            <a:ext cx="38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27824" name="Text Box 16">
            <a:extLst>
              <a:ext uri="{FF2B5EF4-FFF2-40B4-BE49-F238E27FC236}">
                <a16:creationId xmlns:a16="http://schemas.microsoft.com/office/drawing/2014/main" id="{7B1DE7CE-7C07-E34C-B5C4-76E7CBE6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2743200"/>
            <a:ext cx="3776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en-US" sz="2800" b="1">
                <a:latin typeface="Times New Roman" panose="02020603050405020304" pitchFamily="18" charset="0"/>
              </a:rPr>
              <a:t>B                     p    =      p</a:t>
            </a:r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1527825" name="Object 17">
            <a:extLst>
              <a:ext uri="{FF2B5EF4-FFF2-40B4-BE49-F238E27FC236}">
                <a16:creationId xmlns:a16="http://schemas.microsoft.com/office/drawing/2014/main" id="{AA4BA3C0-D9C3-FD42-AEF8-2860CD510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5838" y="3676650"/>
          <a:ext cx="27971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" name="Document" r:id="rId8" imgW="29895800" imgH="26060400" progId="Word.Document.8">
                  <p:embed/>
                </p:oleObj>
              </mc:Choice>
              <mc:Fallback>
                <p:oleObj name="Document" r:id="rId8" imgW="29895800" imgH="26060400" progId="Word.Document.8">
                  <p:embed/>
                  <p:pic>
                    <p:nvPicPr>
                      <p:cNvPr id="1527825" name="Object 17">
                        <a:extLst>
                          <a:ext uri="{FF2B5EF4-FFF2-40B4-BE49-F238E27FC236}">
                            <a16:creationId xmlns:a16="http://schemas.microsoft.com/office/drawing/2014/main" id="{AA4BA3C0-D9C3-FD42-AEF8-2860CD510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76650"/>
                        <a:ext cx="27971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7826" name="Group 18">
            <a:extLst>
              <a:ext uri="{FF2B5EF4-FFF2-40B4-BE49-F238E27FC236}">
                <a16:creationId xmlns:a16="http://schemas.microsoft.com/office/drawing/2014/main" id="{1891BA55-0C47-F543-B18B-2A888A3BF23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62400"/>
            <a:ext cx="2571750" cy="1966913"/>
            <a:chOff x="432" y="2400"/>
            <a:chExt cx="1620" cy="1239"/>
          </a:xfrm>
        </p:grpSpPr>
        <p:grpSp>
          <p:nvGrpSpPr>
            <p:cNvPr id="1527827" name="Group 19">
              <a:extLst>
                <a:ext uri="{FF2B5EF4-FFF2-40B4-BE49-F238E27FC236}">
                  <a16:creationId xmlns:a16="http://schemas.microsoft.com/office/drawing/2014/main" id="{1CCC6AC4-5698-C04D-BF81-DCDB65960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1527828" name="Oval 20">
                <a:extLst>
                  <a:ext uri="{FF2B5EF4-FFF2-40B4-BE49-F238E27FC236}">
                    <a16:creationId xmlns:a16="http://schemas.microsoft.com/office/drawing/2014/main" id="{B30ACFD1-5D78-BF43-97AD-4DF504B9F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29" name="Oval 21">
                <a:extLst>
                  <a:ext uri="{FF2B5EF4-FFF2-40B4-BE49-F238E27FC236}">
                    <a16:creationId xmlns:a16="http://schemas.microsoft.com/office/drawing/2014/main" id="{11565DB0-9211-F742-8FC4-4732EAD44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30" name="Oval 22">
                <a:extLst>
                  <a:ext uri="{FF2B5EF4-FFF2-40B4-BE49-F238E27FC236}">
                    <a16:creationId xmlns:a16="http://schemas.microsoft.com/office/drawing/2014/main" id="{BD6060D4-B5D5-794F-8985-01D9D1A6F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31" name="Oval 23">
                <a:extLst>
                  <a:ext uri="{FF2B5EF4-FFF2-40B4-BE49-F238E27FC236}">
                    <a16:creationId xmlns:a16="http://schemas.microsoft.com/office/drawing/2014/main" id="{9430292D-6F57-3945-8A81-205C79E2D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7832" name="Oval 24">
                <a:extLst>
                  <a:ext uri="{FF2B5EF4-FFF2-40B4-BE49-F238E27FC236}">
                    <a16:creationId xmlns:a16="http://schemas.microsoft.com/office/drawing/2014/main" id="{77074518-4662-784B-A794-05D14AB23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1527833" name="AutoShape 25">
                <a:extLst>
                  <a:ext uri="{FF2B5EF4-FFF2-40B4-BE49-F238E27FC236}">
                    <a16:creationId xmlns:a16="http://schemas.microsoft.com/office/drawing/2014/main" id="{912A991D-9564-7045-8BB2-2B666AF3812E}"/>
                  </a:ext>
                </a:extLst>
              </p:cNvPr>
              <p:cNvCxnSpPr>
                <a:cxnSpLocks noChangeShapeType="1"/>
                <a:stCxn id="1527830" idx="6"/>
                <a:endCxn id="1527829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4" name="AutoShape 26">
                <a:extLst>
                  <a:ext uri="{FF2B5EF4-FFF2-40B4-BE49-F238E27FC236}">
                    <a16:creationId xmlns:a16="http://schemas.microsoft.com/office/drawing/2014/main" id="{92991514-5C6C-9A4E-A0DC-FC9447012929}"/>
                  </a:ext>
                </a:extLst>
              </p:cNvPr>
              <p:cNvCxnSpPr>
                <a:cxnSpLocks noChangeShapeType="1"/>
                <a:stCxn id="1527831" idx="6"/>
                <a:endCxn id="1527829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5" name="AutoShape 27">
                <a:extLst>
                  <a:ext uri="{FF2B5EF4-FFF2-40B4-BE49-F238E27FC236}">
                    <a16:creationId xmlns:a16="http://schemas.microsoft.com/office/drawing/2014/main" id="{1734A493-43C9-554F-A66B-679358BBB502}"/>
                  </a:ext>
                </a:extLst>
              </p:cNvPr>
              <p:cNvCxnSpPr>
                <a:cxnSpLocks noChangeShapeType="1"/>
                <a:stCxn id="1527832" idx="6"/>
                <a:endCxn id="1527830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6" name="AutoShape 28">
                <a:extLst>
                  <a:ext uri="{FF2B5EF4-FFF2-40B4-BE49-F238E27FC236}">
                    <a16:creationId xmlns:a16="http://schemas.microsoft.com/office/drawing/2014/main" id="{47BD6BB3-F368-6043-B5F5-109CF5BCDC2F}"/>
                  </a:ext>
                </a:extLst>
              </p:cNvPr>
              <p:cNvCxnSpPr>
                <a:cxnSpLocks noChangeShapeType="1"/>
                <a:stCxn id="1527828" idx="7"/>
                <a:endCxn id="1527830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7" name="AutoShape 29">
                <a:extLst>
                  <a:ext uri="{FF2B5EF4-FFF2-40B4-BE49-F238E27FC236}">
                    <a16:creationId xmlns:a16="http://schemas.microsoft.com/office/drawing/2014/main" id="{B4DB7655-6ADE-7645-BE72-2BB9ED6F3C97}"/>
                  </a:ext>
                </a:extLst>
              </p:cNvPr>
              <p:cNvCxnSpPr>
                <a:cxnSpLocks noChangeShapeType="1"/>
                <a:stCxn id="1527831" idx="2"/>
                <a:endCxn id="1527828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8" name="AutoShape 30">
                <a:extLst>
                  <a:ext uri="{FF2B5EF4-FFF2-40B4-BE49-F238E27FC236}">
                    <a16:creationId xmlns:a16="http://schemas.microsoft.com/office/drawing/2014/main" id="{D2121FBB-D584-F04D-ADBC-7BDE81DB81F3}"/>
                  </a:ext>
                </a:extLst>
              </p:cNvPr>
              <p:cNvCxnSpPr>
                <a:cxnSpLocks noChangeShapeType="1"/>
                <a:stCxn id="1527829" idx="0"/>
                <a:endCxn id="1527832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7839" name="AutoShape 31">
                <a:extLst>
                  <a:ext uri="{FF2B5EF4-FFF2-40B4-BE49-F238E27FC236}">
                    <a16:creationId xmlns:a16="http://schemas.microsoft.com/office/drawing/2014/main" id="{D0014254-4F38-A14E-907F-9D6B6AD4EE40}"/>
                  </a:ext>
                </a:extLst>
              </p:cNvPr>
              <p:cNvCxnSpPr>
                <a:cxnSpLocks noChangeShapeType="1"/>
                <a:stCxn id="1527830" idx="5"/>
                <a:endCxn id="1527831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27840" name="Text Box 32">
              <a:extLst>
                <a:ext uri="{FF2B5EF4-FFF2-40B4-BE49-F238E27FC236}">
                  <a16:creationId xmlns:a16="http://schemas.microsoft.com/office/drawing/2014/main" id="{F684C1B7-29F2-E545-B937-338045112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27841" name="Text Box 33">
              <a:extLst>
                <a:ext uri="{FF2B5EF4-FFF2-40B4-BE49-F238E27FC236}">
                  <a16:creationId xmlns:a16="http://schemas.microsoft.com/office/drawing/2014/main" id="{52C6471C-AEF3-B849-99BA-6ADAFB157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27842" name="Text Box 34">
              <a:extLst>
                <a:ext uri="{FF2B5EF4-FFF2-40B4-BE49-F238E27FC236}">
                  <a16:creationId xmlns:a16="http://schemas.microsoft.com/office/drawing/2014/main" id="{A622ACA9-4BD8-8A41-A643-489F75985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27843" name="Text Box 35">
              <a:extLst>
                <a:ext uri="{FF2B5EF4-FFF2-40B4-BE49-F238E27FC236}">
                  <a16:creationId xmlns:a16="http://schemas.microsoft.com/office/drawing/2014/main" id="{043CD389-0940-254A-AFE7-19977C0E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27844" name="Text Box 36">
              <a:extLst>
                <a:ext uri="{FF2B5EF4-FFF2-40B4-BE49-F238E27FC236}">
                  <a16:creationId xmlns:a16="http://schemas.microsoft.com/office/drawing/2014/main" id="{0C3D50AD-A1AF-E84B-9780-0E1B55639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0306098-768D-0045-9F89-C128CFBFCFC2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217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9DC7-0E25-AD48-B28A-A99973F5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8DAD-3E8F-1343-B17C-04D5EC84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7CF2-5B96-114B-8D6C-6D2950DADC3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585154" name="Rectangle 2">
            <a:extLst>
              <a:ext uri="{FF2B5EF4-FFF2-40B4-BE49-F238E27FC236}">
                <a16:creationId xmlns:a16="http://schemas.microsoft.com/office/drawing/2014/main" id="{CBE5EBFD-BC6D-D143-A65A-BAEC87EB7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Definitions</a:t>
            </a:r>
          </a:p>
        </p:txBody>
      </p:sp>
      <p:sp>
        <p:nvSpPr>
          <p:cNvPr id="1585155" name="Rectangle 3">
            <a:extLst>
              <a:ext uri="{FF2B5EF4-FFF2-40B4-BE49-F238E27FC236}">
                <a16:creationId xmlns:a16="http://schemas.microsoft.com/office/drawing/2014/main" id="{D0F9148A-87E4-0D47-8C3B-AAA688F33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/>
              <a:t>A</a:t>
            </a:r>
            <a:r>
              <a:rPr lang="en-US" altLang="en-US"/>
              <a:t>		Adjacency matrix (from-to)</a:t>
            </a:r>
            <a:endParaRPr lang="en-US" altLang="en-US" b="1"/>
          </a:p>
          <a:p>
            <a:pPr>
              <a:buFontTx/>
              <a:buNone/>
            </a:pPr>
            <a:r>
              <a:rPr lang="en-US" altLang="en-US" b="1"/>
              <a:t>D</a:t>
            </a:r>
            <a:r>
              <a:rPr lang="en-US" altLang="en-US"/>
              <a:t>		Degree matrix = (diag ( d1, d2, …, dn) )</a:t>
            </a:r>
          </a:p>
          <a:p>
            <a:pPr>
              <a:buFontTx/>
              <a:buNone/>
            </a:pPr>
            <a:r>
              <a:rPr lang="en-US" altLang="en-US" b="1"/>
              <a:t>B</a:t>
            </a:r>
            <a:r>
              <a:rPr lang="en-US" altLang="en-US"/>
              <a:t>		Transition matrix: to-from, column 	normalized</a:t>
            </a:r>
          </a:p>
          <a:p>
            <a:pPr>
              <a:buFontTx/>
              <a:buNone/>
            </a:pPr>
            <a:r>
              <a:rPr lang="en-US" altLang="en-US"/>
              <a:t>		 </a:t>
            </a:r>
            <a:r>
              <a:rPr lang="en-US" altLang="en-US" b="1"/>
              <a:t>B = A</a:t>
            </a:r>
            <a:r>
              <a:rPr lang="en-US" altLang="en-US" baseline="30000"/>
              <a:t>T</a:t>
            </a:r>
            <a:r>
              <a:rPr lang="en-US" altLang="en-US" b="1"/>
              <a:t> D</a:t>
            </a:r>
            <a:r>
              <a:rPr lang="en-US" altLang="en-US" baseline="30000"/>
              <a:t>-1</a:t>
            </a:r>
          </a:p>
          <a:p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2727DC-9C6A-AD41-A4D6-98F1B87B7870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115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FC5A-65F8-4F47-8DDD-3F5DAC84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8B5F-AB3C-244C-A9FB-48B44709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4D29-1259-4440-A25B-124D75F6389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528834" name="Rectangle 2">
            <a:extLst>
              <a:ext uri="{FF2B5EF4-FFF2-40B4-BE49-F238E27FC236}">
                <a16:creationId xmlns:a16="http://schemas.microsoft.com/office/drawing/2014/main" id="{6584A6A1-F237-D940-ACC8-41FB979D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28835" name="Rectangle 3">
            <a:extLst>
              <a:ext uri="{FF2B5EF4-FFF2-40B4-BE49-F238E27FC236}">
                <a16:creationId xmlns:a16="http://schemas.microsoft.com/office/drawing/2014/main" id="{BC0E7E44-3EF2-2B46-98D6-7155284F0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 b="1"/>
              <a:t>B p = </a:t>
            </a:r>
            <a:r>
              <a:rPr lang="en-US" altLang="en-US"/>
              <a:t>1 *</a:t>
            </a:r>
            <a:r>
              <a:rPr lang="en-US" altLang="en-US" b="1"/>
              <a:t> p</a:t>
            </a:r>
          </a:p>
          <a:p>
            <a:r>
              <a:rPr lang="en-US" altLang="en-US"/>
              <a:t>thus,</a:t>
            </a:r>
            <a:r>
              <a:rPr lang="en-US" altLang="en-US" b="1"/>
              <a:t> p </a:t>
            </a:r>
            <a:r>
              <a:rPr lang="en-US" altLang="en-US"/>
              <a:t>is the </a:t>
            </a:r>
            <a:r>
              <a:rPr lang="en-US" altLang="en-US" b="1"/>
              <a:t>eigenvector</a:t>
            </a:r>
            <a:r>
              <a:rPr lang="en-US" altLang="en-US"/>
              <a:t> that corresponds to the highest eigenvalue </a:t>
            </a:r>
            <a:r>
              <a:rPr lang="en-US" altLang="en-US" sz="2400"/>
              <a:t>(=1, since the matrix is column-normalized</a:t>
            </a:r>
            <a:r>
              <a:rPr lang="en-US" altLang="en-US"/>
              <a:t>)</a:t>
            </a:r>
          </a:p>
          <a:p>
            <a:r>
              <a:rPr lang="en-US" altLang="en-US"/>
              <a:t>Why does such a </a:t>
            </a:r>
            <a:r>
              <a:rPr lang="en-US" altLang="en-US" b="1"/>
              <a:t>p </a:t>
            </a:r>
            <a:r>
              <a:rPr lang="en-US" altLang="en-US"/>
              <a:t>exist? </a:t>
            </a:r>
          </a:p>
          <a:p>
            <a:pPr lvl="1"/>
            <a:r>
              <a:rPr lang="en-US" altLang="en-US" b="1"/>
              <a:t>p </a:t>
            </a:r>
            <a:r>
              <a:rPr lang="en-US" altLang="en-US"/>
              <a:t>exists if </a:t>
            </a:r>
            <a:r>
              <a:rPr lang="en-US" altLang="en-US" b="1"/>
              <a:t>B</a:t>
            </a:r>
            <a:r>
              <a:rPr lang="en-US" altLang="en-US"/>
              <a:t> is nxn, nonnegative, irreducible [Perron–Frobenius theorem]</a:t>
            </a:r>
          </a:p>
          <a:p>
            <a:endParaRPr lang="en-US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FE34D7-DC8C-F647-8AAC-3D9430CEA191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6539"/>
      </p:ext>
    </p:extLst>
  </p:cSld>
  <p:clrMapOvr>
    <a:masterClrMapping/>
  </p:clrMapOvr>
  <p:transition advTm="6542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7153C3-42EF-7044-8BE1-81B3D78A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35" y="4019550"/>
            <a:ext cx="258390" cy="3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6438"/>
      </p:ext>
    </p:extLst>
  </p:cSld>
  <p:clrMapOvr>
    <a:masterClrMapping/>
  </p:clrMapOvr>
  <p:transition advTm="5151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49397547"/>
      </p:ext>
    </p:extLst>
  </p:cSld>
  <p:clrMapOvr>
    <a:masterClrMapping/>
  </p:clrMapOvr>
  <p:transition advTm="5151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2A0ED0C-467B-4946-A16C-6D8C69A2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70" y="4389755"/>
            <a:ext cx="146822" cy="18288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 type="none" w="sm" len="sm"/>
            <a:tailEnd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17973"/>
      </p:ext>
    </p:extLst>
  </p:cSld>
  <p:clrMapOvr>
    <a:masterClrMapping/>
  </p:clrMapOvr>
  <p:transition advTm="5151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453043"/>
      </p:ext>
    </p:extLst>
  </p:cSld>
  <p:clrMapOvr>
    <a:masterClrMapping/>
  </p:clrMapOvr>
  <p:transition advTm="5151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r>
              <a:rPr lang="en-US" altLang="en-US"/>
              <a:t>In short: imagine a particle randomly moving along the edges</a:t>
            </a:r>
          </a:p>
          <a:p>
            <a:r>
              <a:rPr lang="en-US" altLang="en-US"/>
              <a:t>compute its steady-state probabilities (ssp)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Full version of algo:  with occasional random jumps</a:t>
            </a:r>
          </a:p>
          <a:p>
            <a:pPr>
              <a:buFontTx/>
              <a:buNone/>
            </a:pPr>
            <a:r>
              <a:rPr lang="en-US" altLang="en-US"/>
              <a:t>Why? To make the matrix irreducible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094" y="5181736"/>
            <a:ext cx="258390" cy="3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41708"/>
      </p:ext>
    </p:extLst>
  </p:cSld>
  <p:clrMapOvr>
    <a:masterClrMapping/>
  </p:clrMapOvr>
  <p:transition advTm="5151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(SVD)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578" y="4961467"/>
            <a:ext cx="557243" cy="6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08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(Simplified)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r>
              <a:rPr lang="en-US" altLang="en-US" dirty="0"/>
              <a:t>In short: imagine a particle randomly moving along the edges</a:t>
            </a:r>
          </a:p>
          <a:p>
            <a:r>
              <a:rPr lang="en-US" altLang="en-US" dirty="0"/>
              <a:t>compute its steady-state probabilities (</a:t>
            </a:r>
            <a:r>
              <a:rPr lang="en-US" altLang="en-US" dirty="0" err="1"/>
              <a:t>ssp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b="1" dirty="0"/>
              <a:t>PageRank</a:t>
            </a:r>
            <a:r>
              <a:rPr lang="en-US" altLang="en-US" dirty="0"/>
              <a:t> = </a:t>
            </a:r>
            <a:r>
              <a:rPr lang="en-US" altLang="en-US" b="1" dirty="0"/>
              <a:t>PR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= </a:t>
            </a:r>
            <a:r>
              <a:rPr lang="en-US" altLang="en-US" b="1" dirty="0"/>
              <a:t>Random Walk with Restarts </a:t>
            </a:r>
            <a:r>
              <a:rPr lang="en-US" altLang="en-US" dirty="0"/>
              <a:t>= </a:t>
            </a:r>
            <a:r>
              <a:rPr lang="en-US" altLang="en-US" b="1" dirty="0"/>
              <a:t>RWR</a:t>
            </a:r>
          </a:p>
          <a:p>
            <a:pPr>
              <a:buFontTx/>
              <a:buNone/>
            </a:pPr>
            <a:r>
              <a:rPr lang="en-US" altLang="en-US" dirty="0"/>
              <a:t>= </a:t>
            </a:r>
            <a:r>
              <a:rPr lang="en-US" altLang="en-US" b="1" dirty="0"/>
              <a:t>Random surfer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6062905"/>
      </p:ext>
    </p:extLst>
  </p:cSld>
  <p:clrMapOvr>
    <a:masterClrMapping/>
  </p:clrMapOvr>
  <p:transition advTm="5151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DEF5CDAF-9A9E-294C-AD7A-84226986C6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04CBB0BD-141B-D24B-A868-6A959BF4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8CC4D7-6EC3-D941-B225-1C21A92E37F1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1E635130-468B-964F-A087-617D74806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Full Algorithm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7FD0EA46-86B4-0840-BF1A-A7C78E745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>
                <a:ea typeface="ＭＳ Ｐゴシック" panose="020B0600070205080204" pitchFamily="34" charset="-128"/>
              </a:rPr>
              <a:t>1-c</a:t>
            </a:r>
            <a:r>
              <a:rPr lang="en-US" altLang="en-US">
                <a:ea typeface="ＭＳ Ｐゴシック" panose="020B0600070205080204" pitchFamily="34" charset="-128"/>
              </a:rPr>
              <a:t>, fly-out to a random node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= c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+ (1-c)/n </a:t>
            </a:r>
            <a:r>
              <a:rPr lang="en-US" altLang="en-US" b="1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 = </a:t>
            </a:r>
            <a:r>
              <a:rPr lang="en-US" altLang="en-US">
                <a:ea typeface="ＭＳ Ｐゴシック" panose="020B0600070205080204" pitchFamily="34" charset="-128"/>
              </a:rPr>
              <a:t>(1-c)/n 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[</a:t>
            </a:r>
            <a:r>
              <a:rPr lang="en-US" altLang="en-US" b="1">
                <a:ea typeface="ＭＳ Ｐゴシック" panose="020B0600070205080204" pitchFamily="34" charset="-128"/>
              </a:rPr>
              <a:t>I - </a:t>
            </a:r>
            <a:r>
              <a:rPr lang="en-US" altLang="en-US">
                <a:ea typeface="ＭＳ Ｐゴシック" panose="020B0600070205080204" pitchFamily="34" charset="-128"/>
              </a:rPr>
              <a:t>c</a:t>
            </a:r>
            <a:r>
              <a:rPr lang="en-US" altLang="en-US" b="1">
                <a:ea typeface="ＭＳ Ｐゴシック" panose="020B0600070205080204" pitchFamily="34" charset="-128"/>
              </a:rPr>
              <a:t> B] </a:t>
            </a:r>
            <a:r>
              <a:rPr lang="en-US" altLang="en-US" baseline="30000">
                <a:ea typeface="ＭＳ Ｐゴシック" panose="020B0600070205080204" pitchFamily="34" charset="-128"/>
              </a:rPr>
              <a:t>-1</a:t>
            </a:r>
            <a:r>
              <a:rPr lang="en-US" altLang="en-US" b="1">
                <a:ea typeface="ＭＳ Ｐゴシック" panose="020B0600070205080204" pitchFamily="34" charset="-128"/>
              </a:rPr>
              <a:t>  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7526" name="Rectangle 4">
            <a:extLst>
              <a:ext uri="{FF2B5EF4-FFF2-40B4-BE49-F238E27FC236}">
                <a16:creationId xmlns:a16="http://schemas.microsoft.com/office/drawing/2014/main" id="{4FB59903-A4E1-1D4C-8387-980B2A68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7" name="Rectangle 5">
            <a:extLst>
              <a:ext uri="{FF2B5EF4-FFF2-40B4-BE49-F238E27FC236}">
                <a16:creationId xmlns:a16="http://schemas.microsoft.com/office/drawing/2014/main" id="{E44947C1-E613-7B49-9AEA-51A21E90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8" name="Rectangle 6">
            <a:extLst>
              <a:ext uri="{FF2B5EF4-FFF2-40B4-BE49-F238E27FC236}">
                <a16:creationId xmlns:a16="http://schemas.microsoft.com/office/drawing/2014/main" id="{B38ED498-68CC-8F49-A802-2A35BFC6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29" name="Group 7">
            <a:extLst>
              <a:ext uri="{FF2B5EF4-FFF2-40B4-BE49-F238E27FC236}">
                <a16:creationId xmlns:a16="http://schemas.microsoft.com/office/drawing/2014/main" id="{C73CE51D-AD62-BF43-B041-D906EA52370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124200"/>
            <a:ext cx="2514600" cy="1752600"/>
            <a:chOff x="720" y="2676"/>
            <a:chExt cx="847" cy="540"/>
          </a:xfrm>
        </p:grpSpPr>
        <p:sp>
          <p:nvSpPr>
            <p:cNvPr id="107530" name="Oval 8">
              <a:extLst>
                <a:ext uri="{FF2B5EF4-FFF2-40B4-BE49-F238E27FC236}">
                  <a16:creationId xmlns:a16="http://schemas.microsoft.com/office/drawing/2014/main" id="{8149231D-34F3-1A4E-B2F9-7F12C5ED9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1" name="Oval 9">
              <a:extLst>
                <a:ext uri="{FF2B5EF4-FFF2-40B4-BE49-F238E27FC236}">
                  <a16:creationId xmlns:a16="http://schemas.microsoft.com/office/drawing/2014/main" id="{1A170763-06F8-5F4D-8941-8FE2A1FA2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2" name="Oval 10">
              <a:extLst>
                <a:ext uri="{FF2B5EF4-FFF2-40B4-BE49-F238E27FC236}">
                  <a16:creationId xmlns:a16="http://schemas.microsoft.com/office/drawing/2014/main" id="{84E299DF-5E13-1046-B144-20D4F812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3" name="Oval 11">
              <a:extLst>
                <a:ext uri="{FF2B5EF4-FFF2-40B4-BE49-F238E27FC236}">
                  <a16:creationId xmlns:a16="http://schemas.microsoft.com/office/drawing/2014/main" id="{8F2CB84F-2FE6-0B47-9C81-2742CF37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34" name="Oval 12">
              <a:extLst>
                <a:ext uri="{FF2B5EF4-FFF2-40B4-BE49-F238E27FC236}">
                  <a16:creationId xmlns:a16="http://schemas.microsoft.com/office/drawing/2014/main" id="{BBEE248D-D276-6B40-9484-03B09C64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7535" name="AutoShape 13">
              <a:extLst>
                <a:ext uri="{FF2B5EF4-FFF2-40B4-BE49-F238E27FC236}">
                  <a16:creationId xmlns:a16="http://schemas.microsoft.com/office/drawing/2014/main" id="{8319B648-A3F3-C043-86D1-A8A66A1D7AEB}"/>
                </a:ext>
              </a:extLst>
            </p:cNvPr>
            <p:cNvCxnSpPr>
              <a:cxnSpLocks noChangeShapeType="1"/>
              <a:stCxn id="107532" idx="6"/>
              <a:endCxn id="107531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4">
              <a:extLst>
                <a:ext uri="{FF2B5EF4-FFF2-40B4-BE49-F238E27FC236}">
                  <a16:creationId xmlns:a16="http://schemas.microsoft.com/office/drawing/2014/main" id="{E81EB4EB-5FF4-C14C-B85A-61ABDC5D7378}"/>
                </a:ext>
              </a:extLst>
            </p:cNvPr>
            <p:cNvCxnSpPr>
              <a:cxnSpLocks noChangeShapeType="1"/>
              <a:stCxn id="107533" idx="6"/>
              <a:endCxn id="107531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5">
              <a:extLst>
                <a:ext uri="{FF2B5EF4-FFF2-40B4-BE49-F238E27FC236}">
                  <a16:creationId xmlns:a16="http://schemas.microsoft.com/office/drawing/2014/main" id="{89490905-0335-764C-BE42-058378A542AA}"/>
                </a:ext>
              </a:extLst>
            </p:cNvPr>
            <p:cNvCxnSpPr>
              <a:cxnSpLocks noChangeShapeType="1"/>
              <a:stCxn id="107534" idx="6"/>
              <a:endCxn id="107532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6">
              <a:extLst>
                <a:ext uri="{FF2B5EF4-FFF2-40B4-BE49-F238E27FC236}">
                  <a16:creationId xmlns:a16="http://schemas.microsoft.com/office/drawing/2014/main" id="{D936131C-1244-0D45-9B38-C2F34F67B2D4}"/>
                </a:ext>
              </a:extLst>
            </p:cNvPr>
            <p:cNvCxnSpPr>
              <a:cxnSpLocks noChangeShapeType="1"/>
              <a:stCxn id="107530" idx="7"/>
              <a:endCxn id="107532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7">
              <a:extLst>
                <a:ext uri="{FF2B5EF4-FFF2-40B4-BE49-F238E27FC236}">
                  <a16:creationId xmlns:a16="http://schemas.microsoft.com/office/drawing/2014/main" id="{9298D7F9-48C8-8644-BD1D-DE90CE1CDCE8}"/>
                </a:ext>
              </a:extLst>
            </p:cNvPr>
            <p:cNvCxnSpPr>
              <a:cxnSpLocks noChangeShapeType="1"/>
              <a:stCxn id="107533" idx="2"/>
              <a:endCxn id="107530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18">
              <a:extLst>
                <a:ext uri="{FF2B5EF4-FFF2-40B4-BE49-F238E27FC236}">
                  <a16:creationId xmlns:a16="http://schemas.microsoft.com/office/drawing/2014/main" id="{266B3A3B-3F82-B746-B427-273CB2947A40}"/>
                </a:ext>
              </a:extLst>
            </p:cNvPr>
            <p:cNvCxnSpPr>
              <a:cxnSpLocks noChangeShapeType="1"/>
              <a:stCxn id="107531" idx="0"/>
              <a:endCxn id="107534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19">
              <a:extLst>
                <a:ext uri="{FF2B5EF4-FFF2-40B4-BE49-F238E27FC236}">
                  <a16:creationId xmlns:a16="http://schemas.microsoft.com/office/drawing/2014/main" id="{375E4BF0-7DE4-4342-BECB-26AE68F7CB95}"/>
                </a:ext>
              </a:extLst>
            </p:cNvPr>
            <p:cNvCxnSpPr>
              <a:cxnSpLocks noChangeShapeType="1"/>
              <a:stCxn id="107532" idx="5"/>
              <a:endCxn id="107533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0BC000E-426E-F048-8A73-FA7F7283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3A03477-8A3D-094B-A566-0250C747BBE0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75548"/>
      </p:ext>
    </p:extLst>
  </p:cSld>
  <p:clrMapOvr>
    <a:masterClrMapping/>
  </p:clrMapOvr>
  <p:transition advTm="7778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22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Full Algorithm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>
                <a:ea typeface="ＭＳ Ｐゴシック" panose="020B0600070205080204" pitchFamily="34" charset="-128"/>
              </a:rPr>
              <a:t>1-c</a:t>
            </a:r>
            <a:r>
              <a:rPr lang="en-US" altLang="en-US">
                <a:ea typeface="ＭＳ Ｐゴシック" panose="020B0600070205080204" pitchFamily="34" charset="-128"/>
              </a:rPr>
              <a:t>, fly-out to a random node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= c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+ (1-c)/n </a:t>
            </a:r>
            <a:r>
              <a:rPr lang="en-US" altLang="en-US" b="1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p = </a:t>
            </a:r>
            <a:r>
              <a:rPr lang="en-US" altLang="en-US">
                <a:ea typeface="ＭＳ Ｐゴシック" panose="020B0600070205080204" pitchFamily="34" charset="-128"/>
              </a:rPr>
              <a:t>(1-c)/n 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[</a:t>
            </a:r>
            <a:r>
              <a:rPr lang="en-US" altLang="en-US" b="1">
                <a:ea typeface="ＭＳ Ｐゴシック" panose="020B0600070205080204" pitchFamily="34" charset="-128"/>
              </a:rPr>
              <a:t>I - </a:t>
            </a:r>
            <a:r>
              <a:rPr lang="en-US" altLang="en-US">
                <a:ea typeface="ＭＳ Ｐゴシック" panose="020B0600070205080204" pitchFamily="34" charset="-128"/>
              </a:rPr>
              <a:t>c</a:t>
            </a:r>
            <a:r>
              <a:rPr lang="en-US" altLang="en-US" b="1">
                <a:ea typeface="ＭＳ Ｐゴシック" panose="020B0600070205080204" pitchFamily="34" charset="-128"/>
              </a:rPr>
              <a:t> B] </a:t>
            </a:r>
            <a:r>
              <a:rPr lang="en-US" altLang="en-US" baseline="30000">
                <a:ea typeface="ＭＳ Ｐゴシック" panose="020B0600070205080204" pitchFamily="34" charset="-128"/>
              </a:rPr>
              <a:t>-1</a:t>
            </a:r>
            <a:r>
              <a:rPr lang="en-US" altLang="en-US" b="1">
                <a:ea typeface="ＭＳ Ｐゴシック" panose="020B0600070205080204" pitchFamily="34" charset="-128"/>
              </a:rPr>
              <a:t>  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F1A222A-F16F-F544-B4CC-FE40A06CE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D7E952-838A-0A44-B172-CA907D556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969" y="3575821"/>
            <a:ext cx="258390" cy="392158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6643CC0-6813-6045-968B-F1821EF853C4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3086"/>
      </p:ext>
    </p:extLst>
  </p:cSld>
  <p:clrMapOvr>
    <a:masterClrMapping/>
  </p:clrMapOvr>
  <p:transition advTm="7778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23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Notice: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pageRank</a:t>
            </a:r>
            <a:r>
              <a:rPr lang="en-US" altLang="en-US" dirty="0">
                <a:ea typeface="ＭＳ Ｐゴシック" panose="020B0600070205080204" pitchFamily="34" charset="-128"/>
              </a:rPr>
              <a:t> ~ in-degree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(and HITS, SALSA, also: ~ in-degree)</a:t>
            </a:r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96005997"/>
      </p:ext>
    </p:extLst>
  </p:cSld>
  <p:clrMapOvr>
    <a:masterClrMapping/>
  </p:clrMapOvr>
  <p:transition advTm="7778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297166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975C5-9F51-8F48-9E7F-E1B14542D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77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endParaRPr lang="en-US" altLang="en-US" dirty="0"/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2EDF4-A247-6742-B147-499FDB20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890" y="609600"/>
            <a:ext cx="1194619" cy="1014897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F792A01C-C17C-AC40-AE00-B28BD2C13C02}"/>
              </a:ext>
            </a:extLst>
          </p:cNvPr>
          <p:cNvSpPr/>
          <p:nvPr/>
        </p:nvSpPr>
        <p:spPr bwMode="auto">
          <a:xfrm>
            <a:off x="149629" y="3815542"/>
            <a:ext cx="536171" cy="290945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AutoShape 12">
            <a:extLst>
              <a:ext uri="{FF2B5EF4-FFF2-40B4-BE49-F238E27FC236}">
                <a16:creationId xmlns:a16="http://schemas.microsoft.com/office/drawing/2014/main" id="{669F56B9-C6FE-AA49-8076-30DDC27F0873}"/>
              </a:ext>
            </a:extLst>
          </p:cNvPr>
          <p:cNvCxnSpPr>
            <a:cxnSpLocks noChangeShapeType="1"/>
            <a:stCxn id="1465353" idx="0"/>
            <a:endCxn id="1465350" idx="4"/>
          </p:cNvCxnSpPr>
          <p:nvPr/>
        </p:nvCxnSpPr>
        <p:spPr bwMode="auto">
          <a:xfrm flipH="1" flipV="1">
            <a:off x="3771900" y="5181600"/>
            <a:ext cx="76200" cy="685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36797D-128A-4940-BF92-DD5922B17010}"/>
              </a:ext>
            </a:extLst>
          </p:cNvPr>
          <p:cNvSpPr txBox="1"/>
          <p:nvPr/>
        </p:nvSpPr>
        <p:spPr>
          <a:xfrm>
            <a:off x="3546978" y="4485958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852BA-E07B-0C43-9A8B-20FFC3D9EDED}"/>
              </a:ext>
            </a:extLst>
          </p:cNvPr>
          <p:cNvSpPr txBox="1"/>
          <p:nvPr/>
        </p:nvSpPr>
        <p:spPr>
          <a:xfrm>
            <a:off x="3385048" y="5795653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442318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93A8-37A9-8D46-A26B-FFC28F94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P.R.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2C42-8E51-B648-B88F-B5EE15486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36" y="1815639"/>
            <a:ext cx="7772400" cy="3680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Taher H. </a:t>
            </a:r>
            <a:r>
              <a:rPr lang="en-US" dirty="0" err="1"/>
              <a:t>Haveliwala</a:t>
            </a:r>
            <a:r>
              <a:rPr lang="en-US" dirty="0"/>
              <a:t>. 2002. </a:t>
            </a:r>
            <a:r>
              <a:rPr lang="en-US" i="1" dirty="0"/>
              <a:t>Topic-sensitive PageRank.</a:t>
            </a:r>
            <a:r>
              <a:rPr lang="en-US" dirty="0"/>
              <a:t> (WWW '02). 517-526. </a:t>
            </a:r>
            <a:r>
              <a:rPr lang="en-US" dirty="0">
                <a:hlinkClick r:id="rId3"/>
              </a:rPr>
              <a:t>http://dx.doi.org/10.1145/511446.511513 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Page L.,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Brin</a:t>
            </a:r>
            <a:r>
              <a:rPr lang="en-US" altLang="en-US" dirty="0" smtClean="0">
                <a:latin typeface="Times New Roman" panose="02020603050405020304" pitchFamily="18" charset="0"/>
              </a:rPr>
              <a:t> S.,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Motwani</a:t>
            </a:r>
            <a:r>
              <a:rPr lang="en-US" altLang="en-US" dirty="0" smtClean="0">
                <a:latin typeface="Times New Roman" panose="02020603050405020304" pitchFamily="18" charset="0"/>
              </a:rPr>
              <a:t> R., </a:t>
            </a:r>
            <a:r>
              <a:rPr lang="en-US" altLang="en-US" dirty="0">
                <a:latin typeface="Times New Roman" panose="02020603050405020304" pitchFamily="18" charset="0"/>
              </a:rPr>
              <a:t>and </a:t>
            </a:r>
            <a:r>
              <a:rPr lang="en-US" altLang="en-US" dirty="0" err="1">
                <a:latin typeface="Times New Roman" panose="02020603050405020304" pitchFamily="18" charset="0"/>
              </a:rPr>
              <a:t>Winograd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T. (1999</a:t>
            </a:r>
            <a:r>
              <a:rPr lang="en-US" altLang="en-US" dirty="0">
                <a:latin typeface="Times New Roman" panose="02020603050405020304" pitchFamily="18" charset="0"/>
              </a:rPr>
              <a:t>). </a:t>
            </a:r>
            <a:r>
              <a:rPr lang="en-US" altLang="en-US" i="1" dirty="0">
                <a:latin typeface="Times New Roman" panose="02020603050405020304" pitchFamily="18" charset="0"/>
              </a:rPr>
              <a:t>The PageRank citation ranking: Bringing order to the web</a:t>
            </a:r>
            <a:r>
              <a:rPr lang="en-US" altLang="en-US" dirty="0">
                <a:latin typeface="Times New Roman" panose="02020603050405020304" pitchFamily="18" charset="0"/>
              </a:rPr>
              <a:t>. Technical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47C5-DF9A-8944-8B19-B1B2F0B1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DB26-FC13-CB40-AD7B-88D2DBC7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59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057451"/>
      </p:ext>
    </p:extLst>
  </p:cSld>
  <p:clrMapOvr>
    <a:masterClrMapping/>
  </p:clrMapOvr>
  <p:transition advTm="7778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28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B8050568-8450-6646-979D-834BE5685551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31510"/>
      </p:ext>
    </p:extLst>
  </p:cSld>
  <p:clrMapOvr>
    <a:masterClrMapping/>
  </p:clrMapOvr>
  <p:transition advTm="7778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B8050568-8450-6646-979D-834BE5685551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FAFE1D-6457-1E44-A0BD-23DA2D71DBD7}"/>
              </a:ext>
            </a:extLst>
          </p:cNvPr>
          <p:cNvSpPr/>
          <p:nvPr/>
        </p:nvSpPr>
        <p:spPr bwMode="auto">
          <a:xfrm>
            <a:off x="3075759" y="3676650"/>
            <a:ext cx="1848666" cy="1514475"/>
          </a:xfrm>
          <a:custGeom>
            <a:avLst/>
            <a:gdLst>
              <a:gd name="connsiteX0" fmla="*/ 1324791 w 1848666"/>
              <a:gd name="connsiteY0" fmla="*/ 238125 h 1514475"/>
              <a:gd name="connsiteX1" fmla="*/ 1372416 w 1848666"/>
              <a:gd name="connsiteY1" fmla="*/ 247650 h 1514475"/>
              <a:gd name="connsiteX2" fmla="*/ 1477191 w 1848666"/>
              <a:gd name="connsiteY2" fmla="*/ 266700 h 1514475"/>
              <a:gd name="connsiteX3" fmla="*/ 1553391 w 1848666"/>
              <a:gd name="connsiteY3" fmla="*/ 285750 h 1514475"/>
              <a:gd name="connsiteX4" fmla="*/ 1581966 w 1848666"/>
              <a:gd name="connsiteY4" fmla="*/ 295275 h 1514475"/>
              <a:gd name="connsiteX5" fmla="*/ 1648641 w 1848666"/>
              <a:gd name="connsiteY5" fmla="*/ 314325 h 1514475"/>
              <a:gd name="connsiteX6" fmla="*/ 1724841 w 1848666"/>
              <a:gd name="connsiteY6" fmla="*/ 342900 h 1514475"/>
              <a:gd name="connsiteX7" fmla="*/ 1839141 w 1848666"/>
              <a:gd name="connsiteY7" fmla="*/ 304800 h 1514475"/>
              <a:gd name="connsiteX8" fmla="*/ 1848666 w 1848666"/>
              <a:gd name="connsiteY8" fmla="*/ 266700 h 1514475"/>
              <a:gd name="connsiteX9" fmla="*/ 1810566 w 1848666"/>
              <a:gd name="connsiteY9" fmla="*/ 180975 h 1514475"/>
              <a:gd name="connsiteX10" fmla="*/ 1753416 w 1848666"/>
              <a:gd name="connsiteY10" fmla="*/ 133350 h 1514475"/>
              <a:gd name="connsiteX11" fmla="*/ 1715316 w 1848666"/>
              <a:gd name="connsiteY11" fmla="*/ 104775 h 1514475"/>
              <a:gd name="connsiteX12" fmla="*/ 1686741 w 1848666"/>
              <a:gd name="connsiteY12" fmla="*/ 95250 h 1514475"/>
              <a:gd name="connsiteX13" fmla="*/ 1610541 w 1848666"/>
              <a:gd name="connsiteY13" fmla="*/ 57150 h 1514475"/>
              <a:gd name="connsiteX14" fmla="*/ 1534341 w 1848666"/>
              <a:gd name="connsiteY14" fmla="*/ 38100 h 1514475"/>
              <a:gd name="connsiteX15" fmla="*/ 1486716 w 1848666"/>
              <a:gd name="connsiteY15" fmla="*/ 28575 h 1514475"/>
              <a:gd name="connsiteX16" fmla="*/ 1372416 w 1848666"/>
              <a:gd name="connsiteY16" fmla="*/ 9525 h 1514475"/>
              <a:gd name="connsiteX17" fmla="*/ 1105716 w 1848666"/>
              <a:gd name="connsiteY17" fmla="*/ 0 h 1514475"/>
              <a:gd name="connsiteX18" fmla="*/ 619941 w 1848666"/>
              <a:gd name="connsiteY18" fmla="*/ 9525 h 1514475"/>
              <a:gd name="connsiteX19" fmla="*/ 524691 w 1848666"/>
              <a:gd name="connsiteY19" fmla="*/ 19050 h 1514475"/>
              <a:gd name="connsiteX20" fmla="*/ 419916 w 1848666"/>
              <a:gd name="connsiteY20" fmla="*/ 47625 h 1514475"/>
              <a:gd name="connsiteX21" fmla="*/ 381816 w 1848666"/>
              <a:gd name="connsiteY21" fmla="*/ 57150 h 1514475"/>
              <a:gd name="connsiteX22" fmla="*/ 296091 w 1848666"/>
              <a:gd name="connsiteY22" fmla="*/ 95250 h 1514475"/>
              <a:gd name="connsiteX23" fmla="*/ 238941 w 1848666"/>
              <a:gd name="connsiteY23" fmla="*/ 114300 h 1514475"/>
              <a:gd name="connsiteX24" fmla="*/ 153216 w 1848666"/>
              <a:gd name="connsiteY24" fmla="*/ 142875 h 1514475"/>
              <a:gd name="connsiteX25" fmla="*/ 124641 w 1848666"/>
              <a:gd name="connsiteY25" fmla="*/ 152400 h 1514475"/>
              <a:gd name="connsiteX26" fmla="*/ 67491 w 1848666"/>
              <a:gd name="connsiteY26" fmla="*/ 180975 h 1514475"/>
              <a:gd name="connsiteX27" fmla="*/ 10341 w 1848666"/>
              <a:gd name="connsiteY27" fmla="*/ 219075 h 1514475"/>
              <a:gd name="connsiteX28" fmla="*/ 816 w 1848666"/>
              <a:gd name="connsiteY28" fmla="*/ 247650 h 1514475"/>
              <a:gd name="connsiteX29" fmla="*/ 29391 w 1848666"/>
              <a:gd name="connsiteY29" fmla="*/ 266700 h 1514475"/>
              <a:gd name="connsiteX30" fmla="*/ 124641 w 1848666"/>
              <a:gd name="connsiteY30" fmla="*/ 285750 h 1514475"/>
              <a:gd name="connsiteX31" fmla="*/ 648516 w 1848666"/>
              <a:gd name="connsiteY31" fmla="*/ 295275 h 1514475"/>
              <a:gd name="connsiteX32" fmla="*/ 677091 w 1848666"/>
              <a:gd name="connsiteY32" fmla="*/ 304800 h 1514475"/>
              <a:gd name="connsiteX33" fmla="*/ 743766 w 1848666"/>
              <a:gd name="connsiteY33" fmla="*/ 390525 h 1514475"/>
              <a:gd name="connsiteX34" fmla="*/ 800916 w 1848666"/>
              <a:gd name="connsiteY34" fmla="*/ 466725 h 1514475"/>
              <a:gd name="connsiteX35" fmla="*/ 819966 w 1848666"/>
              <a:gd name="connsiteY35" fmla="*/ 495300 h 1514475"/>
              <a:gd name="connsiteX36" fmla="*/ 848541 w 1848666"/>
              <a:gd name="connsiteY36" fmla="*/ 552450 h 1514475"/>
              <a:gd name="connsiteX37" fmla="*/ 877116 w 1848666"/>
              <a:gd name="connsiteY37" fmla="*/ 647700 h 1514475"/>
              <a:gd name="connsiteX38" fmla="*/ 886641 w 1848666"/>
              <a:gd name="connsiteY38" fmla="*/ 676275 h 1514475"/>
              <a:gd name="connsiteX39" fmla="*/ 896166 w 1848666"/>
              <a:gd name="connsiteY39" fmla="*/ 704850 h 1514475"/>
              <a:gd name="connsiteX40" fmla="*/ 905691 w 1848666"/>
              <a:gd name="connsiteY40" fmla="*/ 742950 h 1514475"/>
              <a:gd name="connsiteX41" fmla="*/ 924741 w 1848666"/>
              <a:gd name="connsiteY41" fmla="*/ 800100 h 1514475"/>
              <a:gd name="connsiteX42" fmla="*/ 934266 w 1848666"/>
              <a:gd name="connsiteY42" fmla="*/ 828675 h 1514475"/>
              <a:gd name="connsiteX43" fmla="*/ 943791 w 1848666"/>
              <a:gd name="connsiteY43" fmla="*/ 866775 h 1514475"/>
              <a:gd name="connsiteX44" fmla="*/ 943791 w 1848666"/>
              <a:gd name="connsiteY44" fmla="*/ 1409700 h 1514475"/>
              <a:gd name="connsiteX45" fmla="*/ 896166 w 1848666"/>
              <a:gd name="connsiteY45" fmla="*/ 1495425 h 1514475"/>
              <a:gd name="connsiteX46" fmla="*/ 839016 w 1848666"/>
              <a:gd name="connsiteY46" fmla="*/ 1514475 h 1514475"/>
              <a:gd name="connsiteX47" fmla="*/ 743766 w 1848666"/>
              <a:gd name="connsiteY47" fmla="*/ 1504950 h 1514475"/>
              <a:gd name="connsiteX48" fmla="*/ 667566 w 1848666"/>
              <a:gd name="connsiteY48" fmla="*/ 1485900 h 1514475"/>
              <a:gd name="connsiteX49" fmla="*/ 638991 w 1848666"/>
              <a:gd name="connsiteY49" fmla="*/ 1466850 h 1514475"/>
              <a:gd name="connsiteX50" fmla="*/ 600891 w 1848666"/>
              <a:gd name="connsiteY50" fmla="*/ 1457325 h 1514475"/>
              <a:gd name="connsiteX51" fmla="*/ 543741 w 1848666"/>
              <a:gd name="connsiteY51" fmla="*/ 1438275 h 1514475"/>
              <a:gd name="connsiteX52" fmla="*/ 486591 w 1848666"/>
              <a:gd name="connsiteY52" fmla="*/ 1419225 h 1514475"/>
              <a:gd name="connsiteX53" fmla="*/ 458016 w 1848666"/>
              <a:gd name="connsiteY53" fmla="*/ 1409700 h 1514475"/>
              <a:gd name="connsiteX54" fmla="*/ 343716 w 1848666"/>
              <a:gd name="connsiteY54" fmla="*/ 1390650 h 1514475"/>
              <a:gd name="connsiteX55" fmla="*/ 200841 w 1848666"/>
              <a:gd name="connsiteY55" fmla="*/ 13906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48666" h="1514475">
                <a:moveTo>
                  <a:pt x="1324791" y="238125"/>
                </a:moveTo>
                <a:lnTo>
                  <a:pt x="1372416" y="247650"/>
                </a:lnTo>
                <a:cubicBezTo>
                  <a:pt x="1418256" y="255985"/>
                  <a:pt x="1433496" y="256616"/>
                  <a:pt x="1477191" y="266700"/>
                </a:cubicBezTo>
                <a:cubicBezTo>
                  <a:pt x="1502702" y="272587"/>
                  <a:pt x="1528553" y="277471"/>
                  <a:pt x="1553391" y="285750"/>
                </a:cubicBezTo>
                <a:cubicBezTo>
                  <a:pt x="1562916" y="288925"/>
                  <a:pt x="1572312" y="292517"/>
                  <a:pt x="1581966" y="295275"/>
                </a:cubicBezTo>
                <a:cubicBezTo>
                  <a:pt x="1606133" y="302180"/>
                  <a:pt x="1625803" y="304537"/>
                  <a:pt x="1648641" y="314325"/>
                </a:cubicBezTo>
                <a:cubicBezTo>
                  <a:pt x="1718373" y="344210"/>
                  <a:pt x="1654597" y="325339"/>
                  <a:pt x="1724841" y="342900"/>
                </a:cubicBezTo>
                <a:cubicBezTo>
                  <a:pt x="1793260" y="336058"/>
                  <a:pt x="1816104" y="358553"/>
                  <a:pt x="1839141" y="304800"/>
                </a:cubicBezTo>
                <a:cubicBezTo>
                  <a:pt x="1844298" y="292768"/>
                  <a:pt x="1845491" y="279400"/>
                  <a:pt x="1848666" y="266700"/>
                </a:cubicBezTo>
                <a:cubicBezTo>
                  <a:pt x="1834822" y="225167"/>
                  <a:pt x="1835723" y="211164"/>
                  <a:pt x="1810566" y="180975"/>
                </a:cubicBezTo>
                <a:cubicBezTo>
                  <a:pt x="1784406" y="149583"/>
                  <a:pt x="1784267" y="155387"/>
                  <a:pt x="1753416" y="133350"/>
                </a:cubicBezTo>
                <a:cubicBezTo>
                  <a:pt x="1740498" y="124123"/>
                  <a:pt x="1729099" y="112651"/>
                  <a:pt x="1715316" y="104775"/>
                </a:cubicBezTo>
                <a:cubicBezTo>
                  <a:pt x="1706599" y="99794"/>
                  <a:pt x="1695881" y="99405"/>
                  <a:pt x="1686741" y="95250"/>
                </a:cubicBezTo>
                <a:cubicBezTo>
                  <a:pt x="1660888" y="83499"/>
                  <a:pt x="1638388" y="62719"/>
                  <a:pt x="1610541" y="57150"/>
                </a:cubicBezTo>
                <a:cubicBezTo>
                  <a:pt x="1435003" y="22042"/>
                  <a:pt x="1651497" y="67389"/>
                  <a:pt x="1534341" y="38100"/>
                </a:cubicBezTo>
                <a:cubicBezTo>
                  <a:pt x="1518635" y="34173"/>
                  <a:pt x="1502520" y="32087"/>
                  <a:pt x="1486716" y="28575"/>
                </a:cubicBezTo>
                <a:cubicBezTo>
                  <a:pt x="1432299" y="16482"/>
                  <a:pt x="1444953" y="13555"/>
                  <a:pt x="1372416" y="9525"/>
                </a:cubicBezTo>
                <a:cubicBezTo>
                  <a:pt x="1283596" y="4591"/>
                  <a:pt x="1194616" y="3175"/>
                  <a:pt x="1105716" y="0"/>
                </a:cubicBezTo>
                <a:lnTo>
                  <a:pt x="619941" y="9525"/>
                </a:lnTo>
                <a:cubicBezTo>
                  <a:pt x="588050" y="10571"/>
                  <a:pt x="556165" y="13804"/>
                  <a:pt x="524691" y="19050"/>
                </a:cubicBezTo>
                <a:cubicBezTo>
                  <a:pt x="443195" y="32633"/>
                  <a:pt x="471625" y="32851"/>
                  <a:pt x="419916" y="47625"/>
                </a:cubicBezTo>
                <a:cubicBezTo>
                  <a:pt x="407329" y="51221"/>
                  <a:pt x="394355" y="53388"/>
                  <a:pt x="381816" y="57150"/>
                </a:cubicBezTo>
                <a:cubicBezTo>
                  <a:pt x="207298" y="109505"/>
                  <a:pt x="402093" y="48138"/>
                  <a:pt x="296091" y="95250"/>
                </a:cubicBezTo>
                <a:cubicBezTo>
                  <a:pt x="277741" y="103405"/>
                  <a:pt x="257991" y="107950"/>
                  <a:pt x="238941" y="114300"/>
                </a:cubicBezTo>
                <a:lnTo>
                  <a:pt x="153216" y="142875"/>
                </a:lnTo>
                <a:cubicBezTo>
                  <a:pt x="143691" y="146050"/>
                  <a:pt x="132995" y="146831"/>
                  <a:pt x="124641" y="152400"/>
                </a:cubicBezTo>
                <a:cubicBezTo>
                  <a:pt x="-2214" y="236970"/>
                  <a:pt x="185797" y="115250"/>
                  <a:pt x="67491" y="180975"/>
                </a:cubicBezTo>
                <a:cubicBezTo>
                  <a:pt x="47477" y="192094"/>
                  <a:pt x="10341" y="219075"/>
                  <a:pt x="10341" y="219075"/>
                </a:cubicBezTo>
                <a:cubicBezTo>
                  <a:pt x="7166" y="228600"/>
                  <a:pt x="-2913" y="238328"/>
                  <a:pt x="816" y="247650"/>
                </a:cubicBezTo>
                <a:cubicBezTo>
                  <a:pt x="5068" y="258279"/>
                  <a:pt x="19152" y="261580"/>
                  <a:pt x="29391" y="266700"/>
                </a:cubicBezTo>
                <a:cubicBezTo>
                  <a:pt x="53392" y="278700"/>
                  <a:pt x="105880" y="285145"/>
                  <a:pt x="124641" y="285750"/>
                </a:cubicBezTo>
                <a:cubicBezTo>
                  <a:pt x="299204" y="291381"/>
                  <a:pt x="473891" y="292100"/>
                  <a:pt x="648516" y="295275"/>
                </a:cubicBezTo>
                <a:cubicBezTo>
                  <a:pt x="658041" y="298450"/>
                  <a:pt x="668737" y="299231"/>
                  <a:pt x="677091" y="304800"/>
                </a:cubicBezTo>
                <a:cubicBezTo>
                  <a:pt x="706176" y="324190"/>
                  <a:pt x="724843" y="365295"/>
                  <a:pt x="743766" y="390525"/>
                </a:cubicBezTo>
                <a:cubicBezTo>
                  <a:pt x="762816" y="415925"/>
                  <a:pt x="783304" y="440307"/>
                  <a:pt x="800916" y="466725"/>
                </a:cubicBezTo>
                <a:cubicBezTo>
                  <a:pt x="807266" y="476250"/>
                  <a:pt x="814846" y="485061"/>
                  <a:pt x="819966" y="495300"/>
                </a:cubicBezTo>
                <a:cubicBezTo>
                  <a:pt x="859401" y="574170"/>
                  <a:pt x="793946" y="470558"/>
                  <a:pt x="848541" y="552450"/>
                </a:cubicBezTo>
                <a:cubicBezTo>
                  <a:pt x="862936" y="610031"/>
                  <a:pt x="853926" y="578131"/>
                  <a:pt x="877116" y="647700"/>
                </a:cubicBezTo>
                <a:lnTo>
                  <a:pt x="886641" y="676275"/>
                </a:lnTo>
                <a:cubicBezTo>
                  <a:pt x="889816" y="685800"/>
                  <a:pt x="893731" y="695110"/>
                  <a:pt x="896166" y="704850"/>
                </a:cubicBezTo>
                <a:cubicBezTo>
                  <a:pt x="899341" y="717550"/>
                  <a:pt x="901929" y="730411"/>
                  <a:pt x="905691" y="742950"/>
                </a:cubicBezTo>
                <a:cubicBezTo>
                  <a:pt x="911461" y="762184"/>
                  <a:pt x="918391" y="781050"/>
                  <a:pt x="924741" y="800100"/>
                </a:cubicBezTo>
                <a:cubicBezTo>
                  <a:pt x="927916" y="809625"/>
                  <a:pt x="931831" y="818935"/>
                  <a:pt x="934266" y="828675"/>
                </a:cubicBezTo>
                <a:lnTo>
                  <a:pt x="943791" y="866775"/>
                </a:lnTo>
                <a:cubicBezTo>
                  <a:pt x="963565" y="1104064"/>
                  <a:pt x="960217" y="1015473"/>
                  <a:pt x="943791" y="1409700"/>
                </a:cubicBezTo>
                <a:cubicBezTo>
                  <a:pt x="942846" y="1432380"/>
                  <a:pt x="903760" y="1492894"/>
                  <a:pt x="896166" y="1495425"/>
                </a:cubicBezTo>
                <a:lnTo>
                  <a:pt x="839016" y="1514475"/>
                </a:lnTo>
                <a:cubicBezTo>
                  <a:pt x="807266" y="1511300"/>
                  <a:pt x="775240" y="1510196"/>
                  <a:pt x="743766" y="1504950"/>
                </a:cubicBezTo>
                <a:cubicBezTo>
                  <a:pt x="717941" y="1500646"/>
                  <a:pt x="667566" y="1485900"/>
                  <a:pt x="667566" y="1485900"/>
                </a:cubicBezTo>
                <a:cubicBezTo>
                  <a:pt x="658041" y="1479550"/>
                  <a:pt x="649513" y="1471359"/>
                  <a:pt x="638991" y="1466850"/>
                </a:cubicBezTo>
                <a:cubicBezTo>
                  <a:pt x="626959" y="1461693"/>
                  <a:pt x="613430" y="1461087"/>
                  <a:pt x="600891" y="1457325"/>
                </a:cubicBezTo>
                <a:cubicBezTo>
                  <a:pt x="581657" y="1451555"/>
                  <a:pt x="562791" y="1444625"/>
                  <a:pt x="543741" y="1438275"/>
                </a:cubicBezTo>
                <a:lnTo>
                  <a:pt x="486591" y="1419225"/>
                </a:lnTo>
                <a:cubicBezTo>
                  <a:pt x="477066" y="1416050"/>
                  <a:pt x="467861" y="1411669"/>
                  <a:pt x="458016" y="1409700"/>
                </a:cubicBezTo>
                <a:cubicBezTo>
                  <a:pt x="425963" y="1403289"/>
                  <a:pt x="374295" y="1392040"/>
                  <a:pt x="343716" y="1390650"/>
                </a:cubicBezTo>
                <a:cubicBezTo>
                  <a:pt x="296140" y="1388487"/>
                  <a:pt x="248466" y="1390650"/>
                  <a:pt x="200841" y="1390650"/>
                </a:cubicBezTo>
              </a:path>
            </a:pathLst>
          </a:cu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720"/>
      </p:ext>
    </p:extLst>
  </p:cSld>
  <p:clrMapOvr>
    <a:masterClrMapping/>
  </p:clrMapOvr>
  <p:transition advTm="7778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44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30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(or: if I like page/node ‘2’, what else would you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recommend</a:t>
            </a:r>
            <a:r>
              <a:rPr lang="en-US" altLang="en-US" dirty="0">
                <a:ea typeface="ＭＳ Ｐゴシック" panose="020B0600070205080204" pitchFamily="34" charset="-128"/>
              </a:rPr>
              <a:t>?)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045E20-D66B-D54C-8004-9675598E38C4}"/>
              </a:ext>
            </a:extLst>
          </p:cNvPr>
          <p:cNvSpPr txBox="1"/>
          <p:nvPr/>
        </p:nvSpPr>
        <p:spPr>
          <a:xfrm>
            <a:off x="5508419" y="3451940"/>
            <a:ext cx="35022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High score (A -&gt; B) if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Short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Heavy</a:t>
            </a:r>
          </a:p>
          <a:p>
            <a:pPr algn="l"/>
            <a:r>
              <a:rPr lang="en-US" dirty="0">
                <a:latin typeface="+mn-lt"/>
              </a:rPr>
              <a:t>paths A-&gt;B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F83ED7C-476F-F84B-8D0C-8723F1A355B3}"/>
              </a:ext>
            </a:extLst>
          </p:cNvPr>
          <p:cNvSpPr/>
          <p:nvPr/>
        </p:nvSpPr>
        <p:spPr bwMode="auto">
          <a:xfrm>
            <a:off x="3075759" y="3676650"/>
            <a:ext cx="1848666" cy="1514475"/>
          </a:xfrm>
          <a:custGeom>
            <a:avLst/>
            <a:gdLst>
              <a:gd name="connsiteX0" fmla="*/ 1324791 w 1848666"/>
              <a:gd name="connsiteY0" fmla="*/ 238125 h 1514475"/>
              <a:gd name="connsiteX1" fmla="*/ 1372416 w 1848666"/>
              <a:gd name="connsiteY1" fmla="*/ 247650 h 1514475"/>
              <a:gd name="connsiteX2" fmla="*/ 1477191 w 1848666"/>
              <a:gd name="connsiteY2" fmla="*/ 266700 h 1514475"/>
              <a:gd name="connsiteX3" fmla="*/ 1553391 w 1848666"/>
              <a:gd name="connsiteY3" fmla="*/ 285750 h 1514475"/>
              <a:gd name="connsiteX4" fmla="*/ 1581966 w 1848666"/>
              <a:gd name="connsiteY4" fmla="*/ 295275 h 1514475"/>
              <a:gd name="connsiteX5" fmla="*/ 1648641 w 1848666"/>
              <a:gd name="connsiteY5" fmla="*/ 314325 h 1514475"/>
              <a:gd name="connsiteX6" fmla="*/ 1724841 w 1848666"/>
              <a:gd name="connsiteY6" fmla="*/ 342900 h 1514475"/>
              <a:gd name="connsiteX7" fmla="*/ 1839141 w 1848666"/>
              <a:gd name="connsiteY7" fmla="*/ 304800 h 1514475"/>
              <a:gd name="connsiteX8" fmla="*/ 1848666 w 1848666"/>
              <a:gd name="connsiteY8" fmla="*/ 266700 h 1514475"/>
              <a:gd name="connsiteX9" fmla="*/ 1810566 w 1848666"/>
              <a:gd name="connsiteY9" fmla="*/ 180975 h 1514475"/>
              <a:gd name="connsiteX10" fmla="*/ 1753416 w 1848666"/>
              <a:gd name="connsiteY10" fmla="*/ 133350 h 1514475"/>
              <a:gd name="connsiteX11" fmla="*/ 1715316 w 1848666"/>
              <a:gd name="connsiteY11" fmla="*/ 104775 h 1514475"/>
              <a:gd name="connsiteX12" fmla="*/ 1686741 w 1848666"/>
              <a:gd name="connsiteY12" fmla="*/ 95250 h 1514475"/>
              <a:gd name="connsiteX13" fmla="*/ 1610541 w 1848666"/>
              <a:gd name="connsiteY13" fmla="*/ 57150 h 1514475"/>
              <a:gd name="connsiteX14" fmla="*/ 1534341 w 1848666"/>
              <a:gd name="connsiteY14" fmla="*/ 38100 h 1514475"/>
              <a:gd name="connsiteX15" fmla="*/ 1486716 w 1848666"/>
              <a:gd name="connsiteY15" fmla="*/ 28575 h 1514475"/>
              <a:gd name="connsiteX16" fmla="*/ 1372416 w 1848666"/>
              <a:gd name="connsiteY16" fmla="*/ 9525 h 1514475"/>
              <a:gd name="connsiteX17" fmla="*/ 1105716 w 1848666"/>
              <a:gd name="connsiteY17" fmla="*/ 0 h 1514475"/>
              <a:gd name="connsiteX18" fmla="*/ 619941 w 1848666"/>
              <a:gd name="connsiteY18" fmla="*/ 9525 h 1514475"/>
              <a:gd name="connsiteX19" fmla="*/ 524691 w 1848666"/>
              <a:gd name="connsiteY19" fmla="*/ 19050 h 1514475"/>
              <a:gd name="connsiteX20" fmla="*/ 419916 w 1848666"/>
              <a:gd name="connsiteY20" fmla="*/ 47625 h 1514475"/>
              <a:gd name="connsiteX21" fmla="*/ 381816 w 1848666"/>
              <a:gd name="connsiteY21" fmla="*/ 57150 h 1514475"/>
              <a:gd name="connsiteX22" fmla="*/ 296091 w 1848666"/>
              <a:gd name="connsiteY22" fmla="*/ 95250 h 1514475"/>
              <a:gd name="connsiteX23" fmla="*/ 238941 w 1848666"/>
              <a:gd name="connsiteY23" fmla="*/ 114300 h 1514475"/>
              <a:gd name="connsiteX24" fmla="*/ 153216 w 1848666"/>
              <a:gd name="connsiteY24" fmla="*/ 142875 h 1514475"/>
              <a:gd name="connsiteX25" fmla="*/ 124641 w 1848666"/>
              <a:gd name="connsiteY25" fmla="*/ 152400 h 1514475"/>
              <a:gd name="connsiteX26" fmla="*/ 67491 w 1848666"/>
              <a:gd name="connsiteY26" fmla="*/ 180975 h 1514475"/>
              <a:gd name="connsiteX27" fmla="*/ 10341 w 1848666"/>
              <a:gd name="connsiteY27" fmla="*/ 219075 h 1514475"/>
              <a:gd name="connsiteX28" fmla="*/ 816 w 1848666"/>
              <a:gd name="connsiteY28" fmla="*/ 247650 h 1514475"/>
              <a:gd name="connsiteX29" fmla="*/ 29391 w 1848666"/>
              <a:gd name="connsiteY29" fmla="*/ 266700 h 1514475"/>
              <a:gd name="connsiteX30" fmla="*/ 124641 w 1848666"/>
              <a:gd name="connsiteY30" fmla="*/ 285750 h 1514475"/>
              <a:gd name="connsiteX31" fmla="*/ 648516 w 1848666"/>
              <a:gd name="connsiteY31" fmla="*/ 295275 h 1514475"/>
              <a:gd name="connsiteX32" fmla="*/ 677091 w 1848666"/>
              <a:gd name="connsiteY32" fmla="*/ 304800 h 1514475"/>
              <a:gd name="connsiteX33" fmla="*/ 743766 w 1848666"/>
              <a:gd name="connsiteY33" fmla="*/ 390525 h 1514475"/>
              <a:gd name="connsiteX34" fmla="*/ 800916 w 1848666"/>
              <a:gd name="connsiteY34" fmla="*/ 466725 h 1514475"/>
              <a:gd name="connsiteX35" fmla="*/ 819966 w 1848666"/>
              <a:gd name="connsiteY35" fmla="*/ 495300 h 1514475"/>
              <a:gd name="connsiteX36" fmla="*/ 848541 w 1848666"/>
              <a:gd name="connsiteY36" fmla="*/ 552450 h 1514475"/>
              <a:gd name="connsiteX37" fmla="*/ 877116 w 1848666"/>
              <a:gd name="connsiteY37" fmla="*/ 647700 h 1514475"/>
              <a:gd name="connsiteX38" fmla="*/ 886641 w 1848666"/>
              <a:gd name="connsiteY38" fmla="*/ 676275 h 1514475"/>
              <a:gd name="connsiteX39" fmla="*/ 896166 w 1848666"/>
              <a:gd name="connsiteY39" fmla="*/ 704850 h 1514475"/>
              <a:gd name="connsiteX40" fmla="*/ 905691 w 1848666"/>
              <a:gd name="connsiteY40" fmla="*/ 742950 h 1514475"/>
              <a:gd name="connsiteX41" fmla="*/ 924741 w 1848666"/>
              <a:gd name="connsiteY41" fmla="*/ 800100 h 1514475"/>
              <a:gd name="connsiteX42" fmla="*/ 934266 w 1848666"/>
              <a:gd name="connsiteY42" fmla="*/ 828675 h 1514475"/>
              <a:gd name="connsiteX43" fmla="*/ 943791 w 1848666"/>
              <a:gd name="connsiteY43" fmla="*/ 866775 h 1514475"/>
              <a:gd name="connsiteX44" fmla="*/ 943791 w 1848666"/>
              <a:gd name="connsiteY44" fmla="*/ 1409700 h 1514475"/>
              <a:gd name="connsiteX45" fmla="*/ 896166 w 1848666"/>
              <a:gd name="connsiteY45" fmla="*/ 1495425 h 1514475"/>
              <a:gd name="connsiteX46" fmla="*/ 839016 w 1848666"/>
              <a:gd name="connsiteY46" fmla="*/ 1514475 h 1514475"/>
              <a:gd name="connsiteX47" fmla="*/ 743766 w 1848666"/>
              <a:gd name="connsiteY47" fmla="*/ 1504950 h 1514475"/>
              <a:gd name="connsiteX48" fmla="*/ 667566 w 1848666"/>
              <a:gd name="connsiteY48" fmla="*/ 1485900 h 1514475"/>
              <a:gd name="connsiteX49" fmla="*/ 638991 w 1848666"/>
              <a:gd name="connsiteY49" fmla="*/ 1466850 h 1514475"/>
              <a:gd name="connsiteX50" fmla="*/ 600891 w 1848666"/>
              <a:gd name="connsiteY50" fmla="*/ 1457325 h 1514475"/>
              <a:gd name="connsiteX51" fmla="*/ 543741 w 1848666"/>
              <a:gd name="connsiteY51" fmla="*/ 1438275 h 1514475"/>
              <a:gd name="connsiteX52" fmla="*/ 486591 w 1848666"/>
              <a:gd name="connsiteY52" fmla="*/ 1419225 h 1514475"/>
              <a:gd name="connsiteX53" fmla="*/ 458016 w 1848666"/>
              <a:gd name="connsiteY53" fmla="*/ 1409700 h 1514475"/>
              <a:gd name="connsiteX54" fmla="*/ 343716 w 1848666"/>
              <a:gd name="connsiteY54" fmla="*/ 1390650 h 1514475"/>
              <a:gd name="connsiteX55" fmla="*/ 200841 w 1848666"/>
              <a:gd name="connsiteY55" fmla="*/ 13906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848666" h="1514475">
                <a:moveTo>
                  <a:pt x="1324791" y="238125"/>
                </a:moveTo>
                <a:lnTo>
                  <a:pt x="1372416" y="247650"/>
                </a:lnTo>
                <a:cubicBezTo>
                  <a:pt x="1418256" y="255985"/>
                  <a:pt x="1433496" y="256616"/>
                  <a:pt x="1477191" y="266700"/>
                </a:cubicBezTo>
                <a:cubicBezTo>
                  <a:pt x="1502702" y="272587"/>
                  <a:pt x="1528553" y="277471"/>
                  <a:pt x="1553391" y="285750"/>
                </a:cubicBezTo>
                <a:cubicBezTo>
                  <a:pt x="1562916" y="288925"/>
                  <a:pt x="1572312" y="292517"/>
                  <a:pt x="1581966" y="295275"/>
                </a:cubicBezTo>
                <a:cubicBezTo>
                  <a:pt x="1606133" y="302180"/>
                  <a:pt x="1625803" y="304537"/>
                  <a:pt x="1648641" y="314325"/>
                </a:cubicBezTo>
                <a:cubicBezTo>
                  <a:pt x="1718373" y="344210"/>
                  <a:pt x="1654597" y="325339"/>
                  <a:pt x="1724841" y="342900"/>
                </a:cubicBezTo>
                <a:cubicBezTo>
                  <a:pt x="1793260" y="336058"/>
                  <a:pt x="1816104" y="358553"/>
                  <a:pt x="1839141" y="304800"/>
                </a:cubicBezTo>
                <a:cubicBezTo>
                  <a:pt x="1844298" y="292768"/>
                  <a:pt x="1845491" y="279400"/>
                  <a:pt x="1848666" y="266700"/>
                </a:cubicBezTo>
                <a:cubicBezTo>
                  <a:pt x="1834822" y="225167"/>
                  <a:pt x="1835723" y="211164"/>
                  <a:pt x="1810566" y="180975"/>
                </a:cubicBezTo>
                <a:cubicBezTo>
                  <a:pt x="1784406" y="149583"/>
                  <a:pt x="1784267" y="155387"/>
                  <a:pt x="1753416" y="133350"/>
                </a:cubicBezTo>
                <a:cubicBezTo>
                  <a:pt x="1740498" y="124123"/>
                  <a:pt x="1729099" y="112651"/>
                  <a:pt x="1715316" y="104775"/>
                </a:cubicBezTo>
                <a:cubicBezTo>
                  <a:pt x="1706599" y="99794"/>
                  <a:pt x="1695881" y="99405"/>
                  <a:pt x="1686741" y="95250"/>
                </a:cubicBezTo>
                <a:cubicBezTo>
                  <a:pt x="1660888" y="83499"/>
                  <a:pt x="1638388" y="62719"/>
                  <a:pt x="1610541" y="57150"/>
                </a:cubicBezTo>
                <a:cubicBezTo>
                  <a:pt x="1435003" y="22042"/>
                  <a:pt x="1651497" y="67389"/>
                  <a:pt x="1534341" y="38100"/>
                </a:cubicBezTo>
                <a:cubicBezTo>
                  <a:pt x="1518635" y="34173"/>
                  <a:pt x="1502520" y="32087"/>
                  <a:pt x="1486716" y="28575"/>
                </a:cubicBezTo>
                <a:cubicBezTo>
                  <a:pt x="1432299" y="16482"/>
                  <a:pt x="1444953" y="13555"/>
                  <a:pt x="1372416" y="9525"/>
                </a:cubicBezTo>
                <a:cubicBezTo>
                  <a:pt x="1283596" y="4591"/>
                  <a:pt x="1194616" y="3175"/>
                  <a:pt x="1105716" y="0"/>
                </a:cubicBezTo>
                <a:lnTo>
                  <a:pt x="619941" y="9525"/>
                </a:lnTo>
                <a:cubicBezTo>
                  <a:pt x="588050" y="10571"/>
                  <a:pt x="556165" y="13804"/>
                  <a:pt x="524691" y="19050"/>
                </a:cubicBezTo>
                <a:cubicBezTo>
                  <a:pt x="443195" y="32633"/>
                  <a:pt x="471625" y="32851"/>
                  <a:pt x="419916" y="47625"/>
                </a:cubicBezTo>
                <a:cubicBezTo>
                  <a:pt x="407329" y="51221"/>
                  <a:pt x="394355" y="53388"/>
                  <a:pt x="381816" y="57150"/>
                </a:cubicBezTo>
                <a:cubicBezTo>
                  <a:pt x="207298" y="109505"/>
                  <a:pt x="402093" y="48138"/>
                  <a:pt x="296091" y="95250"/>
                </a:cubicBezTo>
                <a:cubicBezTo>
                  <a:pt x="277741" y="103405"/>
                  <a:pt x="257991" y="107950"/>
                  <a:pt x="238941" y="114300"/>
                </a:cubicBezTo>
                <a:lnTo>
                  <a:pt x="153216" y="142875"/>
                </a:lnTo>
                <a:cubicBezTo>
                  <a:pt x="143691" y="146050"/>
                  <a:pt x="132995" y="146831"/>
                  <a:pt x="124641" y="152400"/>
                </a:cubicBezTo>
                <a:cubicBezTo>
                  <a:pt x="-2214" y="236970"/>
                  <a:pt x="185797" y="115250"/>
                  <a:pt x="67491" y="180975"/>
                </a:cubicBezTo>
                <a:cubicBezTo>
                  <a:pt x="47477" y="192094"/>
                  <a:pt x="10341" y="219075"/>
                  <a:pt x="10341" y="219075"/>
                </a:cubicBezTo>
                <a:cubicBezTo>
                  <a:pt x="7166" y="228600"/>
                  <a:pt x="-2913" y="238328"/>
                  <a:pt x="816" y="247650"/>
                </a:cubicBezTo>
                <a:cubicBezTo>
                  <a:pt x="5068" y="258279"/>
                  <a:pt x="19152" y="261580"/>
                  <a:pt x="29391" y="266700"/>
                </a:cubicBezTo>
                <a:cubicBezTo>
                  <a:pt x="53392" y="278700"/>
                  <a:pt x="105880" y="285145"/>
                  <a:pt x="124641" y="285750"/>
                </a:cubicBezTo>
                <a:cubicBezTo>
                  <a:pt x="299204" y="291381"/>
                  <a:pt x="473891" y="292100"/>
                  <a:pt x="648516" y="295275"/>
                </a:cubicBezTo>
                <a:cubicBezTo>
                  <a:pt x="658041" y="298450"/>
                  <a:pt x="668737" y="299231"/>
                  <a:pt x="677091" y="304800"/>
                </a:cubicBezTo>
                <a:cubicBezTo>
                  <a:pt x="706176" y="324190"/>
                  <a:pt x="724843" y="365295"/>
                  <a:pt x="743766" y="390525"/>
                </a:cubicBezTo>
                <a:cubicBezTo>
                  <a:pt x="762816" y="415925"/>
                  <a:pt x="783304" y="440307"/>
                  <a:pt x="800916" y="466725"/>
                </a:cubicBezTo>
                <a:cubicBezTo>
                  <a:pt x="807266" y="476250"/>
                  <a:pt x="814846" y="485061"/>
                  <a:pt x="819966" y="495300"/>
                </a:cubicBezTo>
                <a:cubicBezTo>
                  <a:pt x="859401" y="574170"/>
                  <a:pt x="793946" y="470558"/>
                  <a:pt x="848541" y="552450"/>
                </a:cubicBezTo>
                <a:cubicBezTo>
                  <a:pt x="862936" y="610031"/>
                  <a:pt x="853926" y="578131"/>
                  <a:pt x="877116" y="647700"/>
                </a:cubicBezTo>
                <a:lnTo>
                  <a:pt x="886641" y="676275"/>
                </a:lnTo>
                <a:cubicBezTo>
                  <a:pt x="889816" y="685800"/>
                  <a:pt x="893731" y="695110"/>
                  <a:pt x="896166" y="704850"/>
                </a:cubicBezTo>
                <a:cubicBezTo>
                  <a:pt x="899341" y="717550"/>
                  <a:pt x="901929" y="730411"/>
                  <a:pt x="905691" y="742950"/>
                </a:cubicBezTo>
                <a:cubicBezTo>
                  <a:pt x="911461" y="762184"/>
                  <a:pt x="918391" y="781050"/>
                  <a:pt x="924741" y="800100"/>
                </a:cubicBezTo>
                <a:cubicBezTo>
                  <a:pt x="927916" y="809625"/>
                  <a:pt x="931831" y="818935"/>
                  <a:pt x="934266" y="828675"/>
                </a:cubicBezTo>
                <a:lnTo>
                  <a:pt x="943791" y="866775"/>
                </a:lnTo>
                <a:cubicBezTo>
                  <a:pt x="963565" y="1104064"/>
                  <a:pt x="960217" y="1015473"/>
                  <a:pt x="943791" y="1409700"/>
                </a:cubicBezTo>
                <a:cubicBezTo>
                  <a:pt x="942846" y="1432380"/>
                  <a:pt x="903760" y="1492894"/>
                  <a:pt x="896166" y="1495425"/>
                </a:cubicBezTo>
                <a:lnTo>
                  <a:pt x="839016" y="1514475"/>
                </a:lnTo>
                <a:cubicBezTo>
                  <a:pt x="807266" y="1511300"/>
                  <a:pt x="775240" y="1510196"/>
                  <a:pt x="743766" y="1504950"/>
                </a:cubicBezTo>
                <a:cubicBezTo>
                  <a:pt x="717941" y="1500646"/>
                  <a:pt x="667566" y="1485900"/>
                  <a:pt x="667566" y="1485900"/>
                </a:cubicBezTo>
                <a:cubicBezTo>
                  <a:pt x="658041" y="1479550"/>
                  <a:pt x="649513" y="1471359"/>
                  <a:pt x="638991" y="1466850"/>
                </a:cubicBezTo>
                <a:cubicBezTo>
                  <a:pt x="626959" y="1461693"/>
                  <a:pt x="613430" y="1461087"/>
                  <a:pt x="600891" y="1457325"/>
                </a:cubicBezTo>
                <a:cubicBezTo>
                  <a:pt x="581657" y="1451555"/>
                  <a:pt x="562791" y="1444625"/>
                  <a:pt x="543741" y="1438275"/>
                </a:cubicBezTo>
                <a:lnTo>
                  <a:pt x="486591" y="1419225"/>
                </a:lnTo>
                <a:cubicBezTo>
                  <a:pt x="477066" y="1416050"/>
                  <a:pt x="467861" y="1411669"/>
                  <a:pt x="458016" y="1409700"/>
                </a:cubicBezTo>
                <a:cubicBezTo>
                  <a:pt x="425963" y="1403289"/>
                  <a:pt x="374295" y="1392040"/>
                  <a:pt x="343716" y="1390650"/>
                </a:cubicBezTo>
                <a:cubicBezTo>
                  <a:pt x="296140" y="1388487"/>
                  <a:pt x="248466" y="1390650"/>
                  <a:pt x="200841" y="1390650"/>
                </a:cubicBezTo>
              </a:path>
            </a:pathLst>
          </a:custGeom>
          <a:noFill/>
          <a:ln w="25400" cap="flat" cmpd="sng" algn="ctr">
            <a:solidFill>
              <a:srgbClr val="008F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5B2DA55-DC1A-1643-BBF5-E7686C877C7C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3385"/>
      </p:ext>
    </p:extLst>
  </p:cSld>
  <p:clrMapOvr>
    <a:masterClrMapping/>
  </p:clrMapOvr>
  <p:transition advTm="7778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31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With probability </a:t>
            </a:r>
            <a:r>
              <a:rPr lang="en-US" altLang="en-US" i="1" dirty="0">
                <a:ea typeface="ＭＳ Ｐゴシック" panose="020B0600070205080204" pitchFamily="34" charset="-128"/>
              </a:rPr>
              <a:t>1-c</a:t>
            </a:r>
            <a:r>
              <a:rPr lang="en-US" altLang="en-US" dirty="0">
                <a:ea typeface="ＭＳ Ｐゴシック" panose="020B0600070205080204" pitchFamily="34" charset="-128"/>
              </a:rPr>
              <a:t>, fly-out to </a:t>
            </a:r>
            <a:r>
              <a:rPr lang="en-US" altLang="en-US" strike="sngStrike" dirty="0">
                <a:ea typeface="ＭＳ Ｐゴシック" panose="020B0600070205080204" pitchFamily="34" charset="-128"/>
              </a:rPr>
              <a:t>a random </a:t>
            </a:r>
            <a:r>
              <a:rPr lang="en-US" altLang="en-US" dirty="0">
                <a:ea typeface="ＭＳ Ｐゴシック" panose="020B0600070205080204" pitchFamily="34" charset="-128"/>
              </a:rPr>
              <a:t>node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Then, we have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= c </a:t>
            </a:r>
            <a:r>
              <a:rPr lang="en-US" altLang="en-US" b="1" dirty="0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+ 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1 =&gt;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66FCA5-E1C6-9747-BDBA-56EA0751A165}"/>
              </a:ext>
            </a:extLst>
          </p:cNvPr>
          <p:cNvSpPr txBox="1"/>
          <p:nvPr/>
        </p:nvSpPr>
        <p:spPr>
          <a:xfrm rot="21019518">
            <a:off x="6663795" y="1040441"/>
            <a:ext cx="2206053" cy="492443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your favorite</a:t>
            </a:r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5095A2-7BFD-FD43-9D97-78498F4AB35F}"/>
              </a:ext>
            </a:extLst>
          </p:cNvPr>
          <p:cNvSpPr/>
          <p:nvPr/>
        </p:nvSpPr>
        <p:spPr bwMode="auto">
          <a:xfrm>
            <a:off x="1055076" y="3657600"/>
            <a:ext cx="3745523" cy="50800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3D1156-6D6C-DB41-B05E-0FBBCE90BEEF}"/>
              </a:ext>
            </a:extLst>
          </p:cNvPr>
          <p:cNvCxnSpPr/>
          <p:nvPr/>
        </p:nvCxnSpPr>
        <p:spPr bwMode="auto">
          <a:xfrm flipV="1">
            <a:off x="4004268" y="3205777"/>
            <a:ext cx="361741" cy="266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3F35A-1240-0F4A-BE7E-10F45DCA180A}"/>
                  </a:ext>
                </a:extLst>
              </p:cNvPr>
              <p:cNvSpPr txBox="1"/>
              <p:nvPr/>
            </p:nvSpPr>
            <p:spPr>
              <a:xfrm>
                <a:off x="4291269" y="2764098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E3F35A-1240-0F4A-BE7E-10F45DCA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69" y="2764098"/>
                <a:ext cx="48122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DC2D09-1E6A-F544-A255-A1C41C76EF0C}"/>
              </a:ext>
            </a:extLst>
          </p:cNvPr>
          <p:cNvCxnSpPr/>
          <p:nvPr/>
        </p:nvCxnSpPr>
        <p:spPr bwMode="auto">
          <a:xfrm flipV="1">
            <a:off x="4518405" y="3719919"/>
            <a:ext cx="361741" cy="2669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474ED-86EC-9E48-A89D-32EB5F4E154C}"/>
                  </a:ext>
                </a:extLst>
              </p:cNvPr>
              <p:cNvSpPr txBox="1"/>
              <p:nvPr/>
            </p:nvSpPr>
            <p:spPr>
              <a:xfrm>
                <a:off x="4805406" y="3278240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C474ED-86EC-9E48-A89D-32EB5F4E1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6" y="3278240"/>
                <a:ext cx="48122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767765-412B-C44D-BF73-2D7C3DB248D2}"/>
                  </a:ext>
                </a:extLst>
              </p:cNvPr>
              <p:cNvSpPr txBox="1"/>
              <p:nvPr/>
            </p:nvSpPr>
            <p:spPr>
              <a:xfrm>
                <a:off x="6565743" y="3548390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767765-412B-C44D-BF73-2D7C3DB24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43" y="3548390"/>
                <a:ext cx="48122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073290"/>
      </p:ext>
    </p:extLst>
  </p:cSld>
  <p:clrMapOvr>
    <a:masterClrMapping/>
  </p:clrMapOvr>
  <p:transition advTm="7778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771900"/>
            <a:ext cx="2571750" cy="1966913"/>
            <a:chOff x="432" y="2400"/>
            <a:chExt cx="1620" cy="1239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9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314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F404616-2F5E-1241-9E94-8CDDFD86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44636FCC-93D1-DB41-BC21-5F7EE6EED2F7}"/>
              </a:ext>
            </a:extLst>
          </p:cNvPr>
          <p:cNvSpPr/>
          <p:nvPr/>
        </p:nvSpPr>
        <p:spPr bwMode="auto">
          <a:xfrm>
            <a:off x="3199863" y="4162425"/>
            <a:ext cx="1381662" cy="1695450"/>
          </a:xfrm>
          <a:custGeom>
            <a:avLst/>
            <a:gdLst>
              <a:gd name="connsiteX0" fmla="*/ 1248312 w 1381662"/>
              <a:gd name="connsiteY0" fmla="*/ 0 h 1695450"/>
              <a:gd name="connsiteX1" fmla="*/ 1257837 w 1381662"/>
              <a:gd name="connsiteY1" fmla="*/ 95250 h 1695450"/>
              <a:gd name="connsiteX2" fmla="*/ 1286412 w 1381662"/>
              <a:gd name="connsiteY2" fmla="*/ 542925 h 1695450"/>
              <a:gd name="connsiteX3" fmla="*/ 1295937 w 1381662"/>
              <a:gd name="connsiteY3" fmla="*/ 828675 h 1695450"/>
              <a:gd name="connsiteX4" fmla="*/ 1305462 w 1381662"/>
              <a:gd name="connsiteY4" fmla="*/ 876300 h 1695450"/>
              <a:gd name="connsiteX5" fmla="*/ 1314987 w 1381662"/>
              <a:gd name="connsiteY5" fmla="*/ 942975 h 1695450"/>
              <a:gd name="connsiteX6" fmla="*/ 1324512 w 1381662"/>
              <a:gd name="connsiteY6" fmla="*/ 990600 h 1695450"/>
              <a:gd name="connsiteX7" fmla="*/ 1334037 w 1381662"/>
              <a:gd name="connsiteY7" fmla="*/ 1066800 h 1695450"/>
              <a:gd name="connsiteX8" fmla="*/ 1343562 w 1381662"/>
              <a:gd name="connsiteY8" fmla="*/ 1133475 h 1695450"/>
              <a:gd name="connsiteX9" fmla="*/ 1362612 w 1381662"/>
              <a:gd name="connsiteY9" fmla="*/ 1219200 h 1695450"/>
              <a:gd name="connsiteX10" fmla="*/ 1381662 w 1381662"/>
              <a:gd name="connsiteY10" fmla="*/ 1362075 h 1695450"/>
              <a:gd name="connsiteX11" fmla="*/ 1372137 w 1381662"/>
              <a:gd name="connsiteY11" fmla="*/ 1581150 h 1695450"/>
              <a:gd name="connsiteX12" fmla="*/ 1353087 w 1381662"/>
              <a:gd name="connsiteY12" fmla="*/ 1638300 h 1695450"/>
              <a:gd name="connsiteX13" fmla="*/ 1276887 w 1381662"/>
              <a:gd name="connsiteY13" fmla="*/ 1685925 h 1695450"/>
              <a:gd name="connsiteX14" fmla="*/ 1248312 w 1381662"/>
              <a:gd name="connsiteY14" fmla="*/ 1695450 h 1695450"/>
              <a:gd name="connsiteX15" fmla="*/ 1162587 w 1381662"/>
              <a:gd name="connsiteY15" fmla="*/ 1676400 h 1695450"/>
              <a:gd name="connsiteX16" fmla="*/ 1134012 w 1381662"/>
              <a:gd name="connsiteY16" fmla="*/ 1657350 h 1695450"/>
              <a:gd name="connsiteX17" fmla="*/ 1086387 w 1381662"/>
              <a:gd name="connsiteY17" fmla="*/ 1647825 h 1695450"/>
              <a:gd name="connsiteX18" fmla="*/ 1029237 w 1381662"/>
              <a:gd name="connsiteY18" fmla="*/ 1628775 h 1695450"/>
              <a:gd name="connsiteX19" fmla="*/ 924462 w 1381662"/>
              <a:gd name="connsiteY19" fmla="*/ 1581150 h 1695450"/>
              <a:gd name="connsiteX20" fmla="*/ 895887 w 1381662"/>
              <a:gd name="connsiteY20" fmla="*/ 1562100 h 1695450"/>
              <a:gd name="connsiteX21" fmla="*/ 867312 w 1381662"/>
              <a:gd name="connsiteY21" fmla="*/ 1552575 h 1695450"/>
              <a:gd name="connsiteX22" fmla="*/ 838737 w 1381662"/>
              <a:gd name="connsiteY22" fmla="*/ 1533525 h 1695450"/>
              <a:gd name="connsiteX23" fmla="*/ 781587 w 1381662"/>
              <a:gd name="connsiteY23" fmla="*/ 1514475 h 1695450"/>
              <a:gd name="connsiteX24" fmla="*/ 753012 w 1381662"/>
              <a:gd name="connsiteY24" fmla="*/ 1495425 h 1695450"/>
              <a:gd name="connsiteX25" fmla="*/ 714912 w 1381662"/>
              <a:gd name="connsiteY25" fmla="*/ 1485900 h 1695450"/>
              <a:gd name="connsiteX26" fmla="*/ 676812 w 1381662"/>
              <a:gd name="connsiteY26" fmla="*/ 1466850 h 1695450"/>
              <a:gd name="connsiteX27" fmla="*/ 648237 w 1381662"/>
              <a:gd name="connsiteY27" fmla="*/ 1457325 h 1695450"/>
              <a:gd name="connsiteX28" fmla="*/ 619662 w 1381662"/>
              <a:gd name="connsiteY28" fmla="*/ 1438275 h 1695450"/>
              <a:gd name="connsiteX29" fmla="*/ 543462 w 1381662"/>
              <a:gd name="connsiteY29" fmla="*/ 1419225 h 1695450"/>
              <a:gd name="connsiteX30" fmla="*/ 514887 w 1381662"/>
              <a:gd name="connsiteY30" fmla="*/ 1409700 h 1695450"/>
              <a:gd name="connsiteX31" fmla="*/ 410112 w 1381662"/>
              <a:gd name="connsiteY31" fmla="*/ 1381125 h 1695450"/>
              <a:gd name="connsiteX32" fmla="*/ 372012 w 1381662"/>
              <a:gd name="connsiteY32" fmla="*/ 1362075 h 1695450"/>
              <a:gd name="connsiteX33" fmla="*/ 267237 w 1381662"/>
              <a:gd name="connsiteY33" fmla="*/ 1323975 h 1695450"/>
              <a:gd name="connsiteX34" fmla="*/ 238662 w 1381662"/>
              <a:gd name="connsiteY34" fmla="*/ 1314450 h 1695450"/>
              <a:gd name="connsiteX35" fmla="*/ 171987 w 1381662"/>
              <a:gd name="connsiteY35" fmla="*/ 1295400 h 1695450"/>
              <a:gd name="connsiteX36" fmla="*/ 143412 w 1381662"/>
              <a:gd name="connsiteY36" fmla="*/ 1276350 h 1695450"/>
              <a:gd name="connsiteX37" fmla="*/ 86262 w 1381662"/>
              <a:gd name="connsiteY37" fmla="*/ 1257300 h 1695450"/>
              <a:gd name="connsiteX38" fmla="*/ 57687 w 1381662"/>
              <a:gd name="connsiteY38" fmla="*/ 1247775 h 1695450"/>
              <a:gd name="connsiteX39" fmla="*/ 537 w 1381662"/>
              <a:gd name="connsiteY39" fmla="*/ 1219200 h 1695450"/>
              <a:gd name="connsiteX40" fmla="*/ 10062 w 1381662"/>
              <a:gd name="connsiteY40" fmla="*/ 121920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81662" h="1695450">
                <a:moveTo>
                  <a:pt x="1248312" y="0"/>
                </a:moveTo>
                <a:cubicBezTo>
                  <a:pt x="1251487" y="31750"/>
                  <a:pt x="1254948" y="63473"/>
                  <a:pt x="1257837" y="95250"/>
                </a:cubicBezTo>
                <a:cubicBezTo>
                  <a:pt x="1271374" y="244157"/>
                  <a:pt x="1280436" y="393534"/>
                  <a:pt x="1286412" y="542925"/>
                </a:cubicBezTo>
                <a:cubicBezTo>
                  <a:pt x="1290221" y="638152"/>
                  <a:pt x="1290500" y="733527"/>
                  <a:pt x="1295937" y="828675"/>
                </a:cubicBezTo>
                <a:cubicBezTo>
                  <a:pt x="1296861" y="844838"/>
                  <a:pt x="1302800" y="860331"/>
                  <a:pt x="1305462" y="876300"/>
                </a:cubicBezTo>
                <a:cubicBezTo>
                  <a:pt x="1309153" y="898445"/>
                  <a:pt x="1311296" y="920830"/>
                  <a:pt x="1314987" y="942975"/>
                </a:cubicBezTo>
                <a:cubicBezTo>
                  <a:pt x="1317649" y="958944"/>
                  <a:pt x="1322050" y="974599"/>
                  <a:pt x="1324512" y="990600"/>
                </a:cubicBezTo>
                <a:cubicBezTo>
                  <a:pt x="1328404" y="1015900"/>
                  <a:pt x="1330654" y="1041427"/>
                  <a:pt x="1334037" y="1066800"/>
                </a:cubicBezTo>
                <a:cubicBezTo>
                  <a:pt x="1337004" y="1089054"/>
                  <a:pt x="1340148" y="1111285"/>
                  <a:pt x="1343562" y="1133475"/>
                </a:cubicBezTo>
                <a:cubicBezTo>
                  <a:pt x="1374496" y="1334543"/>
                  <a:pt x="1336708" y="1102632"/>
                  <a:pt x="1362612" y="1219200"/>
                </a:cubicBezTo>
                <a:cubicBezTo>
                  <a:pt x="1372113" y="1261955"/>
                  <a:pt x="1377076" y="1320804"/>
                  <a:pt x="1381662" y="1362075"/>
                </a:cubicBezTo>
                <a:cubicBezTo>
                  <a:pt x="1378487" y="1435100"/>
                  <a:pt x="1379658" y="1508444"/>
                  <a:pt x="1372137" y="1581150"/>
                </a:cubicBezTo>
                <a:cubicBezTo>
                  <a:pt x="1370071" y="1601124"/>
                  <a:pt x="1364226" y="1621592"/>
                  <a:pt x="1353087" y="1638300"/>
                </a:cubicBezTo>
                <a:cubicBezTo>
                  <a:pt x="1322898" y="1683583"/>
                  <a:pt x="1344897" y="1663255"/>
                  <a:pt x="1276887" y="1685925"/>
                </a:cubicBezTo>
                <a:lnTo>
                  <a:pt x="1248312" y="1695450"/>
                </a:lnTo>
                <a:cubicBezTo>
                  <a:pt x="1239836" y="1693755"/>
                  <a:pt x="1174357" y="1681444"/>
                  <a:pt x="1162587" y="1676400"/>
                </a:cubicBezTo>
                <a:cubicBezTo>
                  <a:pt x="1152065" y="1671891"/>
                  <a:pt x="1144731" y="1661370"/>
                  <a:pt x="1134012" y="1657350"/>
                </a:cubicBezTo>
                <a:cubicBezTo>
                  <a:pt x="1118853" y="1651666"/>
                  <a:pt x="1102006" y="1652085"/>
                  <a:pt x="1086387" y="1647825"/>
                </a:cubicBezTo>
                <a:cubicBezTo>
                  <a:pt x="1067014" y="1642541"/>
                  <a:pt x="1047979" y="1635983"/>
                  <a:pt x="1029237" y="1628775"/>
                </a:cubicBezTo>
                <a:cubicBezTo>
                  <a:pt x="1007160" y="1620284"/>
                  <a:pt x="950337" y="1595936"/>
                  <a:pt x="924462" y="1581150"/>
                </a:cubicBezTo>
                <a:cubicBezTo>
                  <a:pt x="914523" y="1575470"/>
                  <a:pt x="906126" y="1567220"/>
                  <a:pt x="895887" y="1562100"/>
                </a:cubicBezTo>
                <a:cubicBezTo>
                  <a:pt x="886907" y="1557610"/>
                  <a:pt x="876292" y="1557065"/>
                  <a:pt x="867312" y="1552575"/>
                </a:cubicBezTo>
                <a:cubicBezTo>
                  <a:pt x="857073" y="1547455"/>
                  <a:pt x="849198" y="1538174"/>
                  <a:pt x="838737" y="1533525"/>
                </a:cubicBezTo>
                <a:cubicBezTo>
                  <a:pt x="820387" y="1525370"/>
                  <a:pt x="798295" y="1525614"/>
                  <a:pt x="781587" y="1514475"/>
                </a:cubicBezTo>
                <a:cubicBezTo>
                  <a:pt x="772062" y="1508125"/>
                  <a:pt x="763534" y="1499934"/>
                  <a:pt x="753012" y="1495425"/>
                </a:cubicBezTo>
                <a:cubicBezTo>
                  <a:pt x="740980" y="1490268"/>
                  <a:pt x="727169" y="1490497"/>
                  <a:pt x="714912" y="1485900"/>
                </a:cubicBezTo>
                <a:cubicBezTo>
                  <a:pt x="701617" y="1480914"/>
                  <a:pt x="689863" y="1472443"/>
                  <a:pt x="676812" y="1466850"/>
                </a:cubicBezTo>
                <a:cubicBezTo>
                  <a:pt x="667584" y="1462895"/>
                  <a:pt x="657217" y="1461815"/>
                  <a:pt x="648237" y="1457325"/>
                </a:cubicBezTo>
                <a:cubicBezTo>
                  <a:pt x="637998" y="1452205"/>
                  <a:pt x="630420" y="1442187"/>
                  <a:pt x="619662" y="1438275"/>
                </a:cubicBezTo>
                <a:cubicBezTo>
                  <a:pt x="595057" y="1429328"/>
                  <a:pt x="568300" y="1427504"/>
                  <a:pt x="543462" y="1419225"/>
                </a:cubicBezTo>
                <a:cubicBezTo>
                  <a:pt x="533937" y="1416050"/>
                  <a:pt x="524573" y="1412342"/>
                  <a:pt x="514887" y="1409700"/>
                </a:cubicBezTo>
                <a:cubicBezTo>
                  <a:pt x="501532" y="1406058"/>
                  <a:pt x="435690" y="1392087"/>
                  <a:pt x="410112" y="1381125"/>
                </a:cubicBezTo>
                <a:cubicBezTo>
                  <a:pt x="397061" y="1375532"/>
                  <a:pt x="384987" y="1367842"/>
                  <a:pt x="372012" y="1362075"/>
                </a:cubicBezTo>
                <a:cubicBezTo>
                  <a:pt x="332250" y="1344403"/>
                  <a:pt x="309476" y="1338055"/>
                  <a:pt x="267237" y="1323975"/>
                </a:cubicBezTo>
                <a:cubicBezTo>
                  <a:pt x="257712" y="1320800"/>
                  <a:pt x="248402" y="1316885"/>
                  <a:pt x="238662" y="1314450"/>
                </a:cubicBezTo>
                <a:cubicBezTo>
                  <a:pt x="226455" y="1311398"/>
                  <a:pt x="185652" y="1302232"/>
                  <a:pt x="171987" y="1295400"/>
                </a:cubicBezTo>
                <a:cubicBezTo>
                  <a:pt x="161748" y="1290280"/>
                  <a:pt x="153873" y="1280999"/>
                  <a:pt x="143412" y="1276350"/>
                </a:cubicBezTo>
                <a:cubicBezTo>
                  <a:pt x="125062" y="1268195"/>
                  <a:pt x="105312" y="1263650"/>
                  <a:pt x="86262" y="1257300"/>
                </a:cubicBezTo>
                <a:cubicBezTo>
                  <a:pt x="76737" y="1254125"/>
                  <a:pt x="66041" y="1253344"/>
                  <a:pt x="57687" y="1247775"/>
                </a:cubicBezTo>
                <a:cubicBezTo>
                  <a:pt x="-24205" y="1193180"/>
                  <a:pt x="79407" y="1258635"/>
                  <a:pt x="537" y="1219200"/>
                </a:cubicBezTo>
                <a:cubicBezTo>
                  <a:pt x="-2303" y="1217780"/>
                  <a:pt x="6887" y="1219200"/>
                  <a:pt x="10062" y="12192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758BC9-16F3-2547-B0BD-F24332368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551" y="3423421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9CDB35-D7E1-4D45-BE64-993D46C14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14" y="1377563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1093541773"/>
      </p:ext>
    </p:extLst>
  </p:cSld>
  <p:clrMapOvr>
    <a:masterClrMapping/>
  </p:clrMapOvr>
  <p:transition advTm="7778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close is ‘4’ to ‘2’?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compute Personalized P.R. of ‘4’, restarting from ‘2’ – Related to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‘escape’ probability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‘round trip’ probability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9FF76E-FE21-2F48-BFD6-CD725CD1F8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8926" y="4388486"/>
            <a:ext cx="1489611" cy="1363800"/>
            <a:chOff x="389" y="2239"/>
            <a:chExt cx="1705" cy="1561"/>
          </a:xfrm>
        </p:grpSpPr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70424A47-C868-1A4D-B765-32998566F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448"/>
              <a:ext cx="1584" cy="1104"/>
              <a:chOff x="720" y="2676"/>
              <a:chExt cx="847" cy="540"/>
            </a:xfrm>
          </p:grpSpPr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9B598D48-F193-5F43-97E3-B7855EC3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" y="3036"/>
                <a:ext cx="101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88EE4935-6884-4045-B011-09C0AE97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EE945175-233F-5D40-B8E9-820698CA6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676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72A0D63-C884-064D-B982-70F6FFB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" y="3108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3AD97497-6137-C242-B6A7-93AE03C2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712"/>
                <a:ext cx="102" cy="10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48794" tIns="74398" rIns="148794" bIns="7439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32" name="AutoShape 11">
                <a:extLst>
                  <a:ext uri="{FF2B5EF4-FFF2-40B4-BE49-F238E27FC236}">
                    <a16:creationId xmlns:a16="http://schemas.microsoft.com/office/drawing/2014/main" id="{9EFB363D-640A-9E48-9BE3-8D4EA9C68BD9}"/>
                  </a:ext>
                </a:extLst>
              </p:cNvPr>
              <p:cNvCxnSpPr>
                <a:cxnSpLocks noChangeShapeType="1"/>
                <a:stCxn id="29" idx="6"/>
                <a:endCxn id="28" idx="2"/>
              </p:cNvCxnSpPr>
              <p:nvPr/>
            </p:nvCxnSpPr>
            <p:spPr bwMode="auto">
              <a:xfrm>
                <a:off x="1266" y="2730"/>
                <a:ext cx="196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12">
                <a:extLst>
                  <a:ext uri="{FF2B5EF4-FFF2-40B4-BE49-F238E27FC236}">
                    <a16:creationId xmlns:a16="http://schemas.microsoft.com/office/drawing/2014/main" id="{C6ED4193-A032-494A-BCFE-54EB08712B61}"/>
                  </a:ext>
                </a:extLst>
              </p:cNvPr>
              <p:cNvCxnSpPr>
                <a:cxnSpLocks noChangeShapeType="1"/>
                <a:stCxn id="30" idx="6"/>
                <a:endCxn id="28" idx="3"/>
              </p:cNvCxnSpPr>
              <p:nvPr/>
            </p:nvCxnSpPr>
            <p:spPr bwMode="auto">
              <a:xfrm flipV="1">
                <a:off x="1300" y="2808"/>
                <a:ext cx="180" cy="35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13">
                <a:extLst>
                  <a:ext uri="{FF2B5EF4-FFF2-40B4-BE49-F238E27FC236}">
                    <a16:creationId xmlns:a16="http://schemas.microsoft.com/office/drawing/2014/main" id="{559FDF69-6E75-374B-8F77-DC3D8FA6A19E}"/>
                  </a:ext>
                </a:extLst>
              </p:cNvPr>
              <p:cNvCxnSpPr>
                <a:cxnSpLocks noChangeShapeType="1"/>
                <a:stCxn id="31" idx="6"/>
                <a:endCxn id="29" idx="2"/>
              </p:cNvCxnSpPr>
              <p:nvPr/>
            </p:nvCxnSpPr>
            <p:spPr bwMode="auto">
              <a:xfrm flipV="1">
                <a:off x="825" y="2730"/>
                <a:ext cx="332" cy="3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14">
                <a:extLst>
                  <a:ext uri="{FF2B5EF4-FFF2-40B4-BE49-F238E27FC236}">
                    <a16:creationId xmlns:a16="http://schemas.microsoft.com/office/drawing/2014/main" id="{757CE96A-6783-3947-924A-AA9F7471264A}"/>
                  </a:ext>
                </a:extLst>
              </p:cNvPr>
              <p:cNvCxnSpPr>
                <a:cxnSpLocks noChangeShapeType="1"/>
                <a:stCxn id="27" idx="7"/>
                <a:endCxn id="29" idx="3"/>
              </p:cNvCxnSpPr>
              <p:nvPr/>
            </p:nvCxnSpPr>
            <p:spPr bwMode="auto">
              <a:xfrm flipV="1">
                <a:off x="875" y="2772"/>
                <a:ext cx="300" cy="276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15">
                <a:extLst>
                  <a:ext uri="{FF2B5EF4-FFF2-40B4-BE49-F238E27FC236}">
                    <a16:creationId xmlns:a16="http://schemas.microsoft.com/office/drawing/2014/main" id="{7C19255B-7A89-434B-B66E-3BE934413FB2}"/>
                  </a:ext>
                </a:extLst>
              </p:cNvPr>
              <p:cNvCxnSpPr>
                <a:cxnSpLocks noChangeShapeType="1"/>
                <a:stCxn id="30" idx="2"/>
                <a:endCxn id="27" idx="6"/>
              </p:cNvCxnSpPr>
              <p:nvPr/>
            </p:nvCxnSpPr>
            <p:spPr bwMode="auto">
              <a:xfrm flipH="1" flipV="1">
                <a:off x="894" y="3090"/>
                <a:ext cx="295" cy="7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AutoShape 16">
                <a:extLst>
                  <a:ext uri="{FF2B5EF4-FFF2-40B4-BE49-F238E27FC236}">
                    <a16:creationId xmlns:a16="http://schemas.microsoft.com/office/drawing/2014/main" id="{F036E902-F916-094B-81DC-142A983F8721}"/>
                  </a:ext>
                </a:extLst>
              </p:cNvPr>
              <p:cNvCxnSpPr>
                <a:cxnSpLocks noChangeShapeType="1"/>
                <a:stCxn id="28" idx="0"/>
                <a:endCxn id="31" idx="1"/>
              </p:cNvCxnSpPr>
              <p:nvPr/>
            </p:nvCxnSpPr>
            <p:spPr bwMode="auto">
              <a:xfrm rot="16200000" flipH="1" flipV="1">
                <a:off x="1118" y="2324"/>
                <a:ext cx="16" cy="781"/>
              </a:xfrm>
              <a:prstGeom prst="curvedConnector3">
                <a:avLst>
                  <a:gd name="adj1" fmla="val -868750"/>
                </a:avLst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7">
                <a:extLst>
                  <a:ext uri="{FF2B5EF4-FFF2-40B4-BE49-F238E27FC236}">
                    <a16:creationId xmlns:a16="http://schemas.microsoft.com/office/drawing/2014/main" id="{AA9EC1B8-F328-EE4C-B8C4-7F67D56E1506}"/>
                  </a:ext>
                </a:extLst>
              </p:cNvPr>
              <p:cNvCxnSpPr>
                <a:cxnSpLocks noChangeShapeType="1"/>
                <a:stCxn id="29" idx="5"/>
                <a:endCxn id="30" idx="0"/>
              </p:cNvCxnSpPr>
              <p:nvPr/>
            </p:nvCxnSpPr>
            <p:spPr bwMode="auto">
              <a:xfrm flipH="1">
                <a:off x="1245" y="2773"/>
                <a:ext cx="2" cy="330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3EDFC3A-9002-E64A-8201-11E61E5B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4E65F0A-F68F-B44E-B299-0705CD463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6" y="2239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CA74EED5-1C91-8640-A119-07DE0CE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2335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AF4B7C8B-FCD3-864D-88CF-757DBCB9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2988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5ABB1886-DD1F-6540-995B-09B4EFA8B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3151"/>
              <a:ext cx="31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34971" tIns="67486" rIns="134971" bIns="67486" anchor="ctr">
              <a:spAutoFit/>
            </a:bodyPr>
            <a:lstStyle/>
            <a:p>
              <a:pPr eaLnBrk="0" hangingPunct="0"/>
              <a:endParaRPr kumimoji="0" lang="en-US" altLang="en-US" sz="28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691696"/>
      </p:ext>
    </p:extLst>
  </p:cSld>
  <p:clrMapOvr>
    <a:masterClrMapping/>
  </p:clrMapOvr>
  <p:transition advTm="7778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Personalized PR</a:t>
            </a:r>
          </a:p>
          <a:p>
            <a:pPr lvl="3"/>
            <a:r>
              <a:rPr lang="en-US" dirty="0">
                <a:ea typeface="ＭＳ Ｐゴシック" charset="-128"/>
                <a:cs typeface="ＭＳ Ｐゴシック" charset="-128"/>
              </a:rPr>
              <a:t>Fast computation - ‘Pixie’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768648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15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Extension: Personalized P.R.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Faster computation than: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504B8A-A8CC-1540-8988-D961EB8F5C62}"/>
              </a:ext>
            </a:extLst>
          </p:cNvPr>
          <p:cNvCxnSpPr/>
          <p:nvPr/>
        </p:nvCxnSpPr>
        <p:spPr bwMode="auto">
          <a:xfrm>
            <a:off x="1295400" y="2642716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B5CCB8-2B92-EC4C-9CAA-8FF53E6BF6BA}"/>
              </a:ext>
            </a:extLst>
          </p:cNvPr>
          <p:cNvCxnSpPr/>
          <p:nvPr/>
        </p:nvCxnSpPr>
        <p:spPr bwMode="auto">
          <a:xfrm>
            <a:off x="3879501" y="2658192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3C6BDF-6EAC-1842-B298-CBAC6DAFD2FA}"/>
              </a:ext>
            </a:extLst>
          </p:cNvPr>
          <p:cNvCxnSpPr/>
          <p:nvPr/>
        </p:nvCxnSpPr>
        <p:spPr bwMode="auto">
          <a:xfrm>
            <a:off x="4650712" y="2642716"/>
            <a:ext cx="0" cy="18768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E8A7E-C80D-EB43-9C15-B14F4113804E}"/>
              </a:ext>
            </a:extLst>
          </p:cNvPr>
          <p:cNvGrpSpPr/>
          <p:nvPr/>
        </p:nvGrpSpPr>
        <p:grpSpPr>
          <a:xfrm>
            <a:off x="3132880" y="4826256"/>
            <a:ext cx="838061" cy="795566"/>
            <a:chOff x="3132880" y="4826256"/>
            <a:chExt cx="838061" cy="7955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E911C3-BC98-F743-A183-32AA10634A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1860" y="4826256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2314E-9831-AB41-93EA-74E7F35178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2880" y="5166360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09D56B-D1B0-E849-A1DA-A8F8E1FBF0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061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F8E1D2-B180-8A49-B9AF-2B1785A68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4832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85CFFF1-D0D2-AC49-8967-A593C83756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501" y="4990231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77663CF-6987-1843-BCFC-75A0D8240FB8}"/>
              </a:ext>
            </a:extLst>
          </p:cNvPr>
          <p:cNvSpPr/>
          <p:nvPr/>
        </p:nvSpPr>
        <p:spPr bwMode="auto">
          <a:xfrm rot="908872">
            <a:off x="7074105" y="370586"/>
            <a:ext cx="1977553" cy="70338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2756"/>
      </p:ext>
    </p:extLst>
  </p:cSld>
  <p:clrMapOvr>
    <a:masterClrMapping/>
  </p:clrMapOvr>
  <p:transition advTm="7778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BE42-2B57-D245-AA32-C5D8E1CA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Pixie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0523-A924-354D-8935-0FE7148E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3566"/>
            <a:ext cx="7772400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Chantat</a:t>
            </a:r>
            <a:r>
              <a:rPr lang="en-US" dirty="0"/>
              <a:t> </a:t>
            </a:r>
            <a:r>
              <a:rPr lang="en-US" dirty="0" err="1"/>
              <a:t>Eksombatchai</a:t>
            </a:r>
            <a:r>
              <a:rPr lang="en-US" dirty="0"/>
              <a:t>, Pranav Jindal, Jerry Zitao Liu, Yuchen Liu, Rahul Sharma, Charles Sugnet, Mark Ulrich, Jure Leskovec:</a:t>
            </a:r>
            <a:br>
              <a:rPr lang="en-US" dirty="0"/>
            </a:br>
            <a:r>
              <a:rPr lang="en-US" i="1" dirty="0"/>
              <a:t>Pixie: A System for Recommending 3+ Billion Items to 200+ Million Users in Real-Time</a:t>
            </a:r>
            <a:r>
              <a:rPr lang="en-US" dirty="0"/>
              <a:t>. WWW 2018: 1775-1784</a:t>
            </a:r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dl.acm.org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citation.cfm?doid</a:t>
            </a:r>
            <a:r>
              <a:rPr lang="en-US" dirty="0">
                <a:hlinkClick r:id="rId3"/>
              </a:rPr>
              <a:t>=3178876.3186183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7C4D-EBC2-074F-A939-D4E344EB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EDF4-2125-B14C-8381-256347AE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BF48A-2581-7A40-9D34-51701FDD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588" y="1524152"/>
            <a:ext cx="1100138" cy="6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13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>
            <a:extLst>
              <a:ext uri="{FF2B5EF4-FFF2-40B4-BE49-F238E27FC236}">
                <a16:creationId xmlns:a16="http://schemas.microsoft.com/office/drawing/2014/main" id="{D04F48D9-0D15-5F44-B499-5E44ABE78F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/>
              <a:t>KDD 2018</a:t>
            </a:r>
            <a:endParaRPr lang="en-US" altLang="en-US" sz="1400"/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4E77DFE3-9C31-2542-A811-1D141F2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C8D018-D970-9B44-A251-113D2BE20CE3}" type="slidenum">
              <a:rPr lang="en-US" altLang="en-US" sz="1400"/>
              <a:pPr/>
              <a:t>37</a:t>
            </a:fld>
            <a:endParaRPr lang="en-US" altLang="en-US" sz="14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DE1AED8-F2A9-7146-A1D7-35084D8AB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Pixie algorithm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754C47-6A54-C240-BEDC-EF15D238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Faster computation than:</a:t>
            </a:r>
          </a:p>
          <a:p>
            <a:pPr lvl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p = </a:t>
            </a:r>
            <a:r>
              <a:rPr lang="en-US" altLang="en-US" dirty="0">
                <a:ea typeface="ＭＳ Ｐゴシック" panose="020B0600070205080204" pitchFamily="34" charset="-128"/>
              </a:rPr>
              <a:t>(1-c)/n 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[</a:t>
            </a:r>
            <a:r>
              <a:rPr lang="en-US" altLang="en-US" b="1" dirty="0">
                <a:ea typeface="ＭＳ Ｐゴシック" panose="020B0600070205080204" pitchFamily="34" charset="-128"/>
              </a:rPr>
              <a:t>I -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b="1" dirty="0">
                <a:ea typeface="ＭＳ Ｐゴシック" panose="020B0600070205080204" pitchFamily="34" charset="-128"/>
              </a:rPr>
              <a:t> B] 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-1</a:t>
            </a:r>
            <a:r>
              <a:rPr lang="en-US" altLang="en-US" b="1" dirty="0">
                <a:ea typeface="ＭＳ Ｐゴシック" panose="020B0600070205080204" pitchFamily="34" charset="-128"/>
              </a:rPr>
              <a:t>  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</a:t>
            </a:r>
            <a:r>
              <a:rPr lang="en-US" altLang="en-US" b="1" dirty="0">
                <a:ea typeface="ＭＳ Ｐゴシック" panose="020B0600070205080204" pitchFamily="34" charset="-128"/>
              </a:rPr>
              <a:t>simulate</a:t>
            </a:r>
            <a:r>
              <a:rPr lang="en-US" altLang="en-US" dirty="0">
                <a:ea typeface="ＭＳ Ｐゴシック" panose="020B0600070205080204" pitchFamily="34" charset="-128"/>
              </a:rPr>
              <a:t> a few R.W.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keep visit counts   </a:t>
            </a:r>
            <a:r>
              <a:rPr lang="en-US" altLang="en-US" i="1" dirty="0">
                <a:ea typeface="ＭＳ Ｐゴシック" panose="020B0600070205080204" pitchFamily="34" charset="-128"/>
              </a:rPr>
              <a:t>C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fast and nimble</a:t>
            </a:r>
          </a:p>
        </p:txBody>
      </p:sp>
      <p:sp>
        <p:nvSpPr>
          <p:cNvPr id="109574" name="Rectangle 4">
            <a:extLst>
              <a:ext uri="{FF2B5EF4-FFF2-40B4-BE49-F238E27FC236}">
                <a16:creationId xmlns:a16="http://schemas.microsoft.com/office/drawing/2014/main" id="{B0B6D11E-F64D-BC46-A168-7394A66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Rectangle 5">
            <a:extLst>
              <a:ext uri="{FF2B5EF4-FFF2-40B4-BE49-F238E27FC236}">
                <a16:creationId xmlns:a16="http://schemas.microsoft.com/office/drawing/2014/main" id="{575E0D68-BC20-EC4A-9B9C-B08B4A35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1143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6" name="Rectangle 6">
            <a:extLst>
              <a:ext uri="{FF2B5EF4-FFF2-40B4-BE49-F238E27FC236}">
                <a16:creationId xmlns:a16="http://schemas.microsoft.com/office/drawing/2014/main" id="{DEDA3671-9CEF-754F-A049-8970D9F5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52400" cy="1143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77" name="Group 7">
            <a:extLst>
              <a:ext uri="{FF2B5EF4-FFF2-40B4-BE49-F238E27FC236}">
                <a16:creationId xmlns:a16="http://schemas.microsoft.com/office/drawing/2014/main" id="{AD054A62-6E14-3E44-9201-BB0B52988B24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895600"/>
            <a:ext cx="1219200" cy="914400"/>
            <a:chOff x="720" y="2676"/>
            <a:chExt cx="847" cy="540"/>
          </a:xfrm>
        </p:grpSpPr>
        <p:sp>
          <p:nvSpPr>
            <p:cNvPr id="109581" name="Oval 8">
              <a:extLst>
                <a:ext uri="{FF2B5EF4-FFF2-40B4-BE49-F238E27FC236}">
                  <a16:creationId xmlns:a16="http://schemas.microsoft.com/office/drawing/2014/main" id="{ADF24CC6-02E2-0741-9538-29EFD4FF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2" name="Oval 9">
              <a:extLst>
                <a:ext uri="{FF2B5EF4-FFF2-40B4-BE49-F238E27FC236}">
                  <a16:creationId xmlns:a16="http://schemas.microsoft.com/office/drawing/2014/main" id="{84C85B06-F8DA-7A4A-BE84-33A2E6041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3" name="Oval 10">
              <a:extLst>
                <a:ext uri="{FF2B5EF4-FFF2-40B4-BE49-F238E27FC236}">
                  <a16:creationId xmlns:a16="http://schemas.microsoft.com/office/drawing/2014/main" id="{5999ABB1-B7BC-AA43-A1B5-C00D3B99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4" name="Oval 11">
              <a:extLst>
                <a:ext uri="{FF2B5EF4-FFF2-40B4-BE49-F238E27FC236}">
                  <a16:creationId xmlns:a16="http://schemas.microsoft.com/office/drawing/2014/main" id="{608C92A2-FDE1-194D-BD1A-89660C6A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585" name="Oval 12">
              <a:extLst>
                <a:ext uri="{FF2B5EF4-FFF2-40B4-BE49-F238E27FC236}">
                  <a16:creationId xmlns:a16="http://schemas.microsoft.com/office/drawing/2014/main" id="{907E37EC-7582-D443-97E5-5238AD95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9586" name="AutoShape 13">
              <a:extLst>
                <a:ext uri="{FF2B5EF4-FFF2-40B4-BE49-F238E27FC236}">
                  <a16:creationId xmlns:a16="http://schemas.microsoft.com/office/drawing/2014/main" id="{A1C53C2E-2449-8E42-9B55-E10066450C3D}"/>
                </a:ext>
              </a:extLst>
            </p:cNvPr>
            <p:cNvCxnSpPr>
              <a:cxnSpLocks noChangeShapeType="1"/>
              <a:stCxn id="109583" idx="6"/>
              <a:endCxn id="109582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7" name="AutoShape 14">
              <a:extLst>
                <a:ext uri="{FF2B5EF4-FFF2-40B4-BE49-F238E27FC236}">
                  <a16:creationId xmlns:a16="http://schemas.microsoft.com/office/drawing/2014/main" id="{CDC0F086-9BCE-DB4A-B5F7-12F76E246889}"/>
                </a:ext>
              </a:extLst>
            </p:cNvPr>
            <p:cNvCxnSpPr>
              <a:cxnSpLocks noChangeShapeType="1"/>
              <a:stCxn id="109584" idx="6"/>
              <a:endCxn id="109582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8" name="AutoShape 15">
              <a:extLst>
                <a:ext uri="{FF2B5EF4-FFF2-40B4-BE49-F238E27FC236}">
                  <a16:creationId xmlns:a16="http://schemas.microsoft.com/office/drawing/2014/main" id="{8DAF39AB-FED4-8941-B6A6-5F99AF769006}"/>
                </a:ext>
              </a:extLst>
            </p:cNvPr>
            <p:cNvCxnSpPr>
              <a:cxnSpLocks noChangeShapeType="1"/>
              <a:stCxn id="109585" idx="6"/>
              <a:endCxn id="109583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89" name="AutoShape 16">
              <a:extLst>
                <a:ext uri="{FF2B5EF4-FFF2-40B4-BE49-F238E27FC236}">
                  <a16:creationId xmlns:a16="http://schemas.microsoft.com/office/drawing/2014/main" id="{B37EE7FA-DA19-D442-9AE6-068E95BFB6D4}"/>
                </a:ext>
              </a:extLst>
            </p:cNvPr>
            <p:cNvCxnSpPr>
              <a:cxnSpLocks noChangeShapeType="1"/>
              <a:stCxn id="109581" idx="7"/>
              <a:endCxn id="109583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0" name="AutoShape 17">
              <a:extLst>
                <a:ext uri="{FF2B5EF4-FFF2-40B4-BE49-F238E27FC236}">
                  <a16:creationId xmlns:a16="http://schemas.microsoft.com/office/drawing/2014/main" id="{67F1F9CA-E40F-E64D-BC11-4D9D7F98A408}"/>
                </a:ext>
              </a:extLst>
            </p:cNvPr>
            <p:cNvCxnSpPr>
              <a:cxnSpLocks noChangeShapeType="1"/>
              <a:stCxn id="109584" idx="2"/>
              <a:endCxn id="109581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1" name="AutoShape 18">
              <a:extLst>
                <a:ext uri="{FF2B5EF4-FFF2-40B4-BE49-F238E27FC236}">
                  <a16:creationId xmlns:a16="http://schemas.microsoft.com/office/drawing/2014/main" id="{FE4CD5D9-26F3-3F45-8039-0A556BE7B016}"/>
                </a:ext>
              </a:extLst>
            </p:cNvPr>
            <p:cNvCxnSpPr>
              <a:cxnSpLocks noChangeShapeType="1"/>
              <a:stCxn id="109582" idx="0"/>
              <a:endCxn id="109585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2" name="AutoShape 19">
              <a:extLst>
                <a:ext uri="{FF2B5EF4-FFF2-40B4-BE49-F238E27FC236}">
                  <a16:creationId xmlns:a16="http://schemas.microsoft.com/office/drawing/2014/main" id="{85720F92-3885-C247-A52D-9C65B0656373}"/>
                </a:ext>
              </a:extLst>
            </p:cNvPr>
            <p:cNvCxnSpPr>
              <a:cxnSpLocks noChangeShapeType="1"/>
              <a:stCxn id="109583" idx="5"/>
              <a:endCxn id="109584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9578" name="Picture 24" descr="latex-image-1.pdf">
            <a:extLst>
              <a:ext uri="{FF2B5EF4-FFF2-40B4-BE49-F238E27FC236}">
                <a16:creationId xmlns:a16="http://schemas.microsoft.com/office/drawing/2014/main" id="{A6C001D7-12FC-3646-8975-CA278E50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165600"/>
            <a:ext cx="1168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79" name="Straight Connector 27">
            <a:extLst>
              <a:ext uri="{FF2B5EF4-FFF2-40B4-BE49-F238E27FC236}">
                <a16:creationId xmlns:a16="http://schemas.microsoft.com/office/drawing/2014/main" id="{F3226030-74C1-684E-BCEA-7352C6B5D6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4267200"/>
            <a:ext cx="914400" cy="3810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0" name="Straight Connector 29">
            <a:extLst>
              <a:ext uri="{FF2B5EF4-FFF2-40B4-BE49-F238E27FC236}">
                <a16:creationId xmlns:a16="http://schemas.microsoft.com/office/drawing/2014/main" id="{E4918C63-5455-2847-90A3-B5DAC8BB1A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943600"/>
            <a:ext cx="990600" cy="15240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0745A5B-2CAE-5D42-B976-BCD543DC6B0C}"/>
              </a:ext>
            </a:extLst>
          </p:cNvPr>
          <p:cNvSpPr/>
          <p:nvPr/>
        </p:nvSpPr>
        <p:spPr bwMode="auto">
          <a:xfrm>
            <a:off x="6579994" y="4195762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8D496CFD-D909-1647-A03C-037127F384DA}"/>
              </a:ext>
            </a:extLst>
          </p:cNvPr>
          <p:cNvSpPr/>
          <p:nvPr/>
        </p:nvSpPr>
        <p:spPr bwMode="auto">
          <a:xfrm>
            <a:off x="6579994" y="5673725"/>
            <a:ext cx="378211" cy="32385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148064-27A2-EF48-B7F2-1743B598176F}"/>
              </a:ext>
            </a:extLst>
          </p:cNvPr>
          <p:cNvGrpSpPr/>
          <p:nvPr/>
        </p:nvGrpSpPr>
        <p:grpSpPr>
          <a:xfrm>
            <a:off x="3132880" y="4826256"/>
            <a:ext cx="838061" cy="795566"/>
            <a:chOff x="3132880" y="4826256"/>
            <a:chExt cx="838061" cy="7955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1C5EB2-48E4-5C41-B101-55EF7EE02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1860" y="4826256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E7D21F-FC5E-764E-8EC5-28E2A4B892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2880" y="5166360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0E266-C8BD-E746-BEE9-C0FDDCFB03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061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C77B17-5BDB-3D44-95C3-5642171AFA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4832" y="5530382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4D3ECE-124E-C149-BBE1-BF94B934C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9501" y="4990231"/>
              <a:ext cx="91440" cy="9144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8D3F0983-45E1-EA48-B37A-BA584574E137}"/>
              </a:ext>
            </a:extLst>
          </p:cNvPr>
          <p:cNvSpPr/>
          <p:nvPr/>
        </p:nvSpPr>
        <p:spPr bwMode="auto">
          <a:xfrm>
            <a:off x="6784258" y="1170039"/>
            <a:ext cx="2203099" cy="3081810"/>
          </a:xfrm>
          <a:custGeom>
            <a:avLst/>
            <a:gdLst>
              <a:gd name="connsiteX0" fmla="*/ 1710813 w 2203099"/>
              <a:gd name="connsiteY0" fmla="*/ 2979174 h 3081810"/>
              <a:gd name="connsiteX1" fmla="*/ 1759974 w 2203099"/>
              <a:gd name="connsiteY1" fmla="*/ 2949677 h 3081810"/>
              <a:gd name="connsiteX2" fmla="*/ 1828800 w 2203099"/>
              <a:gd name="connsiteY2" fmla="*/ 2890684 h 3081810"/>
              <a:gd name="connsiteX3" fmla="*/ 1868129 w 2203099"/>
              <a:gd name="connsiteY3" fmla="*/ 2821858 h 3081810"/>
              <a:gd name="connsiteX4" fmla="*/ 1887794 w 2203099"/>
              <a:gd name="connsiteY4" fmla="*/ 2762864 h 3081810"/>
              <a:gd name="connsiteX5" fmla="*/ 1897626 w 2203099"/>
              <a:gd name="connsiteY5" fmla="*/ 2733367 h 3081810"/>
              <a:gd name="connsiteX6" fmla="*/ 1897626 w 2203099"/>
              <a:gd name="connsiteY6" fmla="*/ 2576051 h 3081810"/>
              <a:gd name="connsiteX7" fmla="*/ 1907458 w 2203099"/>
              <a:gd name="connsiteY7" fmla="*/ 2546555 h 3081810"/>
              <a:gd name="connsiteX8" fmla="*/ 1936955 w 2203099"/>
              <a:gd name="connsiteY8" fmla="*/ 2517058 h 3081810"/>
              <a:gd name="connsiteX9" fmla="*/ 1956619 w 2203099"/>
              <a:gd name="connsiteY9" fmla="*/ 2477729 h 3081810"/>
              <a:gd name="connsiteX10" fmla="*/ 1986116 w 2203099"/>
              <a:gd name="connsiteY10" fmla="*/ 2458064 h 3081810"/>
              <a:gd name="connsiteX11" fmla="*/ 2015613 w 2203099"/>
              <a:gd name="connsiteY11" fmla="*/ 2428567 h 3081810"/>
              <a:gd name="connsiteX12" fmla="*/ 2035277 w 2203099"/>
              <a:gd name="connsiteY12" fmla="*/ 2399071 h 3081810"/>
              <a:gd name="connsiteX13" fmla="*/ 2064774 w 2203099"/>
              <a:gd name="connsiteY13" fmla="*/ 2359742 h 3081810"/>
              <a:gd name="connsiteX14" fmla="*/ 2104103 w 2203099"/>
              <a:gd name="connsiteY14" fmla="*/ 2300748 h 3081810"/>
              <a:gd name="connsiteX15" fmla="*/ 2123768 w 2203099"/>
              <a:gd name="connsiteY15" fmla="*/ 2241755 h 3081810"/>
              <a:gd name="connsiteX16" fmla="*/ 2143432 w 2203099"/>
              <a:gd name="connsiteY16" fmla="*/ 2202426 h 3081810"/>
              <a:gd name="connsiteX17" fmla="*/ 2163097 w 2203099"/>
              <a:gd name="connsiteY17" fmla="*/ 2143432 h 3081810"/>
              <a:gd name="connsiteX18" fmla="*/ 2172929 w 2203099"/>
              <a:gd name="connsiteY18" fmla="*/ 2113935 h 3081810"/>
              <a:gd name="connsiteX19" fmla="*/ 2182761 w 2203099"/>
              <a:gd name="connsiteY19" fmla="*/ 2084438 h 3081810"/>
              <a:gd name="connsiteX20" fmla="*/ 2192594 w 2203099"/>
              <a:gd name="connsiteY20" fmla="*/ 2045109 h 3081810"/>
              <a:gd name="connsiteX21" fmla="*/ 2192594 w 2203099"/>
              <a:gd name="connsiteY21" fmla="*/ 1877961 h 3081810"/>
              <a:gd name="connsiteX22" fmla="*/ 2172929 w 2203099"/>
              <a:gd name="connsiteY22" fmla="*/ 1504335 h 3081810"/>
              <a:gd name="connsiteX23" fmla="*/ 2133600 w 2203099"/>
              <a:gd name="connsiteY23" fmla="*/ 1396180 h 3081810"/>
              <a:gd name="connsiteX24" fmla="*/ 2123768 w 2203099"/>
              <a:gd name="connsiteY24" fmla="*/ 1337187 h 3081810"/>
              <a:gd name="connsiteX25" fmla="*/ 2104103 w 2203099"/>
              <a:gd name="connsiteY25" fmla="*/ 1238864 h 3081810"/>
              <a:gd name="connsiteX26" fmla="*/ 2094271 w 2203099"/>
              <a:gd name="connsiteY26" fmla="*/ 973393 h 3081810"/>
              <a:gd name="connsiteX27" fmla="*/ 2074607 w 2203099"/>
              <a:gd name="connsiteY27" fmla="*/ 816077 h 3081810"/>
              <a:gd name="connsiteX28" fmla="*/ 2064774 w 2203099"/>
              <a:gd name="connsiteY28" fmla="*/ 766916 h 3081810"/>
              <a:gd name="connsiteX29" fmla="*/ 1966452 w 2203099"/>
              <a:gd name="connsiteY29" fmla="*/ 589935 h 3081810"/>
              <a:gd name="connsiteX30" fmla="*/ 1897626 w 2203099"/>
              <a:gd name="connsiteY30" fmla="*/ 501445 h 3081810"/>
              <a:gd name="connsiteX31" fmla="*/ 1828800 w 2203099"/>
              <a:gd name="connsiteY31" fmla="*/ 442451 h 3081810"/>
              <a:gd name="connsiteX32" fmla="*/ 1779639 w 2203099"/>
              <a:gd name="connsiteY32" fmla="*/ 393290 h 3081810"/>
              <a:gd name="connsiteX33" fmla="*/ 1730477 w 2203099"/>
              <a:gd name="connsiteY33" fmla="*/ 353961 h 3081810"/>
              <a:gd name="connsiteX34" fmla="*/ 1700981 w 2203099"/>
              <a:gd name="connsiteY34" fmla="*/ 324464 h 3081810"/>
              <a:gd name="connsiteX35" fmla="*/ 1671484 w 2203099"/>
              <a:gd name="connsiteY35" fmla="*/ 304800 h 3081810"/>
              <a:gd name="connsiteX36" fmla="*/ 1582994 w 2203099"/>
              <a:gd name="connsiteY36" fmla="*/ 245806 h 3081810"/>
              <a:gd name="connsiteX37" fmla="*/ 1484671 w 2203099"/>
              <a:gd name="connsiteY37" fmla="*/ 176980 h 3081810"/>
              <a:gd name="connsiteX38" fmla="*/ 1386348 w 2203099"/>
              <a:gd name="connsiteY38" fmla="*/ 127819 h 3081810"/>
              <a:gd name="connsiteX39" fmla="*/ 1356852 w 2203099"/>
              <a:gd name="connsiteY39" fmla="*/ 117987 h 3081810"/>
              <a:gd name="connsiteX40" fmla="*/ 1278194 w 2203099"/>
              <a:gd name="connsiteY40" fmla="*/ 78658 h 3081810"/>
              <a:gd name="connsiteX41" fmla="*/ 1248697 w 2203099"/>
              <a:gd name="connsiteY41" fmla="*/ 68826 h 3081810"/>
              <a:gd name="connsiteX42" fmla="*/ 1209368 w 2203099"/>
              <a:gd name="connsiteY42" fmla="*/ 49161 h 3081810"/>
              <a:gd name="connsiteX43" fmla="*/ 1160207 w 2203099"/>
              <a:gd name="connsiteY43" fmla="*/ 39329 h 3081810"/>
              <a:gd name="connsiteX44" fmla="*/ 1071716 w 2203099"/>
              <a:gd name="connsiteY44" fmla="*/ 19664 h 3081810"/>
              <a:gd name="connsiteX45" fmla="*/ 865239 w 2203099"/>
              <a:gd name="connsiteY45" fmla="*/ 0 h 3081810"/>
              <a:gd name="connsiteX46" fmla="*/ 560439 w 2203099"/>
              <a:gd name="connsiteY46" fmla="*/ 29496 h 3081810"/>
              <a:gd name="connsiteX47" fmla="*/ 491613 w 2203099"/>
              <a:gd name="connsiteY47" fmla="*/ 58993 h 3081810"/>
              <a:gd name="connsiteX48" fmla="*/ 432619 w 2203099"/>
              <a:gd name="connsiteY48" fmla="*/ 78658 h 3081810"/>
              <a:gd name="connsiteX49" fmla="*/ 363794 w 2203099"/>
              <a:gd name="connsiteY49" fmla="*/ 137651 h 3081810"/>
              <a:gd name="connsiteX50" fmla="*/ 324465 w 2203099"/>
              <a:gd name="connsiteY50" fmla="*/ 176980 h 3081810"/>
              <a:gd name="connsiteX51" fmla="*/ 275303 w 2203099"/>
              <a:gd name="connsiteY51" fmla="*/ 216309 h 3081810"/>
              <a:gd name="connsiteX52" fmla="*/ 255639 w 2203099"/>
              <a:gd name="connsiteY52" fmla="*/ 245806 h 3081810"/>
              <a:gd name="connsiteX53" fmla="*/ 226142 w 2203099"/>
              <a:gd name="connsiteY53" fmla="*/ 294967 h 3081810"/>
              <a:gd name="connsiteX54" fmla="*/ 176981 w 2203099"/>
              <a:gd name="connsiteY54" fmla="*/ 353961 h 3081810"/>
              <a:gd name="connsiteX55" fmla="*/ 117987 w 2203099"/>
              <a:gd name="connsiteY55" fmla="*/ 462116 h 3081810"/>
              <a:gd name="connsiteX56" fmla="*/ 88490 w 2203099"/>
              <a:gd name="connsiteY56" fmla="*/ 530942 h 3081810"/>
              <a:gd name="connsiteX57" fmla="*/ 68826 w 2203099"/>
              <a:gd name="connsiteY57" fmla="*/ 560438 h 3081810"/>
              <a:gd name="connsiteX58" fmla="*/ 39329 w 2203099"/>
              <a:gd name="connsiteY58" fmla="*/ 668593 h 3081810"/>
              <a:gd name="connsiteX59" fmla="*/ 19665 w 2203099"/>
              <a:gd name="connsiteY59" fmla="*/ 707922 h 3081810"/>
              <a:gd name="connsiteX60" fmla="*/ 0 w 2203099"/>
              <a:gd name="connsiteY60" fmla="*/ 855406 h 3081810"/>
              <a:gd name="connsiteX61" fmla="*/ 9832 w 2203099"/>
              <a:gd name="connsiteY61" fmla="*/ 1032387 h 3081810"/>
              <a:gd name="connsiteX62" fmla="*/ 29497 w 2203099"/>
              <a:gd name="connsiteY62" fmla="*/ 1091380 h 3081810"/>
              <a:gd name="connsiteX63" fmla="*/ 49161 w 2203099"/>
              <a:gd name="connsiteY63" fmla="*/ 1160206 h 3081810"/>
              <a:gd name="connsiteX64" fmla="*/ 68826 w 2203099"/>
              <a:gd name="connsiteY64" fmla="*/ 1278193 h 3081810"/>
              <a:gd name="connsiteX65" fmla="*/ 49161 w 2203099"/>
              <a:gd name="connsiteY65" fmla="*/ 1465006 h 3081810"/>
              <a:gd name="connsiteX66" fmla="*/ 29497 w 2203099"/>
              <a:gd name="connsiteY66" fmla="*/ 1524000 h 3081810"/>
              <a:gd name="connsiteX67" fmla="*/ 9832 w 2203099"/>
              <a:gd name="connsiteY67" fmla="*/ 1622322 h 3081810"/>
              <a:gd name="connsiteX68" fmla="*/ 19665 w 2203099"/>
              <a:gd name="connsiteY68" fmla="*/ 1740309 h 3081810"/>
              <a:gd name="connsiteX69" fmla="*/ 39329 w 2203099"/>
              <a:gd name="connsiteY69" fmla="*/ 1838632 h 3081810"/>
              <a:gd name="connsiteX70" fmla="*/ 58994 w 2203099"/>
              <a:gd name="connsiteY70" fmla="*/ 1897626 h 3081810"/>
              <a:gd name="connsiteX71" fmla="*/ 98323 w 2203099"/>
              <a:gd name="connsiteY71" fmla="*/ 1956619 h 3081810"/>
              <a:gd name="connsiteX72" fmla="*/ 108155 w 2203099"/>
              <a:gd name="connsiteY72" fmla="*/ 1986116 h 3081810"/>
              <a:gd name="connsiteX73" fmla="*/ 167148 w 2203099"/>
              <a:gd name="connsiteY73" fmla="*/ 2025445 h 3081810"/>
              <a:gd name="connsiteX74" fmla="*/ 196645 w 2203099"/>
              <a:gd name="connsiteY74" fmla="*/ 2045109 h 3081810"/>
              <a:gd name="connsiteX75" fmla="*/ 235974 w 2203099"/>
              <a:gd name="connsiteY75" fmla="*/ 2104103 h 3081810"/>
              <a:gd name="connsiteX76" fmla="*/ 265471 w 2203099"/>
              <a:gd name="connsiteY76" fmla="*/ 2172929 h 3081810"/>
              <a:gd name="connsiteX77" fmla="*/ 285136 w 2203099"/>
              <a:gd name="connsiteY77" fmla="*/ 2241755 h 3081810"/>
              <a:gd name="connsiteX78" fmla="*/ 304800 w 2203099"/>
              <a:gd name="connsiteY78" fmla="*/ 2281084 h 3081810"/>
              <a:gd name="connsiteX79" fmla="*/ 314632 w 2203099"/>
              <a:gd name="connsiteY79" fmla="*/ 2320413 h 3081810"/>
              <a:gd name="connsiteX80" fmla="*/ 353961 w 2203099"/>
              <a:gd name="connsiteY80" fmla="*/ 2379406 h 3081810"/>
              <a:gd name="connsiteX81" fmla="*/ 363794 w 2203099"/>
              <a:gd name="connsiteY81" fmla="*/ 2418735 h 3081810"/>
              <a:gd name="connsiteX82" fmla="*/ 403123 w 2203099"/>
              <a:gd name="connsiteY82" fmla="*/ 2477729 h 3081810"/>
              <a:gd name="connsiteX83" fmla="*/ 422787 w 2203099"/>
              <a:gd name="connsiteY83" fmla="*/ 2507226 h 3081810"/>
              <a:gd name="connsiteX84" fmla="*/ 432619 w 2203099"/>
              <a:gd name="connsiteY84" fmla="*/ 2536722 h 3081810"/>
              <a:gd name="connsiteX85" fmla="*/ 491613 w 2203099"/>
              <a:gd name="connsiteY85" fmla="*/ 2625213 h 3081810"/>
              <a:gd name="connsiteX86" fmla="*/ 511277 w 2203099"/>
              <a:gd name="connsiteY86" fmla="*/ 2654709 h 3081810"/>
              <a:gd name="connsiteX87" fmla="*/ 521110 w 2203099"/>
              <a:gd name="connsiteY87" fmla="*/ 2684206 h 3081810"/>
              <a:gd name="connsiteX88" fmla="*/ 580103 w 2203099"/>
              <a:gd name="connsiteY88" fmla="*/ 2762864 h 3081810"/>
              <a:gd name="connsiteX89" fmla="*/ 619432 w 2203099"/>
              <a:gd name="connsiteY89" fmla="*/ 2821858 h 3081810"/>
              <a:gd name="connsiteX90" fmla="*/ 639097 w 2203099"/>
              <a:gd name="connsiteY90" fmla="*/ 2851355 h 3081810"/>
              <a:gd name="connsiteX91" fmla="*/ 668594 w 2203099"/>
              <a:gd name="connsiteY91" fmla="*/ 2871019 h 3081810"/>
              <a:gd name="connsiteX92" fmla="*/ 737419 w 2203099"/>
              <a:gd name="connsiteY92" fmla="*/ 2949677 h 3081810"/>
              <a:gd name="connsiteX93" fmla="*/ 757084 w 2203099"/>
              <a:gd name="connsiteY93" fmla="*/ 2979174 h 3081810"/>
              <a:gd name="connsiteX94" fmla="*/ 855407 w 2203099"/>
              <a:gd name="connsiteY94" fmla="*/ 3038167 h 3081810"/>
              <a:gd name="connsiteX95" fmla="*/ 914400 w 2203099"/>
              <a:gd name="connsiteY95" fmla="*/ 3048000 h 3081810"/>
              <a:gd name="connsiteX96" fmla="*/ 963561 w 2203099"/>
              <a:gd name="connsiteY96" fmla="*/ 3057832 h 3081810"/>
              <a:gd name="connsiteX97" fmla="*/ 1071716 w 2203099"/>
              <a:gd name="connsiteY97" fmla="*/ 3077496 h 3081810"/>
              <a:gd name="connsiteX98" fmla="*/ 1484671 w 2203099"/>
              <a:gd name="connsiteY98" fmla="*/ 3057832 h 3081810"/>
              <a:gd name="connsiteX99" fmla="*/ 1543665 w 2203099"/>
              <a:gd name="connsiteY99" fmla="*/ 3038167 h 3081810"/>
              <a:gd name="connsiteX100" fmla="*/ 1661652 w 2203099"/>
              <a:gd name="connsiteY100" fmla="*/ 2979174 h 3081810"/>
              <a:gd name="connsiteX101" fmla="*/ 1691148 w 2203099"/>
              <a:gd name="connsiteY101" fmla="*/ 2969342 h 3081810"/>
              <a:gd name="connsiteX102" fmla="*/ 1720645 w 2203099"/>
              <a:gd name="connsiteY102" fmla="*/ 2959509 h 3081810"/>
              <a:gd name="connsiteX103" fmla="*/ 1710813 w 2203099"/>
              <a:gd name="connsiteY103" fmla="*/ 2979174 h 308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03099" h="3081810">
                <a:moveTo>
                  <a:pt x="1710813" y="2979174"/>
                </a:moveTo>
                <a:cubicBezTo>
                  <a:pt x="1727200" y="2969342"/>
                  <a:pt x="1744073" y="2960278"/>
                  <a:pt x="1759974" y="2949677"/>
                </a:cubicBezTo>
                <a:cubicBezTo>
                  <a:pt x="1784384" y="2933403"/>
                  <a:pt x="1809813" y="2913468"/>
                  <a:pt x="1828800" y="2890684"/>
                </a:cubicBezTo>
                <a:cubicBezTo>
                  <a:pt x="1842446" y="2874310"/>
                  <a:pt x="1860731" y="2840354"/>
                  <a:pt x="1868129" y="2821858"/>
                </a:cubicBezTo>
                <a:cubicBezTo>
                  <a:pt x="1875827" y="2802612"/>
                  <a:pt x="1881239" y="2782529"/>
                  <a:pt x="1887794" y="2762864"/>
                </a:cubicBezTo>
                <a:lnTo>
                  <a:pt x="1897626" y="2733367"/>
                </a:lnTo>
                <a:cubicBezTo>
                  <a:pt x="1885830" y="2650792"/>
                  <a:pt x="1882375" y="2667558"/>
                  <a:pt x="1897626" y="2576051"/>
                </a:cubicBezTo>
                <a:cubicBezTo>
                  <a:pt x="1899330" y="2565828"/>
                  <a:pt x="1901709" y="2555178"/>
                  <a:pt x="1907458" y="2546555"/>
                </a:cubicBezTo>
                <a:cubicBezTo>
                  <a:pt x="1915171" y="2534985"/>
                  <a:pt x="1927123" y="2526890"/>
                  <a:pt x="1936955" y="2517058"/>
                </a:cubicBezTo>
                <a:cubicBezTo>
                  <a:pt x="1943510" y="2503948"/>
                  <a:pt x="1947236" y="2488989"/>
                  <a:pt x="1956619" y="2477729"/>
                </a:cubicBezTo>
                <a:cubicBezTo>
                  <a:pt x="1964184" y="2468651"/>
                  <a:pt x="1977038" y="2465629"/>
                  <a:pt x="1986116" y="2458064"/>
                </a:cubicBezTo>
                <a:cubicBezTo>
                  <a:pt x="1996798" y="2449162"/>
                  <a:pt x="2006711" y="2439249"/>
                  <a:pt x="2015613" y="2428567"/>
                </a:cubicBezTo>
                <a:cubicBezTo>
                  <a:pt x="2023178" y="2419489"/>
                  <a:pt x="2028409" y="2408687"/>
                  <a:pt x="2035277" y="2399071"/>
                </a:cubicBezTo>
                <a:cubicBezTo>
                  <a:pt x="2044802" y="2385736"/>
                  <a:pt x="2055377" y="2373167"/>
                  <a:pt x="2064774" y="2359742"/>
                </a:cubicBezTo>
                <a:cubicBezTo>
                  <a:pt x="2078327" y="2340380"/>
                  <a:pt x="2096629" y="2323169"/>
                  <a:pt x="2104103" y="2300748"/>
                </a:cubicBezTo>
                <a:cubicBezTo>
                  <a:pt x="2110658" y="2281084"/>
                  <a:pt x="2114498" y="2260295"/>
                  <a:pt x="2123768" y="2241755"/>
                </a:cubicBezTo>
                <a:cubicBezTo>
                  <a:pt x="2130323" y="2228645"/>
                  <a:pt x="2137989" y="2216035"/>
                  <a:pt x="2143432" y="2202426"/>
                </a:cubicBezTo>
                <a:cubicBezTo>
                  <a:pt x="2151130" y="2183180"/>
                  <a:pt x="2156542" y="2163097"/>
                  <a:pt x="2163097" y="2143432"/>
                </a:cubicBezTo>
                <a:lnTo>
                  <a:pt x="2172929" y="2113935"/>
                </a:lnTo>
                <a:cubicBezTo>
                  <a:pt x="2176206" y="2104103"/>
                  <a:pt x="2180247" y="2094493"/>
                  <a:pt x="2182761" y="2084438"/>
                </a:cubicBezTo>
                <a:lnTo>
                  <a:pt x="2192594" y="2045109"/>
                </a:lnTo>
                <a:cubicBezTo>
                  <a:pt x="2211624" y="1873835"/>
                  <a:pt x="2200516" y="2036391"/>
                  <a:pt x="2192594" y="1877961"/>
                </a:cubicBezTo>
                <a:cubicBezTo>
                  <a:pt x="2192116" y="1868407"/>
                  <a:pt x="2198115" y="1605081"/>
                  <a:pt x="2172929" y="1504335"/>
                </a:cubicBezTo>
                <a:cubicBezTo>
                  <a:pt x="2164513" y="1470672"/>
                  <a:pt x="2146633" y="1428762"/>
                  <a:pt x="2133600" y="1396180"/>
                </a:cubicBezTo>
                <a:cubicBezTo>
                  <a:pt x="2130323" y="1376516"/>
                  <a:pt x="2127442" y="1356781"/>
                  <a:pt x="2123768" y="1337187"/>
                </a:cubicBezTo>
                <a:cubicBezTo>
                  <a:pt x="2117608" y="1304336"/>
                  <a:pt x="2104103" y="1238864"/>
                  <a:pt x="2104103" y="1238864"/>
                </a:cubicBezTo>
                <a:cubicBezTo>
                  <a:pt x="2100826" y="1150374"/>
                  <a:pt x="2098806" y="1061828"/>
                  <a:pt x="2094271" y="973393"/>
                </a:cubicBezTo>
                <a:cubicBezTo>
                  <a:pt x="2086906" y="829768"/>
                  <a:pt x="2092782" y="897860"/>
                  <a:pt x="2074607" y="816077"/>
                </a:cubicBezTo>
                <a:cubicBezTo>
                  <a:pt x="2070982" y="799763"/>
                  <a:pt x="2071137" y="782369"/>
                  <a:pt x="2064774" y="766916"/>
                </a:cubicBezTo>
                <a:cubicBezTo>
                  <a:pt x="2038387" y="702833"/>
                  <a:pt x="2006966" y="645181"/>
                  <a:pt x="1966452" y="589935"/>
                </a:cubicBezTo>
                <a:cubicBezTo>
                  <a:pt x="1944354" y="559801"/>
                  <a:pt x="1924049" y="527868"/>
                  <a:pt x="1897626" y="501445"/>
                </a:cubicBezTo>
                <a:cubicBezTo>
                  <a:pt x="1803028" y="406847"/>
                  <a:pt x="1942319" y="543357"/>
                  <a:pt x="1828800" y="442451"/>
                </a:cubicBezTo>
                <a:cubicBezTo>
                  <a:pt x="1811479" y="427055"/>
                  <a:pt x="1796865" y="408793"/>
                  <a:pt x="1779639" y="393290"/>
                </a:cubicBezTo>
                <a:cubicBezTo>
                  <a:pt x="1764040" y="379251"/>
                  <a:pt x="1746270" y="367780"/>
                  <a:pt x="1730477" y="353961"/>
                </a:cubicBezTo>
                <a:cubicBezTo>
                  <a:pt x="1720013" y="344805"/>
                  <a:pt x="1711663" y="333366"/>
                  <a:pt x="1700981" y="324464"/>
                </a:cubicBezTo>
                <a:cubicBezTo>
                  <a:pt x="1691903" y="316899"/>
                  <a:pt x="1681100" y="311668"/>
                  <a:pt x="1671484" y="304800"/>
                </a:cubicBezTo>
                <a:cubicBezTo>
                  <a:pt x="1499970" y="182291"/>
                  <a:pt x="1782531" y="378832"/>
                  <a:pt x="1582994" y="245806"/>
                </a:cubicBezTo>
                <a:cubicBezTo>
                  <a:pt x="1528528" y="209495"/>
                  <a:pt x="1551863" y="214775"/>
                  <a:pt x="1484671" y="176980"/>
                </a:cubicBezTo>
                <a:cubicBezTo>
                  <a:pt x="1452734" y="159016"/>
                  <a:pt x="1421110" y="139406"/>
                  <a:pt x="1386348" y="127819"/>
                </a:cubicBezTo>
                <a:cubicBezTo>
                  <a:pt x="1376516" y="124542"/>
                  <a:pt x="1366287" y="122276"/>
                  <a:pt x="1356852" y="117987"/>
                </a:cubicBezTo>
                <a:cubicBezTo>
                  <a:pt x="1330165" y="105857"/>
                  <a:pt x="1306004" y="87928"/>
                  <a:pt x="1278194" y="78658"/>
                </a:cubicBezTo>
                <a:cubicBezTo>
                  <a:pt x="1268362" y="75381"/>
                  <a:pt x="1258223" y="72909"/>
                  <a:pt x="1248697" y="68826"/>
                </a:cubicBezTo>
                <a:cubicBezTo>
                  <a:pt x="1235225" y="63052"/>
                  <a:pt x="1223273" y="53796"/>
                  <a:pt x="1209368" y="49161"/>
                </a:cubicBezTo>
                <a:cubicBezTo>
                  <a:pt x="1193514" y="43876"/>
                  <a:pt x="1176548" y="42831"/>
                  <a:pt x="1160207" y="39329"/>
                </a:cubicBezTo>
                <a:cubicBezTo>
                  <a:pt x="1130661" y="32998"/>
                  <a:pt x="1101668" y="23658"/>
                  <a:pt x="1071716" y="19664"/>
                </a:cubicBezTo>
                <a:cubicBezTo>
                  <a:pt x="1003185" y="10527"/>
                  <a:pt x="865239" y="0"/>
                  <a:pt x="865239" y="0"/>
                </a:cubicBezTo>
                <a:cubicBezTo>
                  <a:pt x="771435" y="5211"/>
                  <a:pt x="654568" y="5964"/>
                  <a:pt x="560439" y="29496"/>
                </a:cubicBezTo>
                <a:cubicBezTo>
                  <a:pt x="536224" y="35550"/>
                  <a:pt x="514909" y="50033"/>
                  <a:pt x="491613" y="58993"/>
                </a:cubicBezTo>
                <a:cubicBezTo>
                  <a:pt x="472266" y="66434"/>
                  <a:pt x="452284" y="72103"/>
                  <a:pt x="432619" y="78658"/>
                </a:cubicBezTo>
                <a:cubicBezTo>
                  <a:pt x="290957" y="220320"/>
                  <a:pt x="468614" y="47805"/>
                  <a:pt x="363794" y="137651"/>
                </a:cubicBezTo>
                <a:cubicBezTo>
                  <a:pt x="349717" y="149717"/>
                  <a:pt x="338322" y="164663"/>
                  <a:pt x="324465" y="176980"/>
                </a:cubicBezTo>
                <a:cubicBezTo>
                  <a:pt x="308780" y="190922"/>
                  <a:pt x="290142" y="201470"/>
                  <a:pt x="275303" y="216309"/>
                </a:cubicBezTo>
                <a:cubicBezTo>
                  <a:pt x="266947" y="224665"/>
                  <a:pt x="261902" y="235785"/>
                  <a:pt x="255639" y="245806"/>
                </a:cubicBezTo>
                <a:cubicBezTo>
                  <a:pt x="245511" y="262012"/>
                  <a:pt x="237382" y="279512"/>
                  <a:pt x="226142" y="294967"/>
                </a:cubicBezTo>
                <a:cubicBezTo>
                  <a:pt x="211086" y="315669"/>
                  <a:pt x="191551" y="332915"/>
                  <a:pt x="176981" y="353961"/>
                </a:cubicBezTo>
                <a:cubicBezTo>
                  <a:pt x="164253" y="372347"/>
                  <a:pt x="130680" y="434192"/>
                  <a:pt x="117987" y="462116"/>
                </a:cubicBezTo>
                <a:cubicBezTo>
                  <a:pt x="107658" y="484839"/>
                  <a:pt x="99653" y="508617"/>
                  <a:pt x="88490" y="530942"/>
                </a:cubicBezTo>
                <a:cubicBezTo>
                  <a:pt x="83205" y="541511"/>
                  <a:pt x="73625" y="549640"/>
                  <a:pt x="68826" y="560438"/>
                </a:cubicBezTo>
                <a:cubicBezTo>
                  <a:pt x="22859" y="663863"/>
                  <a:pt x="70170" y="576067"/>
                  <a:pt x="39329" y="668593"/>
                </a:cubicBezTo>
                <a:cubicBezTo>
                  <a:pt x="34694" y="682498"/>
                  <a:pt x="26220" y="694812"/>
                  <a:pt x="19665" y="707922"/>
                </a:cubicBezTo>
                <a:cubicBezTo>
                  <a:pt x="13036" y="747693"/>
                  <a:pt x="0" y="819298"/>
                  <a:pt x="0" y="855406"/>
                </a:cubicBezTo>
                <a:cubicBezTo>
                  <a:pt x="0" y="914491"/>
                  <a:pt x="2503" y="973759"/>
                  <a:pt x="9832" y="1032387"/>
                </a:cubicBezTo>
                <a:cubicBezTo>
                  <a:pt x="12403" y="1052955"/>
                  <a:pt x="22942" y="1071716"/>
                  <a:pt x="29497" y="1091380"/>
                </a:cubicBezTo>
                <a:cubicBezTo>
                  <a:pt x="38191" y="1117462"/>
                  <a:pt x="43870" y="1131989"/>
                  <a:pt x="49161" y="1160206"/>
                </a:cubicBezTo>
                <a:cubicBezTo>
                  <a:pt x="56509" y="1199395"/>
                  <a:pt x="68826" y="1278193"/>
                  <a:pt x="68826" y="1278193"/>
                </a:cubicBezTo>
                <a:cubicBezTo>
                  <a:pt x="66927" y="1299077"/>
                  <a:pt x="55948" y="1433336"/>
                  <a:pt x="49161" y="1465006"/>
                </a:cubicBezTo>
                <a:cubicBezTo>
                  <a:pt x="44818" y="1485274"/>
                  <a:pt x="34524" y="1503891"/>
                  <a:pt x="29497" y="1524000"/>
                </a:cubicBezTo>
                <a:cubicBezTo>
                  <a:pt x="14830" y="1582669"/>
                  <a:pt x="21887" y="1550000"/>
                  <a:pt x="9832" y="1622322"/>
                </a:cubicBezTo>
                <a:cubicBezTo>
                  <a:pt x="13110" y="1661651"/>
                  <a:pt x="15307" y="1701085"/>
                  <a:pt x="19665" y="1740309"/>
                </a:cubicBezTo>
                <a:cubicBezTo>
                  <a:pt x="22792" y="1768448"/>
                  <a:pt x="30713" y="1809911"/>
                  <a:pt x="39329" y="1838632"/>
                </a:cubicBezTo>
                <a:cubicBezTo>
                  <a:pt x="45285" y="1858486"/>
                  <a:pt x="47496" y="1880379"/>
                  <a:pt x="58994" y="1897626"/>
                </a:cubicBezTo>
                <a:lnTo>
                  <a:pt x="98323" y="1956619"/>
                </a:lnTo>
                <a:cubicBezTo>
                  <a:pt x="101600" y="1966451"/>
                  <a:pt x="102406" y="1977492"/>
                  <a:pt x="108155" y="1986116"/>
                </a:cubicBezTo>
                <a:cubicBezTo>
                  <a:pt x="136112" y="2028053"/>
                  <a:pt x="131070" y="2007406"/>
                  <a:pt x="167148" y="2025445"/>
                </a:cubicBezTo>
                <a:cubicBezTo>
                  <a:pt x="177717" y="2030730"/>
                  <a:pt x="186813" y="2038554"/>
                  <a:pt x="196645" y="2045109"/>
                </a:cubicBezTo>
                <a:cubicBezTo>
                  <a:pt x="209755" y="2064774"/>
                  <a:pt x="230242" y="2081175"/>
                  <a:pt x="235974" y="2104103"/>
                </a:cubicBezTo>
                <a:cubicBezTo>
                  <a:pt x="248673" y="2154896"/>
                  <a:pt x="238311" y="2132188"/>
                  <a:pt x="265471" y="2172929"/>
                </a:cubicBezTo>
                <a:cubicBezTo>
                  <a:pt x="270462" y="2192895"/>
                  <a:pt x="276670" y="2222001"/>
                  <a:pt x="285136" y="2241755"/>
                </a:cubicBezTo>
                <a:cubicBezTo>
                  <a:pt x="290910" y="2255227"/>
                  <a:pt x="299654" y="2267360"/>
                  <a:pt x="304800" y="2281084"/>
                </a:cubicBezTo>
                <a:cubicBezTo>
                  <a:pt x="309545" y="2293737"/>
                  <a:pt x="308589" y="2308327"/>
                  <a:pt x="314632" y="2320413"/>
                </a:cubicBezTo>
                <a:cubicBezTo>
                  <a:pt x="325201" y="2341552"/>
                  <a:pt x="353961" y="2379406"/>
                  <a:pt x="353961" y="2379406"/>
                </a:cubicBezTo>
                <a:cubicBezTo>
                  <a:pt x="357239" y="2392516"/>
                  <a:pt x="357751" y="2406648"/>
                  <a:pt x="363794" y="2418735"/>
                </a:cubicBezTo>
                <a:cubicBezTo>
                  <a:pt x="374363" y="2439874"/>
                  <a:pt x="390013" y="2458064"/>
                  <a:pt x="403123" y="2477729"/>
                </a:cubicBezTo>
                <a:cubicBezTo>
                  <a:pt x="409678" y="2487561"/>
                  <a:pt x="419050" y="2496016"/>
                  <a:pt x="422787" y="2507226"/>
                </a:cubicBezTo>
                <a:cubicBezTo>
                  <a:pt x="426064" y="2517058"/>
                  <a:pt x="427586" y="2527662"/>
                  <a:pt x="432619" y="2536722"/>
                </a:cubicBezTo>
                <a:cubicBezTo>
                  <a:pt x="432626" y="2536734"/>
                  <a:pt x="481777" y="2610459"/>
                  <a:pt x="491613" y="2625213"/>
                </a:cubicBezTo>
                <a:cubicBezTo>
                  <a:pt x="498168" y="2635045"/>
                  <a:pt x="507540" y="2643499"/>
                  <a:pt x="511277" y="2654709"/>
                </a:cubicBezTo>
                <a:cubicBezTo>
                  <a:pt x="514555" y="2664541"/>
                  <a:pt x="515546" y="2675462"/>
                  <a:pt x="521110" y="2684206"/>
                </a:cubicBezTo>
                <a:cubicBezTo>
                  <a:pt x="538706" y="2711856"/>
                  <a:pt x="561923" y="2735594"/>
                  <a:pt x="580103" y="2762864"/>
                </a:cubicBezTo>
                <a:lnTo>
                  <a:pt x="619432" y="2821858"/>
                </a:lnTo>
                <a:cubicBezTo>
                  <a:pt x="625987" y="2831690"/>
                  <a:pt x="629265" y="2844800"/>
                  <a:pt x="639097" y="2851355"/>
                </a:cubicBezTo>
                <a:lnTo>
                  <a:pt x="668594" y="2871019"/>
                </a:lnTo>
                <a:cubicBezTo>
                  <a:pt x="714478" y="2939845"/>
                  <a:pt x="688258" y="2916903"/>
                  <a:pt x="737419" y="2949677"/>
                </a:cubicBezTo>
                <a:cubicBezTo>
                  <a:pt x="743974" y="2959509"/>
                  <a:pt x="748728" y="2970818"/>
                  <a:pt x="757084" y="2979174"/>
                </a:cubicBezTo>
                <a:cubicBezTo>
                  <a:pt x="778935" y="3001025"/>
                  <a:pt x="828802" y="3029299"/>
                  <a:pt x="855407" y="3038167"/>
                </a:cubicBezTo>
                <a:cubicBezTo>
                  <a:pt x="874320" y="3044471"/>
                  <a:pt x="894786" y="3044434"/>
                  <a:pt x="914400" y="3048000"/>
                </a:cubicBezTo>
                <a:cubicBezTo>
                  <a:pt x="930842" y="3050990"/>
                  <a:pt x="947077" y="3055085"/>
                  <a:pt x="963561" y="3057832"/>
                </a:cubicBezTo>
                <a:cubicBezTo>
                  <a:pt x="1069251" y="3075447"/>
                  <a:pt x="996209" y="3058620"/>
                  <a:pt x="1071716" y="3077496"/>
                </a:cubicBezTo>
                <a:cubicBezTo>
                  <a:pt x="1209368" y="3070941"/>
                  <a:pt x="1353935" y="3101411"/>
                  <a:pt x="1484671" y="3057832"/>
                </a:cubicBezTo>
                <a:cubicBezTo>
                  <a:pt x="1504336" y="3051277"/>
                  <a:pt x="1526418" y="3049665"/>
                  <a:pt x="1543665" y="3038167"/>
                </a:cubicBezTo>
                <a:cubicBezTo>
                  <a:pt x="1619906" y="2987339"/>
                  <a:pt x="1580236" y="3006312"/>
                  <a:pt x="1661652" y="2979174"/>
                </a:cubicBezTo>
                <a:lnTo>
                  <a:pt x="1691148" y="2969342"/>
                </a:lnTo>
                <a:cubicBezTo>
                  <a:pt x="1700980" y="2966064"/>
                  <a:pt x="1710281" y="2959509"/>
                  <a:pt x="1720645" y="2959509"/>
                </a:cubicBezTo>
                <a:lnTo>
                  <a:pt x="1710813" y="2979174"/>
                </a:lnTo>
                <a:close/>
              </a:path>
            </a:pathLst>
          </a:custGeom>
          <a:solidFill>
            <a:srgbClr val="7030A0">
              <a:alpha val="23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7416"/>
      </p:ext>
    </p:extLst>
  </p:cSld>
  <p:clrMapOvr>
    <a:masterClrMapping/>
  </p:clrMapOvr>
  <p:transition advTm="7778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07153C3-42EF-7044-8BE1-81B3D78A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35" y="401955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E4EBA6-953C-D849-B852-59CA49231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26613817"/>
      </p:ext>
    </p:extLst>
  </p:cSld>
  <p:clrMapOvr>
    <a:masterClrMapping/>
  </p:clrMapOvr>
  <p:transition advTm="51516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20D5CE-343E-1F42-903E-22F8CF0C7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3FDD0-41E5-9D4A-91B6-09AD36720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1432158667"/>
      </p:ext>
    </p:extLst>
  </p:cSld>
  <p:clrMapOvr>
    <a:masterClrMapping/>
  </p:clrMapOvr>
  <p:transition advTm="5151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endParaRPr lang="en-US" altLang="en-US" dirty="0"/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2EDF4-A247-6742-B147-499FDB20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890" y="609600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758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2A0ED0C-467B-4946-A16C-6D8C69A2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70" y="4389755"/>
            <a:ext cx="146822" cy="18288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tx2"/>
            </a:solidFill>
            <a:round/>
            <a:headEnd type="none" w="sm" len="sm"/>
            <a:tailEnd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CCD7-BE52-294D-9F86-20B3F50A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21A2F7-3579-D44D-801A-D27ABFC1C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2039357179"/>
      </p:ext>
    </p:extLst>
  </p:cSld>
  <p:clrMapOvr>
    <a:masterClrMapping/>
  </p:clrMapOvr>
  <p:transition advTm="51516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3AD2BCF-6ADA-AF41-9681-6ACDDF129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99D78A-38A7-4C40-A1AD-48C75EEA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4CCAAE-885B-EA46-898D-6B28ADDE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1950871132"/>
      </p:ext>
    </p:extLst>
  </p:cSld>
  <p:clrMapOvr>
    <a:masterClrMapping/>
  </p:clrMapOvr>
  <p:transition advTm="51516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094" y="5181736"/>
            <a:ext cx="258390" cy="392158"/>
          </a:xfrm>
          <a:prstGeom prst="rect">
            <a:avLst/>
          </a:prstGeom>
        </p:spPr>
      </p:pic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6094BCB8-8156-AC4D-993B-54EF90EB97A1}"/>
              </a:ext>
            </a:extLst>
          </p:cNvPr>
          <p:cNvSpPr/>
          <p:nvPr/>
        </p:nvSpPr>
        <p:spPr bwMode="auto">
          <a:xfrm>
            <a:off x="5921371" y="4471987"/>
            <a:ext cx="1251857" cy="1202055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09A002-F10B-F14A-A1AE-43A3C1A08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299678"/>
      </p:ext>
    </p:extLst>
  </p:cSld>
  <p:clrMapOvr>
    <a:masterClrMapping/>
  </p:clrMapOvr>
  <p:transition advTm="5151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810" y="416259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86E6C-8B07-6548-AFDA-7EE2030CC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FDD5D-EC4C-8046-95E9-1EC8D042D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124E9-13F2-7B46-96BF-18D68518A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</p:spTree>
    <p:extLst>
      <p:ext uri="{BB962C8B-B14F-4D97-AF65-F5344CB8AC3E}">
        <p14:creationId xmlns:p14="http://schemas.microsoft.com/office/powerpoint/2010/main" val="1198709122"/>
      </p:ext>
    </p:extLst>
  </p:cSld>
  <p:clrMapOvr>
    <a:masterClrMapping/>
  </p:clrMapOvr>
  <p:transition advTm="51516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1BB0-129E-7E4C-8006-1EF0B4D4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194-D642-594C-92E7-08D1881E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F0B3-128E-3D42-BCF2-70B165DD6E87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1530882" name="Rectangle 2">
            <a:extLst>
              <a:ext uri="{FF2B5EF4-FFF2-40B4-BE49-F238E27FC236}">
                <a16:creationId xmlns:a16="http://schemas.microsoft.com/office/drawing/2014/main" id="{D8C5CB66-B40D-F04D-A994-C64653444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Personalized PageRank algorithm</a:t>
            </a:r>
          </a:p>
        </p:txBody>
      </p:sp>
      <p:sp>
        <p:nvSpPr>
          <p:cNvPr id="1530883" name="Rectangle 3">
            <a:extLst>
              <a:ext uri="{FF2B5EF4-FFF2-40B4-BE49-F238E27FC236}">
                <a16:creationId xmlns:a16="http://schemas.microsoft.com/office/drawing/2014/main" id="{D331FF86-EC7C-2E40-8032-3445158A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F4744-C00D-C84C-B67F-1077A46E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B7FE89-AFC7-A743-BA09-6FBF4717F4DC}"/>
              </a:ext>
            </a:extLst>
          </p:cNvPr>
          <p:cNvGrpSpPr>
            <a:grpSpLocks/>
          </p:cNvGrpSpPr>
          <p:nvPr/>
        </p:nvGrpSpPr>
        <p:grpSpPr bwMode="auto">
          <a:xfrm>
            <a:off x="7612030" y="4676775"/>
            <a:ext cx="1219200" cy="914400"/>
            <a:chOff x="720" y="2676"/>
            <a:chExt cx="847" cy="5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0FF3C7-EFA1-FD42-9A69-19B29ED9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E71855-3628-4F41-BA7E-8BE01C2D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4822E6-887C-0C45-99C3-76B5AC975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tx2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ED979B-ABCB-434F-BF98-15C5B30F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961D17-BE86-3A49-A714-D0447DD1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/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36C4F112-A1F0-6C49-B05F-AA4DD616EEBD}"/>
                </a:ext>
              </a:extLst>
            </p:cNvPr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744BDFE7-9596-3249-8977-2072D8673866}"/>
                </a:ext>
              </a:extLst>
            </p:cNvPr>
            <p:cNvCxnSpPr>
              <a:cxnSpLocks noChangeShapeType="1"/>
              <a:stCxn id="12" idx="6"/>
              <a:endCxn id="10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53919774-3FAF-D74E-81F4-0F41B234E53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77D47843-0ADB-5D48-A56F-7C96E2ACD23A}"/>
                </a:ext>
              </a:extLst>
            </p:cNvPr>
            <p:cNvCxnSpPr>
              <a:cxnSpLocks noChangeShapeType="1"/>
              <a:stCxn id="9" idx="7"/>
              <a:endCxn id="11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>
              <a:extLst>
                <a:ext uri="{FF2B5EF4-FFF2-40B4-BE49-F238E27FC236}">
                  <a16:creationId xmlns:a16="http://schemas.microsoft.com/office/drawing/2014/main" id="{C343CB8F-DE83-0F42-84FF-0F50F6211021}"/>
                </a:ext>
              </a:extLst>
            </p:cNvPr>
            <p:cNvCxnSpPr>
              <a:cxnSpLocks noChangeShapeType="1"/>
              <a:stCxn id="12" idx="2"/>
              <a:endCxn id="9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>
              <a:extLst>
                <a:ext uri="{FF2B5EF4-FFF2-40B4-BE49-F238E27FC236}">
                  <a16:creationId xmlns:a16="http://schemas.microsoft.com/office/drawing/2014/main" id="{AEA14D8E-02DC-574B-83BA-9F54685B6EF3}"/>
                </a:ext>
              </a:extLst>
            </p:cNvPr>
            <p:cNvCxnSpPr>
              <a:cxnSpLocks noChangeShapeType="1"/>
              <a:stCxn id="10" idx="0"/>
              <a:endCxn id="13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>
              <a:extLst>
                <a:ext uri="{FF2B5EF4-FFF2-40B4-BE49-F238E27FC236}">
                  <a16:creationId xmlns:a16="http://schemas.microsoft.com/office/drawing/2014/main" id="{1B241A24-1A30-D445-BCE6-A3F2CA5CEE84}"/>
                </a:ext>
              </a:extLst>
            </p:cNvPr>
            <p:cNvCxnSpPr>
              <a:cxnSpLocks noChangeShapeType="1"/>
              <a:stCxn id="11" idx="5"/>
              <a:endCxn id="12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638C887-3871-E74C-9F07-E8702D71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810" y="4162590"/>
            <a:ext cx="258390" cy="392158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686E6C-8B07-6548-AFDA-7EE2030CC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00" y="4815842"/>
            <a:ext cx="333755" cy="38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5FDD5D-EC4C-8046-95E9-1EC8D042D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867" y="4516122"/>
            <a:ext cx="333755" cy="3841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9124E9-13F2-7B46-96BF-18D68518A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81" y="1585381"/>
            <a:ext cx="468086" cy="710413"/>
          </a:xfrm>
          <a:prstGeom prst="rect">
            <a:avLst/>
          </a:prstGeom>
          <a:solidFill>
            <a:srgbClr val="FF7E79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231C6E-5F27-284C-A1B0-FE804B5FE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324" y="5469255"/>
            <a:ext cx="333755" cy="3841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E78B63-9BE5-0F4C-BBEA-CCBFDBFA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14" y="4510061"/>
            <a:ext cx="333755" cy="384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231A5A-04B0-7E4A-B9CF-0AB78B34E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592" y="5473294"/>
            <a:ext cx="333755" cy="384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90695-AB7F-3643-A73A-17EA6A84AC04}"/>
              </a:ext>
            </a:extLst>
          </p:cNvPr>
          <p:cNvSpPr txBox="1"/>
          <p:nvPr/>
        </p:nvSpPr>
        <p:spPr>
          <a:xfrm>
            <a:off x="6903163" y="4455925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46D7F7-D7BE-2541-895C-B921CF25F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390" y="5258725"/>
            <a:ext cx="333755" cy="3841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B28517-8117-1444-BE18-FCF0AF095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76" y="5252664"/>
            <a:ext cx="333755" cy="3841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9CEA90E-C6CA-DA48-B7FC-9DF558130F00}"/>
              </a:ext>
            </a:extLst>
          </p:cNvPr>
          <p:cNvSpPr txBox="1"/>
          <p:nvPr/>
        </p:nvSpPr>
        <p:spPr>
          <a:xfrm>
            <a:off x="6988656" y="5223033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7B2242-3EFD-3F48-AF1E-B6B02FBCDAA5}"/>
              </a:ext>
            </a:extLst>
          </p:cNvPr>
          <p:cNvSpPr txBox="1"/>
          <p:nvPr/>
        </p:nvSpPr>
        <p:spPr>
          <a:xfrm>
            <a:off x="8727591" y="4783613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251F88-1288-2641-852E-B86F98740426}"/>
              </a:ext>
            </a:extLst>
          </p:cNvPr>
          <p:cNvSpPr txBox="1"/>
          <p:nvPr/>
        </p:nvSpPr>
        <p:spPr>
          <a:xfrm>
            <a:off x="8266972" y="5464405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14664116"/>
      </p:ext>
    </p:extLst>
  </p:cSld>
  <p:clrMapOvr>
    <a:masterClrMapping/>
  </p:clrMapOvr>
  <p:transition advTm="51516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Personalized PR</a:t>
            </a:r>
          </a:p>
          <a:p>
            <a:pPr lvl="3"/>
            <a:r>
              <a:rPr lang="en-US" dirty="0">
                <a:ea typeface="ＭＳ Ｐゴシック" charset="-128"/>
                <a:cs typeface="ＭＳ Ｐゴシック" charset="-128"/>
              </a:rPr>
              <a:t>Fast computation - ‘Pixie’</a:t>
            </a:r>
          </a:p>
          <a:p>
            <a:pPr lvl="3"/>
            <a:r>
              <a:rPr lang="en-US" dirty="0">
                <a:ea typeface="ＭＳ Ｐゴシック" charset="-128"/>
                <a:cs typeface="ＭＳ Ｐゴシック" charset="-128"/>
              </a:rPr>
              <a:t>Other applications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511028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134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ADE3580D-5155-DD4D-9B63-BE0E4B81B210}"/>
              </a:ext>
            </a:extLst>
          </p:cNvPr>
          <p:cNvSpPr/>
          <p:nvPr/>
        </p:nvSpPr>
        <p:spPr bwMode="auto">
          <a:xfrm>
            <a:off x="5683046" y="5030796"/>
            <a:ext cx="673166" cy="662081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4FC288-FB8D-C04B-9403-A2F8C4C7E392}"/>
              </a:ext>
            </a:extLst>
          </p:cNvPr>
          <p:cNvGrpSpPr>
            <a:grpSpLocks noChangeAspect="1"/>
          </p:cNvGrpSpPr>
          <p:nvPr/>
        </p:nvGrpSpPr>
        <p:grpSpPr>
          <a:xfrm>
            <a:off x="5212948" y="3523789"/>
            <a:ext cx="2990472" cy="2018044"/>
            <a:chOff x="-43170" y="2384916"/>
            <a:chExt cx="5612250" cy="37872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D93241-EF8F-924D-9BD0-8044F280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C23A27-D4BD-3F4E-BA2C-36361D218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055E78-050D-EE4B-B048-B894CACA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E4B2D2-6C72-8241-976F-F8734A91A2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B38DA0-6CCC-914D-9C05-596447A479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FF25D7F-7227-B047-9290-2A72F0B259BB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95FAE8-3871-404E-9B26-EFE05D8BF6CE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A0555D-B3D6-2C42-8564-C904A0BF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201237-31BC-E245-B6CC-1847D9CD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02C9A4F-E106-D641-8865-6E4B5606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E502ED-332D-2841-BF4E-83F0078B668D}"/>
                </a:ext>
              </a:extLst>
            </p:cNvPr>
            <p:cNvSpPr txBox="1"/>
            <p:nvPr/>
          </p:nvSpPr>
          <p:spPr>
            <a:xfrm rot="5400000">
              <a:off x="724069" y="3584434"/>
              <a:ext cx="1122515" cy="26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…</a:t>
              </a:r>
              <a:endParaRPr lang="en-US" sz="3600" b="1" dirty="0"/>
            </a:p>
            <a:p>
              <a:endParaRPr lang="en-US" sz="5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CDF107-25DF-0548-9E21-EB1130F40BDC}"/>
                </a:ext>
              </a:extLst>
            </p:cNvPr>
            <p:cNvSpPr txBox="1"/>
            <p:nvPr/>
          </p:nvSpPr>
          <p:spPr>
            <a:xfrm rot="5400000">
              <a:off x="3679325" y="2287939"/>
              <a:ext cx="1122515" cy="265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555DCD-5F55-6D48-A36F-A9204162D8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A1056C-C339-4049-AEB5-F6FD00FF846D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 flipV="1">
            <a:off x="6410848" y="3747120"/>
            <a:ext cx="950426" cy="15633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F017AFE-9FF9-6345-94D0-C42227307D7F}"/>
              </a:ext>
            </a:extLst>
          </p:cNvPr>
          <p:cNvSpPr txBox="1"/>
          <p:nvPr/>
        </p:nvSpPr>
        <p:spPr>
          <a:xfrm>
            <a:off x="6658525" y="462307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1C113812-9FA5-1748-A910-5B631B00A414}"/>
              </a:ext>
            </a:extLst>
          </p:cNvPr>
          <p:cNvSpPr/>
          <p:nvPr/>
        </p:nvSpPr>
        <p:spPr bwMode="auto">
          <a:xfrm>
            <a:off x="246773" y="1601540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4613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84290DAE-AFDA-4D48-8874-9019316D5CAE}"/>
              </a:ext>
            </a:extLst>
          </p:cNvPr>
          <p:cNvSpPr/>
          <p:nvPr/>
        </p:nvSpPr>
        <p:spPr bwMode="auto">
          <a:xfrm>
            <a:off x="5683046" y="5030796"/>
            <a:ext cx="673166" cy="662081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EA609D7-CC90-BE4D-A65A-B4A5F939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04" y="3636294"/>
            <a:ext cx="362768" cy="4329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6908E6-5CFC-B64F-8EB6-146B99F3B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704" y="4199835"/>
            <a:ext cx="290190" cy="4329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35BC8D-3D0B-E84A-BCA9-A844A8FDC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767" y="5108851"/>
            <a:ext cx="248062" cy="43298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6EE0A3-ECE7-0D4D-9B05-FAE8732ABC7D}"/>
              </a:ext>
            </a:extLst>
          </p:cNvPr>
          <p:cNvCxnSpPr>
            <a:cxnSpLocks/>
          </p:cNvCxnSpPr>
          <p:nvPr/>
        </p:nvCxnSpPr>
        <p:spPr bwMode="auto">
          <a:xfrm flipV="1">
            <a:off x="6456840" y="3747119"/>
            <a:ext cx="765063" cy="12439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AB0533-36F4-3E4B-AEA9-7EACE19E7F42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8838" y="3832309"/>
            <a:ext cx="793065" cy="59364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779CAA-4EBD-554B-802B-FEF322651DE6}"/>
              </a:ext>
            </a:extLst>
          </p:cNvPr>
          <p:cNvCxnSpPr/>
          <p:nvPr/>
        </p:nvCxnSpPr>
        <p:spPr bwMode="auto">
          <a:xfrm>
            <a:off x="6456840" y="3975935"/>
            <a:ext cx="771172" cy="95947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AF12C8-B205-3F46-99A6-CC8FFB6F97DD}"/>
              </a:ext>
            </a:extLst>
          </p:cNvPr>
          <p:cNvCxnSpPr/>
          <p:nvPr/>
        </p:nvCxnSpPr>
        <p:spPr bwMode="auto">
          <a:xfrm flipV="1">
            <a:off x="6405372" y="5030796"/>
            <a:ext cx="816531" cy="2744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DDAEFA-BCAA-0F4C-945E-C777AB2500D1}"/>
              </a:ext>
            </a:extLst>
          </p:cNvPr>
          <p:cNvSpPr txBox="1"/>
          <p:nvPr/>
        </p:nvSpPr>
        <p:spPr>
          <a:xfrm rot="5400000">
            <a:off x="5621769" y="4162949"/>
            <a:ext cx="5981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</a:t>
            </a:r>
            <a:endParaRPr lang="en-US" sz="3600" b="1" dirty="0"/>
          </a:p>
          <a:p>
            <a:endParaRPr lang="en-US" sz="5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ED87D2-0B17-E149-922C-B933695A6375}"/>
              </a:ext>
            </a:extLst>
          </p:cNvPr>
          <p:cNvSpPr txBox="1"/>
          <p:nvPr/>
        </p:nvSpPr>
        <p:spPr>
          <a:xfrm rot="5400000">
            <a:off x="7196469" y="3433186"/>
            <a:ext cx="5981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367008-64E5-414E-A6FF-F75B9D165EFE}"/>
              </a:ext>
            </a:extLst>
          </p:cNvPr>
          <p:cNvCxnSpPr>
            <a:cxnSpLocks/>
          </p:cNvCxnSpPr>
          <p:nvPr/>
        </p:nvCxnSpPr>
        <p:spPr bwMode="auto">
          <a:xfrm>
            <a:off x="6420287" y="4527691"/>
            <a:ext cx="93963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DCCF96B-82FE-0248-9531-9E7650E6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660" y="3260518"/>
            <a:ext cx="660513" cy="6108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3044C1-DE52-8A4A-8BA4-4304297F5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810" y="4263635"/>
            <a:ext cx="462202" cy="6162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0D6262-8ACA-A44E-BEF6-7459BBE3D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984" y="4986735"/>
            <a:ext cx="412718" cy="63696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29411B-DC83-6E4C-959B-86CAAE2FA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0848" y="3747120"/>
            <a:ext cx="950426" cy="156338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2"/>
            </a:solidFill>
            <a:prstDash val="dash"/>
            <a:round/>
            <a:headEnd type="none" w="sm" len="sm"/>
            <a:tailEnd type="triangl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F9C41FB-E163-3F48-B731-338C112D2DB1}"/>
              </a:ext>
            </a:extLst>
          </p:cNvPr>
          <p:cNvSpPr txBox="1"/>
          <p:nvPr/>
        </p:nvSpPr>
        <p:spPr>
          <a:xfrm>
            <a:off x="6658525" y="4623075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5152667D-90C0-0647-B4F4-D46DB7111E4F}"/>
              </a:ext>
            </a:extLst>
          </p:cNvPr>
          <p:cNvSpPr/>
          <p:nvPr/>
        </p:nvSpPr>
        <p:spPr bwMode="auto">
          <a:xfrm>
            <a:off x="140677" y="2200589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6523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419AF-7AE3-F14F-B6AF-5BF082A7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3" y="3741738"/>
            <a:ext cx="2540000" cy="2219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3C07CF-74D4-1F47-855D-3D3850E85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8"/>
          <a:stretch/>
        </p:blipFill>
        <p:spPr>
          <a:xfrm>
            <a:off x="5179453" y="3741738"/>
            <a:ext cx="2839720" cy="2168653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A54C2917-4899-5A4D-8E94-6412C0338549}"/>
              </a:ext>
            </a:extLst>
          </p:cNvPr>
          <p:cNvSpPr/>
          <p:nvPr/>
        </p:nvSpPr>
        <p:spPr bwMode="auto">
          <a:xfrm>
            <a:off x="4084358" y="4762818"/>
            <a:ext cx="647700" cy="177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939972-4E4C-DC46-AA7E-998C3AFE85D1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636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419AF-7AE3-F14F-B6AF-5BF082A7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3" y="3741738"/>
            <a:ext cx="2540000" cy="2219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3C07CF-74D4-1F47-855D-3D3850E85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8"/>
          <a:stretch/>
        </p:blipFill>
        <p:spPr>
          <a:xfrm>
            <a:off x="5179453" y="3741738"/>
            <a:ext cx="2839720" cy="2168653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A54C2917-4899-5A4D-8E94-6412C0338549}"/>
              </a:ext>
            </a:extLst>
          </p:cNvPr>
          <p:cNvSpPr/>
          <p:nvPr/>
        </p:nvSpPr>
        <p:spPr bwMode="auto">
          <a:xfrm>
            <a:off x="4084358" y="4762818"/>
            <a:ext cx="647700" cy="177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939972-4E4C-DC46-AA7E-998C3AFE85D1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F1F82B-0EDB-AA46-83D7-8FDE8160E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6" y="5176503"/>
            <a:ext cx="1037303" cy="1037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88B0D-4906-8543-A7E5-639382560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509" y="3404355"/>
            <a:ext cx="967908" cy="7259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7F386-34B4-4443-873A-38D87284D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417" y="3404355"/>
            <a:ext cx="671382" cy="5912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845224-F493-AB47-B635-4C61F5141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68" y="5195455"/>
            <a:ext cx="1292231" cy="9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68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r>
              <a:rPr lang="en-US" altLang="en-US" b="1" dirty="0"/>
              <a:t>PageRank (PR = RWR)</a:t>
            </a:r>
            <a:r>
              <a:rPr lang="en-US" altLang="en-US" dirty="0"/>
              <a:t>, HITS, SALSA</a:t>
            </a:r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r>
              <a:rPr lang="en-US" altLang="en-US" dirty="0"/>
              <a:t>Personalized P.R. (/SALSA)</a:t>
            </a:r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AC34B09-523B-4946-A961-89949EBE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81" y="1447800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99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AF419AF-7AE3-F14F-B6AF-5BF082A7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3" y="3741738"/>
            <a:ext cx="2540000" cy="2219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3C07CF-74D4-1F47-855D-3D3850E85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8"/>
          <a:stretch/>
        </p:blipFill>
        <p:spPr>
          <a:xfrm>
            <a:off x="5179453" y="3741738"/>
            <a:ext cx="2839720" cy="2168653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A54C2917-4899-5A4D-8E94-6412C0338549}"/>
              </a:ext>
            </a:extLst>
          </p:cNvPr>
          <p:cNvSpPr/>
          <p:nvPr/>
        </p:nvSpPr>
        <p:spPr bwMode="auto">
          <a:xfrm>
            <a:off x="4084358" y="4762818"/>
            <a:ext cx="647700" cy="177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C939972-4E4C-DC46-AA7E-998C3AFE85D1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F1F82B-0EDB-AA46-83D7-8FDE8160E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6" y="5176503"/>
            <a:ext cx="1037303" cy="1037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E88B0D-4906-8543-A7E5-639382560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509" y="3404355"/>
            <a:ext cx="967908" cy="7259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7F386-34B4-4443-873A-38D87284D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417" y="3404355"/>
            <a:ext cx="671382" cy="5912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845224-F493-AB47-B635-4C61F5141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768" y="5195455"/>
            <a:ext cx="1292231" cy="976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C83C20-B609-7645-AA56-2E80BD0AE6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3916" y="4026218"/>
            <a:ext cx="1031090" cy="9788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CEC23D-7621-D942-80F0-395A4B73BE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8113" y="3215640"/>
            <a:ext cx="800829" cy="10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928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4837-C954-DF4A-B696-EF13321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node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FD1F-5560-8441-B6A9-FC82D53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Link prediction</a:t>
            </a:r>
          </a:p>
          <a:p>
            <a:r>
              <a:rPr lang="en-US" dirty="0"/>
              <a:t>‘Center Piece Subgraphs’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5967-8E9D-7447-BC2A-FB7CA3C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D5DB-3071-9844-A2FD-D9434DD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A8CAA84-88D2-5843-883B-E42872EC559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752600"/>
            <a:ext cx="1219200" cy="914400"/>
            <a:chOff x="720" y="2676"/>
            <a:chExt cx="847" cy="54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26167D6D-F926-A142-98E9-A2B2ADF2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3036"/>
              <a:ext cx="101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5337358-C6A0-354D-B0AD-DD632D7F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29B17A4-6DA9-9740-91C1-899DF72CC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" y="2676"/>
              <a:ext cx="102" cy="108"/>
            </a:xfrm>
            <a:prstGeom prst="ellipse">
              <a:avLst/>
            </a:prstGeom>
            <a:solidFill>
              <a:schemeClr val="tx2"/>
            </a:solidFill>
            <a:ln w="15875">
              <a:noFill/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737036A-18C2-1145-A26C-F80B62E7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108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AD4DD7B-DF19-8A4F-9A86-387DA2D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12"/>
              <a:ext cx="102" cy="10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22A782A1-4C80-1648-A10E-65A864D68DC3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1266" y="2730"/>
              <a:ext cx="196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DA41014E-BDB3-E141-832C-6F1F9F72EB0B}"/>
                </a:ext>
              </a:extLst>
            </p:cNvPr>
            <p:cNvCxnSpPr>
              <a:cxnSpLocks noChangeShapeType="1"/>
              <a:stCxn id="11" idx="6"/>
              <a:endCxn id="9" idx="3"/>
            </p:cNvCxnSpPr>
            <p:nvPr/>
          </p:nvCxnSpPr>
          <p:spPr bwMode="auto">
            <a:xfrm flipV="1">
              <a:off x="1300" y="2808"/>
              <a:ext cx="180" cy="3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AE7EE7AE-8686-FF41-807D-09CA8589D961}"/>
                </a:ext>
              </a:extLst>
            </p:cNvPr>
            <p:cNvCxnSpPr>
              <a:cxnSpLocks noChangeShapeType="1"/>
              <a:stCxn id="12" idx="6"/>
              <a:endCxn id="10" idx="2"/>
            </p:cNvCxnSpPr>
            <p:nvPr/>
          </p:nvCxnSpPr>
          <p:spPr bwMode="auto">
            <a:xfrm flipV="1">
              <a:off x="825" y="2730"/>
              <a:ext cx="332" cy="3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EC9C3A82-33DA-A041-B0B0-D0D96CA18861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875" y="2772"/>
              <a:ext cx="300" cy="27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E20405DC-9A0C-3342-8ACA-F2F8A8745839}"/>
                </a:ext>
              </a:extLst>
            </p:cNvPr>
            <p:cNvCxnSpPr>
              <a:cxnSpLocks noChangeShapeType="1"/>
              <a:stCxn id="11" idx="2"/>
              <a:endCxn id="8" idx="6"/>
            </p:cNvCxnSpPr>
            <p:nvPr/>
          </p:nvCxnSpPr>
          <p:spPr bwMode="auto">
            <a:xfrm flipH="1" flipV="1">
              <a:off x="894" y="3090"/>
              <a:ext cx="295" cy="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B2A452D1-CDB1-214D-89A8-9C52B3B8443D}"/>
                </a:ext>
              </a:extLst>
            </p:cNvPr>
            <p:cNvCxnSpPr>
              <a:cxnSpLocks noChangeShapeType="1"/>
              <a:stCxn id="9" idx="0"/>
              <a:endCxn id="12" idx="1"/>
            </p:cNvCxnSpPr>
            <p:nvPr/>
          </p:nvCxnSpPr>
          <p:spPr bwMode="auto">
            <a:xfrm rot="-5400000" flipH="1" flipV="1">
              <a:off x="1118" y="2324"/>
              <a:ext cx="16" cy="781"/>
            </a:xfrm>
            <a:prstGeom prst="curvedConnector3">
              <a:avLst>
                <a:gd name="adj1" fmla="val -868750"/>
              </a:avLst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9D9EED39-F85E-6D4E-B088-D11E164717DA}"/>
                </a:ext>
              </a:extLst>
            </p:cNvPr>
            <p:cNvCxnSpPr>
              <a:cxnSpLocks noChangeShapeType="1"/>
              <a:stCxn id="10" idx="5"/>
              <a:endCxn id="11" idx="0"/>
            </p:cNvCxnSpPr>
            <p:nvPr/>
          </p:nvCxnSpPr>
          <p:spPr bwMode="auto">
            <a:xfrm flipH="1">
              <a:off x="1245" y="2773"/>
              <a:ext cx="2" cy="33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CC9AA8-CAAA-C44F-A3CE-659B42D535D1}"/>
              </a:ext>
            </a:extLst>
          </p:cNvPr>
          <p:cNvGrpSpPr>
            <a:grpSpLocks noChangeAspect="1"/>
          </p:cNvGrpSpPr>
          <p:nvPr/>
        </p:nvGrpSpPr>
        <p:grpSpPr>
          <a:xfrm>
            <a:off x="2379677" y="3944953"/>
            <a:ext cx="3918929" cy="1256806"/>
            <a:chOff x="1096963" y="3741738"/>
            <a:chExt cx="6922210" cy="22199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F419AF-7AE3-F14F-B6AF-5BF082A72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963" y="3741738"/>
              <a:ext cx="2540000" cy="22199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07CF-74D4-1F47-855D-3D3850E85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28"/>
            <a:stretch/>
          </p:blipFill>
          <p:spPr>
            <a:xfrm>
              <a:off x="5179453" y="3741738"/>
              <a:ext cx="2839720" cy="2168653"/>
            </a:xfrm>
            <a:prstGeom prst="rect">
              <a:avLst/>
            </a:prstGeom>
          </p:spPr>
        </p:pic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A54C2917-4899-5A4D-8E94-6412C0338549}"/>
                </a:ext>
              </a:extLst>
            </p:cNvPr>
            <p:cNvSpPr/>
            <p:nvPr/>
          </p:nvSpPr>
          <p:spPr bwMode="auto">
            <a:xfrm>
              <a:off x="4084358" y="4762818"/>
              <a:ext cx="647700" cy="177800"/>
            </a:xfrm>
            <a:prstGeom prst="rightArrow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969F6F7-6198-FC43-83BC-F24768D80912}"/>
              </a:ext>
            </a:extLst>
          </p:cNvPr>
          <p:cNvSpPr txBox="1"/>
          <p:nvPr/>
        </p:nvSpPr>
        <p:spPr>
          <a:xfrm>
            <a:off x="0" y="5550879"/>
            <a:ext cx="9144000" cy="1292662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hlinkClick r:id="rId5"/>
              </a:rPr>
              <a:t>Fast Algorithms for Querying and Mining Large Graphs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Hanghang</a:t>
            </a:r>
            <a:r>
              <a:rPr lang="en-US" dirty="0">
                <a:solidFill>
                  <a:schemeClr val="bg1"/>
                </a:solidFill>
              </a:rPr>
              <a:t> Tong, PhD dissertation, CMU, 2009. TR: CMU-ML-09-112.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56CAF7-2354-C447-965B-EFDC9CBEB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166" y="4140200"/>
            <a:ext cx="1347179" cy="1347179"/>
          </a:xfrm>
          <a:prstGeom prst="rect">
            <a:avLst/>
          </a:prstGeom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0D4DA40B-2890-6841-8B8B-6E0A0AB235F3}"/>
              </a:ext>
            </a:extLst>
          </p:cNvPr>
          <p:cNvSpPr/>
          <p:nvPr/>
        </p:nvSpPr>
        <p:spPr bwMode="auto">
          <a:xfrm>
            <a:off x="211016" y="2783394"/>
            <a:ext cx="341644" cy="283531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175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SVD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782953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905332-DF0C-B643-8976-646F95748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308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91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2CBB9F-22C6-0445-9E15-7BA88636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9B4092-9067-ED42-8D93-26344E5E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95EA-97C5-C843-85A0-9B8E5F18A6CC}" type="slidenum">
              <a:rPr lang="en-US" altLang="en-US" smtClean="0"/>
              <a:pPr/>
              <a:t>53</a:t>
            </a:fld>
            <a:endParaRPr lang="en-US" altLang="en-US" dirty="0"/>
          </a:p>
        </p:txBody>
      </p:sp>
      <p:sp>
        <p:nvSpPr>
          <p:cNvPr id="1507330" name="Rectangle 2">
            <a:extLst>
              <a:ext uri="{FF2B5EF4-FFF2-40B4-BE49-F238E27FC236}">
                <a16:creationId xmlns:a16="http://schemas.microsoft.com/office/drawing/2014/main" id="{CC9283CD-4287-3644-8203-D8597F1C5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 (HITS)</a:t>
            </a:r>
          </a:p>
        </p:txBody>
      </p:sp>
      <p:pic>
        <p:nvPicPr>
          <p:cNvPr id="1507331" name="Picture 3" descr="Jon">
            <a:extLst>
              <a:ext uri="{FF2B5EF4-FFF2-40B4-BE49-F238E27FC236}">
                <a16:creationId xmlns:a16="http://schemas.microsoft.com/office/drawing/2014/main" id="{00B97553-9039-C740-A405-32C81EA06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2228850" cy="2971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7332" name="Text Box 4">
            <a:extLst>
              <a:ext uri="{FF2B5EF4-FFF2-40B4-BE49-F238E27FC236}">
                <a16:creationId xmlns:a16="http://schemas.microsoft.com/office/drawing/2014/main" id="{C172B931-C6B6-6546-99C3-ABE56A436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362200"/>
            <a:ext cx="49530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en-US" altLang="en-US" sz="3200" dirty="0">
                <a:latin typeface="Times New Roman" panose="02020603050405020304" pitchFamily="18" charset="0"/>
              </a:rPr>
              <a:t>Kleinberg, Jon (1998). </a:t>
            </a:r>
            <a:r>
              <a:rPr kumimoji="0" lang="en-US" altLang="en-US" sz="3200" i="1" dirty="0">
                <a:latin typeface="Times New Roman" panose="02020603050405020304" pitchFamily="18" charset="0"/>
              </a:rPr>
              <a:t>Authoritative sources in a hyperlinked environment</a:t>
            </a:r>
            <a:r>
              <a:rPr kumimoji="0" lang="en-US" altLang="en-US" sz="3200" dirty="0">
                <a:latin typeface="Times New Roman" panose="02020603050405020304" pitchFamily="18" charset="0"/>
              </a:rPr>
              <a:t>. Proc. 9th ACM-SIAM Symposium on Discrete Algorithms.</a:t>
            </a:r>
          </a:p>
          <a:p>
            <a:pPr algn="l" eaLnBrk="0" hangingPunct="0"/>
            <a:endParaRPr kumimoji="0" lang="en-US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8237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BCDA972-4BD6-6C4A-B86D-AD0DC4A4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3D796C8-B9C1-094E-B83D-7E61FEBB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3989-0F0D-A141-B7A4-1B6FB414FD77}" type="slidenum">
              <a:rPr lang="en-US" altLang="en-US" smtClean="0"/>
              <a:pPr/>
              <a:t>54</a:t>
            </a:fld>
            <a:endParaRPr lang="en-US" altLang="en-US" dirty="0"/>
          </a:p>
        </p:txBody>
      </p:sp>
      <p:sp>
        <p:nvSpPr>
          <p:cNvPr id="1581058" name="Rectangle 2">
            <a:extLst>
              <a:ext uri="{FF2B5EF4-FFF2-40B4-BE49-F238E27FC236}">
                <a16:creationId xmlns:a16="http://schemas.microsoft.com/office/drawing/2014/main" id="{68379C52-57A2-AF42-91F6-CE6E5E07B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Recall: problem </a:t>
            </a:r>
            <a:r>
              <a:rPr lang="en-US" altLang="en-US" sz="3600" dirty="0" err="1"/>
              <a:t>dfn</a:t>
            </a:r>
            <a:endParaRPr lang="en-US" altLang="en-US" sz="3600" dirty="0"/>
          </a:p>
        </p:txBody>
      </p:sp>
      <p:sp>
        <p:nvSpPr>
          <p:cNvPr id="1581059" name="Rectangle 3">
            <a:extLst>
              <a:ext uri="{FF2B5EF4-FFF2-40B4-BE49-F238E27FC236}">
                <a16:creationId xmlns:a16="http://schemas.microsoft.com/office/drawing/2014/main" id="{AA38ADD0-0FF8-F541-8987-E408DACAA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31BA81-2982-C84B-87BF-00481590EB16}"/>
              </a:ext>
            </a:extLst>
          </p:cNvPr>
          <p:cNvGrpSpPr/>
          <p:nvPr/>
        </p:nvGrpSpPr>
        <p:grpSpPr>
          <a:xfrm>
            <a:off x="2667000" y="4876800"/>
            <a:ext cx="2590800" cy="1219200"/>
            <a:chOff x="2667000" y="4876800"/>
            <a:chExt cx="2590800" cy="1219200"/>
          </a:xfrm>
        </p:grpSpPr>
        <p:sp>
          <p:nvSpPr>
            <p:cNvPr id="1581060" name="Oval 4">
              <a:extLst>
                <a:ext uri="{FF2B5EF4-FFF2-40B4-BE49-F238E27FC236}">
                  <a16:creationId xmlns:a16="http://schemas.microsoft.com/office/drawing/2014/main" id="{A14A5242-DB46-C247-9F5D-0E272DC6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1" name="Oval 5">
              <a:extLst>
                <a:ext uri="{FF2B5EF4-FFF2-40B4-BE49-F238E27FC236}">
                  <a16:creationId xmlns:a16="http://schemas.microsoft.com/office/drawing/2014/main" id="{9DC85C74-5DD6-3F40-BF33-3CC531C9F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2" name="Oval 6">
              <a:extLst>
                <a:ext uri="{FF2B5EF4-FFF2-40B4-BE49-F238E27FC236}">
                  <a16:creationId xmlns:a16="http://schemas.microsoft.com/office/drawing/2014/main" id="{39B3FC69-FEAF-EB44-A1C8-B94C5D03E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3" name="Oval 7">
              <a:extLst>
                <a:ext uri="{FF2B5EF4-FFF2-40B4-BE49-F238E27FC236}">
                  <a16:creationId xmlns:a16="http://schemas.microsoft.com/office/drawing/2014/main" id="{56C82FC9-A585-F347-A046-A2A2C60E9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4" name="Oval 8">
              <a:extLst>
                <a:ext uri="{FF2B5EF4-FFF2-40B4-BE49-F238E27FC236}">
                  <a16:creationId xmlns:a16="http://schemas.microsoft.com/office/drawing/2014/main" id="{D50FC09E-1A72-B64B-BF85-9118955A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5" name="Oval 9">
              <a:extLst>
                <a:ext uri="{FF2B5EF4-FFF2-40B4-BE49-F238E27FC236}">
                  <a16:creationId xmlns:a16="http://schemas.microsoft.com/office/drawing/2014/main" id="{E39A642E-765B-9846-82AE-1072EA8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066" name="Oval 10">
              <a:extLst>
                <a:ext uri="{FF2B5EF4-FFF2-40B4-BE49-F238E27FC236}">
                  <a16:creationId xmlns:a16="http://schemas.microsoft.com/office/drawing/2014/main" id="{8AE41418-DF99-564E-9528-B8C217DF5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81067" name="AutoShape 11">
              <a:extLst>
                <a:ext uri="{FF2B5EF4-FFF2-40B4-BE49-F238E27FC236}">
                  <a16:creationId xmlns:a16="http://schemas.microsoft.com/office/drawing/2014/main" id="{FFC9C443-E33E-244F-B170-06B8D3DC8E8A}"/>
                </a:ext>
              </a:extLst>
            </p:cNvPr>
            <p:cNvCxnSpPr>
              <a:cxnSpLocks noChangeShapeType="1"/>
              <a:stCxn id="1581062" idx="6"/>
              <a:endCxn id="1581061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68" name="AutoShape 12">
              <a:extLst>
                <a:ext uri="{FF2B5EF4-FFF2-40B4-BE49-F238E27FC236}">
                  <a16:creationId xmlns:a16="http://schemas.microsoft.com/office/drawing/2014/main" id="{D8528935-B00D-8146-A7A5-EDF1F3105613}"/>
                </a:ext>
              </a:extLst>
            </p:cNvPr>
            <p:cNvCxnSpPr>
              <a:cxnSpLocks noChangeShapeType="1"/>
              <a:stCxn id="1581065" idx="6"/>
              <a:endCxn id="1581061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69" name="AutoShape 13">
              <a:extLst>
                <a:ext uri="{FF2B5EF4-FFF2-40B4-BE49-F238E27FC236}">
                  <a16:creationId xmlns:a16="http://schemas.microsoft.com/office/drawing/2014/main" id="{6464C112-A28D-C641-8A5B-9F3FC683CB80}"/>
                </a:ext>
              </a:extLst>
            </p:cNvPr>
            <p:cNvCxnSpPr>
              <a:cxnSpLocks noChangeShapeType="1"/>
              <a:stCxn id="1581065" idx="6"/>
              <a:endCxn id="1581063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70" name="AutoShape 14">
              <a:extLst>
                <a:ext uri="{FF2B5EF4-FFF2-40B4-BE49-F238E27FC236}">
                  <a16:creationId xmlns:a16="http://schemas.microsoft.com/office/drawing/2014/main" id="{282D6E39-2F84-5B40-80A3-BDEF969BFB6C}"/>
                </a:ext>
              </a:extLst>
            </p:cNvPr>
            <p:cNvCxnSpPr>
              <a:cxnSpLocks noChangeShapeType="1"/>
              <a:stCxn id="1581061" idx="6"/>
              <a:endCxn id="1581064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71" name="AutoShape 15">
              <a:extLst>
                <a:ext uri="{FF2B5EF4-FFF2-40B4-BE49-F238E27FC236}">
                  <a16:creationId xmlns:a16="http://schemas.microsoft.com/office/drawing/2014/main" id="{CA6141ED-D8EC-C349-A49F-26D089274058}"/>
                </a:ext>
              </a:extLst>
            </p:cNvPr>
            <p:cNvCxnSpPr>
              <a:cxnSpLocks noChangeShapeType="1"/>
              <a:stCxn id="1581066" idx="6"/>
              <a:endCxn id="1581062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1072" name="AutoShape 16">
              <a:extLst>
                <a:ext uri="{FF2B5EF4-FFF2-40B4-BE49-F238E27FC236}">
                  <a16:creationId xmlns:a16="http://schemas.microsoft.com/office/drawing/2014/main" id="{BCE7AB3F-A3BD-5045-8D5A-456C6EDF1781}"/>
                </a:ext>
              </a:extLst>
            </p:cNvPr>
            <p:cNvCxnSpPr>
              <a:cxnSpLocks noChangeShapeType="1"/>
              <a:stCxn id="1581060" idx="7"/>
              <a:endCxn id="1581062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4B4B2A-2FAD-FC4C-A469-CD74A22D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98" y="1016409"/>
            <a:ext cx="1015565" cy="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866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BE32-5925-7743-8C56-14C8223D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PageRank?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1C5A-47BE-9C48-9BAA-BC28C04C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HITS (and its derivative, SALSA), </a:t>
            </a:r>
            <a:r>
              <a:rPr lang="en-US" sz="3000" dirty="0" smtClean="0"/>
              <a:t>differentiate between “hubs” and “authorities”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HITS can help to find the largest community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(SVD: powerful tool)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F939F-67B5-8C43-A5B4-BF60C079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E285-AD9A-4646-86F9-92611388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CFAC48-357C-A24C-903E-D31F1F1C2215}"/>
              </a:ext>
            </a:extLst>
          </p:cNvPr>
          <p:cNvGrpSpPr/>
          <p:nvPr/>
        </p:nvGrpSpPr>
        <p:grpSpPr>
          <a:xfrm>
            <a:off x="1032064" y="4555463"/>
            <a:ext cx="2590800" cy="1219200"/>
            <a:chOff x="2667000" y="4876800"/>
            <a:chExt cx="2590800" cy="1219200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F68E13B2-9C15-C147-9BC6-6CA12030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B399D5D-A3BA-8F4B-9058-D901B8B0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4E195BC-6D32-5A41-BFA5-59E94D86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C8453F00-4242-424A-BDF9-478E0EC2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B67DFC0A-D366-724B-A771-AFFA8A16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D5DFF34D-67B0-544B-AEF9-1BFA1585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14AC677E-2B42-2C44-801D-6D460F935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11">
              <a:extLst>
                <a:ext uri="{FF2B5EF4-FFF2-40B4-BE49-F238E27FC236}">
                  <a16:creationId xmlns:a16="http://schemas.microsoft.com/office/drawing/2014/main" id="{6B759D53-6CCD-9048-86FE-E4CEF8B2C18C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>
              <a:extLst>
                <a:ext uri="{FF2B5EF4-FFF2-40B4-BE49-F238E27FC236}">
                  <a16:creationId xmlns:a16="http://schemas.microsoft.com/office/drawing/2014/main" id="{8F5BE5F2-CEF9-0440-B7D6-1A3FC3F8D1DD}"/>
                </a:ext>
              </a:extLst>
            </p:cNvPr>
            <p:cNvCxnSpPr>
              <a:cxnSpLocks noChangeShapeType="1"/>
              <a:stCxn id="13" idx="6"/>
              <a:endCxn id="9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>
              <a:extLst>
                <a:ext uri="{FF2B5EF4-FFF2-40B4-BE49-F238E27FC236}">
                  <a16:creationId xmlns:a16="http://schemas.microsoft.com/office/drawing/2014/main" id="{0EDCC3F8-FAA7-854D-A7CA-E6A36F9C0853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71A49B2E-4188-9348-ACF5-14F6CBBD36E0}"/>
                </a:ext>
              </a:extLst>
            </p:cNvPr>
            <p:cNvCxnSpPr>
              <a:cxnSpLocks noChangeShapeType="1"/>
              <a:stCxn id="9" idx="6"/>
              <a:endCxn id="12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21F8E1BE-D0AE-E343-849D-DC5A85133249}"/>
                </a:ext>
              </a:extLst>
            </p:cNvPr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>
              <a:extLst>
                <a:ext uri="{FF2B5EF4-FFF2-40B4-BE49-F238E27FC236}">
                  <a16:creationId xmlns:a16="http://schemas.microsoft.com/office/drawing/2014/main" id="{C72F3BD1-35A3-4C45-92FF-C6E7F3E4B485}"/>
                </a:ext>
              </a:extLst>
            </p:cNvPr>
            <p:cNvCxnSpPr>
              <a:cxnSpLocks noChangeShapeType="1"/>
              <a:stCxn id="8" idx="7"/>
              <a:endCxn id="10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Double Bracket 43">
            <a:extLst>
              <a:ext uri="{FF2B5EF4-FFF2-40B4-BE49-F238E27FC236}">
                <a16:creationId xmlns:a16="http://schemas.microsoft.com/office/drawing/2014/main" id="{FAF36FB1-CC59-E24D-B7C2-45381F5EC633}"/>
              </a:ext>
            </a:extLst>
          </p:cNvPr>
          <p:cNvSpPr/>
          <p:nvPr/>
        </p:nvSpPr>
        <p:spPr bwMode="auto">
          <a:xfrm>
            <a:off x="147486" y="609600"/>
            <a:ext cx="8799870" cy="5655669"/>
          </a:xfrm>
          <a:prstGeom prst="bracketPair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5524083" y="5285714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" name="Straight Arrow Connector 19"/>
          <p:cNvCxnSpPr>
            <a:cxnSpLocks noChangeShapeType="1"/>
          </p:cNvCxnSpPr>
          <p:nvPr/>
        </p:nvCxnSpPr>
        <p:spPr bwMode="auto">
          <a:xfrm>
            <a:off x="6463820" y="4295113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7" name="TextBox 20"/>
          <p:cNvSpPr txBox="1">
            <a:spLocks noChangeArrowheads="1"/>
          </p:cNvSpPr>
          <p:nvPr/>
        </p:nvSpPr>
        <p:spPr bwMode="auto">
          <a:xfrm>
            <a:off x="5349341" y="4842139"/>
            <a:ext cx="8162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fans</a:t>
            </a:r>
            <a:endParaRPr lang="en-US" dirty="0"/>
          </a:p>
        </p:txBody>
      </p: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564494" y="3812724"/>
            <a:ext cx="8707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idols</a:t>
            </a:r>
            <a:endParaRPr lang="en-US" dirty="0"/>
          </a:p>
        </p:txBody>
      </p:sp>
      <p:pic>
        <p:nvPicPr>
          <p:cNvPr id="49" name="Picture 13" descr="twitter-logo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664" y="4677039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504570" y="4555463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6517270" y="4568163"/>
            <a:ext cx="6096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7164970" y="5076163"/>
            <a:ext cx="101600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7266570" y="5761963"/>
            <a:ext cx="215900" cy="1270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931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67CA2-3BB3-2B43-9192-26542A8E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2B4A-501D-0240-B25B-AC646CE6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F66C-B8C7-EB49-A480-B5B8F2DD21DB}" type="slidenum">
              <a:rPr lang="en-US" altLang="en-US" smtClean="0"/>
              <a:pPr/>
              <a:t>56</a:t>
            </a:fld>
            <a:endParaRPr lang="en-US" altLang="en-US" dirty="0"/>
          </a:p>
        </p:txBody>
      </p:sp>
      <p:sp>
        <p:nvSpPr>
          <p:cNvPr id="1508354" name="Rectangle 2">
            <a:extLst>
              <a:ext uri="{FF2B5EF4-FFF2-40B4-BE49-F238E27FC236}">
                <a16:creationId xmlns:a16="http://schemas.microsoft.com/office/drawing/2014/main" id="{D1D7C927-7B7E-1140-B453-96E43D82A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08355" name="Rectangle 3">
            <a:extLst>
              <a:ext uri="{FF2B5EF4-FFF2-40B4-BE49-F238E27FC236}">
                <a16:creationId xmlns:a16="http://schemas.microsoft.com/office/drawing/2014/main" id="{986FB89A-9875-CF4C-8113-0EEC9A458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Problem </a:t>
            </a:r>
            <a:r>
              <a:rPr lang="en-US" altLang="en-US" dirty="0" err="1"/>
              <a:t>dfn</a:t>
            </a:r>
            <a:r>
              <a:rPr lang="en-US" altLang="en-US" dirty="0"/>
              <a:t>: given the web and a query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find the most ‘authoritative’ web pages for this query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CFAC48-357C-A24C-903E-D31F1F1C2215}"/>
              </a:ext>
            </a:extLst>
          </p:cNvPr>
          <p:cNvGrpSpPr/>
          <p:nvPr/>
        </p:nvGrpSpPr>
        <p:grpSpPr>
          <a:xfrm>
            <a:off x="4572000" y="3771900"/>
            <a:ext cx="2590800" cy="1219200"/>
            <a:chOff x="2667000" y="4876800"/>
            <a:chExt cx="2590800" cy="1219200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F68E13B2-9C15-C147-9BC6-6CA12030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7B399D5D-A3BA-8F4B-9058-D901B8B0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34E195BC-6D32-5A41-BFA5-59E94D86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C8453F00-4242-424A-BDF9-478E0EC2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B67DFC0A-D366-724B-A771-AFFA8A16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D5DFF34D-67B0-544B-AEF9-1BFA1585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14AC677E-2B42-2C44-801D-6D460F935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" name="AutoShape 11">
              <a:extLst>
                <a:ext uri="{FF2B5EF4-FFF2-40B4-BE49-F238E27FC236}">
                  <a16:creationId xmlns:a16="http://schemas.microsoft.com/office/drawing/2014/main" id="{6B759D53-6CCD-9048-86FE-E4CEF8B2C18C}"/>
                </a:ext>
              </a:extLst>
            </p:cNvPr>
            <p:cNvCxnSpPr>
              <a:cxnSpLocks noChangeShapeType="1"/>
              <a:stCxn id="24" idx="6"/>
              <a:endCxn id="23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2">
              <a:extLst>
                <a:ext uri="{FF2B5EF4-FFF2-40B4-BE49-F238E27FC236}">
                  <a16:creationId xmlns:a16="http://schemas.microsoft.com/office/drawing/2014/main" id="{8F5BE5F2-CEF9-0440-B7D6-1A3FC3F8D1DD}"/>
                </a:ext>
              </a:extLst>
            </p:cNvPr>
            <p:cNvCxnSpPr>
              <a:cxnSpLocks noChangeShapeType="1"/>
              <a:stCxn id="27" idx="6"/>
              <a:endCxn id="23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3">
              <a:extLst>
                <a:ext uri="{FF2B5EF4-FFF2-40B4-BE49-F238E27FC236}">
                  <a16:creationId xmlns:a16="http://schemas.microsoft.com/office/drawing/2014/main" id="{0EDCC3F8-FAA7-854D-A7CA-E6A36F9C0853}"/>
                </a:ext>
              </a:extLst>
            </p:cNvPr>
            <p:cNvCxnSpPr>
              <a:cxnSpLocks noChangeShapeType="1"/>
              <a:stCxn id="27" idx="6"/>
              <a:endCxn id="25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4">
              <a:extLst>
                <a:ext uri="{FF2B5EF4-FFF2-40B4-BE49-F238E27FC236}">
                  <a16:creationId xmlns:a16="http://schemas.microsoft.com/office/drawing/2014/main" id="{71A49B2E-4188-9348-ACF5-14F6CBBD36E0}"/>
                </a:ext>
              </a:extLst>
            </p:cNvPr>
            <p:cNvCxnSpPr>
              <a:cxnSpLocks noChangeShapeType="1"/>
              <a:stCxn id="23" idx="6"/>
              <a:endCxn id="26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5">
              <a:extLst>
                <a:ext uri="{FF2B5EF4-FFF2-40B4-BE49-F238E27FC236}">
                  <a16:creationId xmlns:a16="http://schemas.microsoft.com/office/drawing/2014/main" id="{21F8E1BE-D0AE-E343-849D-DC5A85133249}"/>
                </a:ext>
              </a:extLst>
            </p:cNvPr>
            <p:cNvCxnSpPr>
              <a:cxnSpLocks noChangeShapeType="1"/>
              <a:stCxn id="28" idx="6"/>
              <a:endCxn id="24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6">
              <a:extLst>
                <a:ext uri="{FF2B5EF4-FFF2-40B4-BE49-F238E27FC236}">
                  <a16:creationId xmlns:a16="http://schemas.microsoft.com/office/drawing/2014/main" id="{C72F3BD1-35A3-4C45-92FF-C6E7F3E4B485}"/>
                </a:ext>
              </a:extLst>
            </p:cNvPr>
            <p:cNvCxnSpPr>
              <a:cxnSpLocks noChangeShapeType="1"/>
              <a:stCxn id="22" idx="7"/>
              <a:endCxn id="24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6693945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73F9F3E-E5ED-3A4A-9ECF-F0193364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28C172-841F-2449-B0FF-10B4CC2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64EA-F32C-2145-BA5A-DA56D7FD65D5}" type="slidenum">
              <a:rPr lang="en-US" altLang="en-US" smtClean="0"/>
              <a:pPr/>
              <a:t>57</a:t>
            </a:fld>
            <a:endParaRPr lang="en-US" altLang="en-US" dirty="0"/>
          </a:p>
        </p:txBody>
      </p:sp>
      <p:sp>
        <p:nvSpPr>
          <p:cNvPr id="1522690" name="Rectangle 2">
            <a:extLst>
              <a:ext uri="{FF2B5EF4-FFF2-40B4-BE49-F238E27FC236}">
                <a16:creationId xmlns:a16="http://schemas.microsoft.com/office/drawing/2014/main" id="{FE1E3F34-6606-E24D-A3BC-BACAF929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Problem: PageRank</a:t>
            </a:r>
          </a:p>
        </p:txBody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9C54BF39-93A7-AF43-918D-F06770F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Given a directed graph, find its most interesting/central node</a:t>
            </a:r>
          </a:p>
        </p:txBody>
      </p:sp>
      <p:sp>
        <p:nvSpPr>
          <p:cNvPr id="1522692" name="Text Box 4">
            <a:extLst>
              <a:ext uri="{FF2B5EF4-FFF2-40B4-BE49-F238E27FC236}">
                <a16:creationId xmlns:a16="http://schemas.microsoft.com/office/drawing/2014/main" id="{C0563D1B-E50C-F54B-9B07-43352DA2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is important,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are important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1522693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4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5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6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7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8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9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2700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1522695" idx="6"/>
            <a:endCxn id="1522694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1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1522698" idx="6"/>
            <a:endCxn id="1522694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2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1522698" idx="6"/>
            <a:endCxn id="1522696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3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4" idx="6"/>
            <a:endCxn id="1522697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4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1522699" idx="6"/>
            <a:endCxn id="1522695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5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1522693" idx="7"/>
            <a:endCxn id="1522695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6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1522698" idx="0"/>
            <a:endCxn id="1522695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144309"/>
      </p:ext>
    </p:extLst>
  </p:cSld>
  <p:clrMapOvr>
    <a:masterClrMapping/>
  </p:clrMapOvr>
  <p:transition advTm="34469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73F9F3E-E5ED-3A4A-9ECF-F0193364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28C172-841F-2449-B0FF-10B4CC2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64EA-F32C-2145-BA5A-DA56D7FD65D5}" type="slidenum">
              <a:rPr lang="en-US" altLang="en-US" smtClean="0"/>
              <a:pPr/>
              <a:t>58</a:t>
            </a:fld>
            <a:endParaRPr lang="en-US" altLang="en-US" dirty="0"/>
          </a:p>
        </p:txBody>
      </p:sp>
      <p:sp>
        <p:nvSpPr>
          <p:cNvPr id="1522690" name="Rectangle 2">
            <a:extLst>
              <a:ext uri="{FF2B5EF4-FFF2-40B4-BE49-F238E27FC236}">
                <a16:creationId xmlns:a16="http://schemas.microsoft.com/office/drawing/2014/main" id="{FE1E3F34-6606-E24D-A3BC-BACAF929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 dirty="0"/>
              <a:t>Problem: PageRank</a:t>
            </a:r>
          </a:p>
        </p:txBody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9C54BF39-93A7-AF43-918D-F06770F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Given a directed graph, find its most interesting/central node</a:t>
            </a:r>
          </a:p>
        </p:txBody>
      </p:sp>
      <p:sp>
        <p:nvSpPr>
          <p:cNvPr id="1522692" name="Text Box 4">
            <a:extLst>
              <a:ext uri="{FF2B5EF4-FFF2-40B4-BE49-F238E27FC236}">
                <a16:creationId xmlns:a16="http://schemas.microsoft.com/office/drawing/2014/main" id="{C0563D1B-E50C-F54B-9B07-43352DA2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is important,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are important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1522693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4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5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6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7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8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9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2700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1522695" idx="6"/>
            <a:endCxn id="1522694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1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1522698" idx="6"/>
            <a:endCxn id="1522694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2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1522698" idx="6"/>
            <a:endCxn id="1522696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3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4" idx="6"/>
            <a:endCxn id="1522697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4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1522699" idx="6"/>
            <a:endCxn id="1522695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5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1522693" idx="7"/>
            <a:endCxn id="1522695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6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1522698" idx="0"/>
            <a:endCxn id="1522695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A942F3EF-A971-7E43-BEF9-BB12DA6E589E}"/>
              </a:ext>
            </a:extLst>
          </p:cNvPr>
          <p:cNvSpPr/>
          <p:nvPr/>
        </p:nvSpPr>
        <p:spPr bwMode="auto">
          <a:xfrm rot="20140319">
            <a:off x="4876800" y="800100"/>
            <a:ext cx="1227909" cy="304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94BF9-11CD-2048-B240-2F3E0331213F}"/>
              </a:ext>
            </a:extLst>
          </p:cNvPr>
          <p:cNvSpPr txBox="1"/>
          <p:nvPr/>
        </p:nvSpPr>
        <p:spPr>
          <a:xfrm>
            <a:off x="6019800" y="65951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+mn-lt"/>
              </a:rPr>
              <a:t>HITS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DA81C02-51E3-484A-895F-C9C8F634DC29}"/>
              </a:ext>
            </a:extLst>
          </p:cNvPr>
          <p:cNvSpPr/>
          <p:nvPr/>
        </p:nvSpPr>
        <p:spPr bwMode="auto">
          <a:xfrm rot="20140319">
            <a:off x="7126888" y="4686300"/>
            <a:ext cx="1227909" cy="3048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5A433-A7D1-FC40-BF46-977D4B1A6676}"/>
              </a:ext>
            </a:extLst>
          </p:cNvPr>
          <p:cNvSpPr txBox="1"/>
          <p:nvPr/>
        </p:nvSpPr>
        <p:spPr>
          <a:xfrm>
            <a:off x="7368299" y="3513862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``wise’’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662F5-3631-084B-AACF-AB9FA3437122}"/>
              </a:ext>
            </a:extLst>
          </p:cNvPr>
          <p:cNvSpPr txBox="1"/>
          <p:nvPr/>
        </p:nvSpPr>
        <p:spPr>
          <a:xfrm>
            <a:off x="4259263" y="5601998"/>
            <a:ext cx="46312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0" lang="en-US" sz="3200" dirty="0">
                <a:latin typeface="Times New Roman" panose="02020603050405020304" pitchFamily="18" charset="0"/>
              </a:rPr>
              <a:t>AND: A node is ``wise’’ </a:t>
            </a:r>
          </a:p>
          <a:p>
            <a:pPr algn="l"/>
            <a:r>
              <a:rPr kumimoji="0" lang="en-US" sz="3200" dirty="0">
                <a:latin typeface="Times New Roman" panose="02020603050405020304" pitchFamily="18" charset="0"/>
              </a:rPr>
              <a:t>if its children are important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2A233-5C71-CC44-B23D-4C812AF70F1C}"/>
              </a:ext>
            </a:extLst>
          </p:cNvPr>
          <p:cNvSpPr/>
          <p:nvPr/>
        </p:nvSpPr>
        <p:spPr bwMode="auto">
          <a:xfrm>
            <a:off x="3429000" y="6087291"/>
            <a:ext cx="830263" cy="61830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7127"/>
      </p:ext>
    </p:extLst>
  </p:cSld>
  <p:clrMapOvr>
    <a:masterClrMapping/>
  </p:clrMapOvr>
  <p:transition advTm="34469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D4DA2CC-729F-8A4C-8AC2-FCC5F7D6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93A20C1-8D0C-E443-A66E-1AD4DBBC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E28E-D277-A24B-B180-FF6A42AA93E5}" type="slidenum">
              <a:rPr lang="en-US" altLang="en-US" smtClean="0"/>
              <a:pPr/>
              <a:t>59</a:t>
            </a:fld>
            <a:endParaRPr lang="en-US" altLang="en-US" dirty="0"/>
          </a:p>
        </p:txBody>
      </p:sp>
      <p:sp>
        <p:nvSpPr>
          <p:cNvPr id="1509378" name="Rectangle 2">
            <a:extLst>
              <a:ext uri="{FF2B5EF4-FFF2-40B4-BE49-F238E27FC236}">
                <a16:creationId xmlns:a16="http://schemas.microsoft.com/office/drawing/2014/main" id="{AA40091F-0E93-8A45-BA74-AA0C03BF0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09379" name="Rectangle 3">
            <a:extLst>
              <a:ext uri="{FF2B5EF4-FFF2-40B4-BE49-F238E27FC236}">
                <a16:creationId xmlns:a16="http://schemas.microsoft.com/office/drawing/2014/main" id="{AA1381A2-267E-A04D-B9DD-E6B95ADD5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Step 0: find nodes with query word(s)</a:t>
            </a:r>
          </a:p>
          <a:p>
            <a:r>
              <a:rPr lang="en-US" altLang="en-US" dirty="0"/>
              <a:t>Step 1: expand by one move forward and backward</a:t>
            </a:r>
          </a:p>
        </p:txBody>
      </p:sp>
      <p:sp>
        <p:nvSpPr>
          <p:cNvPr id="1509380" name="Oval 4">
            <a:extLst>
              <a:ext uri="{FF2B5EF4-FFF2-40B4-BE49-F238E27FC236}">
                <a16:creationId xmlns:a16="http://schemas.microsoft.com/office/drawing/2014/main" id="{744BED10-D92F-154E-8A4F-3AFE3FDB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1" name="Oval 5">
            <a:extLst>
              <a:ext uri="{FF2B5EF4-FFF2-40B4-BE49-F238E27FC236}">
                <a16:creationId xmlns:a16="http://schemas.microsoft.com/office/drawing/2014/main" id="{66D2ED86-DDA1-B741-8A1B-3EBDD040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14800"/>
            <a:ext cx="228600" cy="2286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2" name="Oval 6">
            <a:extLst>
              <a:ext uri="{FF2B5EF4-FFF2-40B4-BE49-F238E27FC236}">
                <a16:creationId xmlns:a16="http://schemas.microsoft.com/office/drawing/2014/main" id="{C3CF9183-3D8C-AA4F-B542-09ECA609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2286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3" name="Oval 7">
            <a:extLst>
              <a:ext uri="{FF2B5EF4-FFF2-40B4-BE49-F238E27FC236}">
                <a16:creationId xmlns:a16="http://schemas.microsoft.com/office/drawing/2014/main" id="{B9C8BB26-7496-964B-995C-78A2EF01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4" name="Oval 8">
            <a:extLst>
              <a:ext uri="{FF2B5EF4-FFF2-40B4-BE49-F238E27FC236}">
                <a16:creationId xmlns:a16="http://schemas.microsoft.com/office/drawing/2014/main" id="{077C34FA-C0E7-C44B-AB6A-57BB3867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962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5" name="Oval 9">
            <a:extLst>
              <a:ext uri="{FF2B5EF4-FFF2-40B4-BE49-F238E27FC236}">
                <a16:creationId xmlns:a16="http://schemas.microsoft.com/office/drawing/2014/main" id="{C6AAB0D7-C5F1-2746-BBD6-47CD8A2E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953000"/>
            <a:ext cx="228600" cy="2286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9386" name="Oval 10">
            <a:extLst>
              <a:ext uri="{FF2B5EF4-FFF2-40B4-BE49-F238E27FC236}">
                <a16:creationId xmlns:a16="http://schemas.microsoft.com/office/drawing/2014/main" id="{DA4235ED-9618-0846-A5EA-9E81B1212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14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09387" name="AutoShape 11">
            <a:extLst>
              <a:ext uri="{FF2B5EF4-FFF2-40B4-BE49-F238E27FC236}">
                <a16:creationId xmlns:a16="http://schemas.microsoft.com/office/drawing/2014/main" id="{EDA6C770-6678-7641-91C3-76EEAA35FA17}"/>
              </a:ext>
            </a:extLst>
          </p:cNvPr>
          <p:cNvCxnSpPr>
            <a:cxnSpLocks noChangeShapeType="1"/>
            <a:stCxn id="1509382" idx="6"/>
            <a:endCxn id="1509381" idx="2"/>
          </p:cNvCxnSpPr>
          <p:nvPr/>
        </p:nvCxnSpPr>
        <p:spPr bwMode="auto">
          <a:xfrm>
            <a:off x="2370138" y="41529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88" name="AutoShape 12">
            <a:extLst>
              <a:ext uri="{FF2B5EF4-FFF2-40B4-BE49-F238E27FC236}">
                <a16:creationId xmlns:a16="http://schemas.microsoft.com/office/drawing/2014/main" id="{FD309D37-14AC-DA48-BA2F-040CC9452E29}"/>
              </a:ext>
            </a:extLst>
          </p:cNvPr>
          <p:cNvCxnSpPr>
            <a:cxnSpLocks noChangeShapeType="1"/>
            <a:stCxn id="1509385" idx="6"/>
            <a:endCxn id="1509381" idx="3"/>
          </p:cNvCxnSpPr>
          <p:nvPr/>
        </p:nvCxnSpPr>
        <p:spPr bwMode="auto">
          <a:xfrm flipV="1">
            <a:off x="2446338" y="43180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89" name="AutoShape 13">
            <a:extLst>
              <a:ext uri="{FF2B5EF4-FFF2-40B4-BE49-F238E27FC236}">
                <a16:creationId xmlns:a16="http://schemas.microsoft.com/office/drawing/2014/main" id="{5AD4155F-0A47-7142-8074-A5FD8FFB69BE}"/>
              </a:ext>
            </a:extLst>
          </p:cNvPr>
          <p:cNvCxnSpPr>
            <a:cxnSpLocks noChangeShapeType="1"/>
            <a:stCxn id="1509385" idx="6"/>
            <a:endCxn id="1509383" idx="2"/>
          </p:cNvCxnSpPr>
          <p:nvPr/>
        </p:nvCxnSpPr>
        <p:spPr bwMode="auto">
          <a:xfrm>
            <a:off x="2446338" y="50673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90" name="AutoShape 14">
            <a:extLst>
              <a:ext uri="{FF2B5EF4-FFF2-40B4-BE49-F238E27FC236}">
                <a16:creationId xmlns:a16="http://schemas.microsoft.com/office/drawing/2014/main" id="{6FBF4845-279D-4A43-91EB-D13E22B5F74F}"/>
              </a:ext>
            </a:extLst>
          </p:cNvPr>
          <p:cNvCxnSpPr>
            <a:cxnSpLocks noChangeShapeType="1"/>
            <a:stCxn id="1509381" idx="6"/>
            <a:endCxn id="1509384" idx="2"/>
          </p:cNvCxnSpPr>
          <p:nvPr/>
        </p:nvCxnSpPr>
        <p:spPr bwMode="auto">
          <a:xfrm flipV="1">
            <a:off x="3055938" y="40767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91" name="AutoShape 15">
            <a:extLst>
              <a:ext uri="{FF2B5EF4-FFF2-40B4-BE49-F238E27FC236}">
                <a16:creationId xmlns:a16="http://schemas.microsoft.com/office/drawing/2014/main" id="{738ED90E-DF66-754D-8B9E-6162D0BC0D81}"/>
              </a:ext>
            </a:extLst>
          </p:cNvPr>
          <p:cNvCxnSpPr>
            <a:cxnSpLocks noChangeShapeType="1"/>
            <a:stCxn id="1509386" idx="6"/>
            <a:endCxn id="1509382" idx="2"/>
          </p:cNvCxnSpPr>
          <p:nvPr/>
        </p:nvCxnSpPr>
        <p:spPr bwMode="auto">
          <a:xfrm flipV="1">
            <a:off x="1379538" y="41529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9392" name="AutoShape 16">
            <a:extLst>
              <a:ext uri="{FF2B5EF4-FFF2-40B4-BE49-F238E27FC236}">
                <a16:creationId xmlns:a16="http://schemas.microsoft.com/office/drawing/2014/main" id="{159F5B13-6BA4-2A4C-844F-E5B314B1E527}"/>
              </a:ext>
            </a:extLst>
          </p:cNvPr>
          <p:cNvCxnSpPr>
            <a:cxnSpLocks noChangeShapeType="1"/>
            <a:stCxn id="1509380" idx="7"/>
            <a:endCxn id="1509382" idx="3"/>
          </p:cNvCxnSpPr>
          <p:nvPr/>
        </p:nvCxnSpPr>
        <p:spPr bwMode="auto">
          <a:xfrm flipV="1">
            <a:off x="1490663" y="42418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09393" name="Oval 17">
            <a:extLst>
              <a:ext uri="{FF2B5EF4-FFF2-40B4-BE49-F238E27FC236}">
                <a16:creationId xmlns:a16="http://schemas.microsoft.com/office/drawing/2014/main" id="{775B1BB5-C3D1-764E-B2DD-A7FE2922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143000" cy="2057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9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8A36AF-B24A-2F48-B5E1-DF6AA8D7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7116450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A8A3B20F-2A6A-034A-8B82-315B71DD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0A61285-FAEA-6D4D-B223-F72043D1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A9F-6F80-A741-9F5B-201712BE558D}" type="slidenum">
              <a:rPr lang="en-US" altLang="en-US" smtClean="0"/>
              <a:pPr/>
              <a:t>60</a:t>
            </a:fld>
            <a:endParaRPr lang="en-US" altLang="en-US" dirty="0"/>
          </a:p>
        </p:txBody>
      </p:sp>
      <p:sp>
        <p:nvSpPr>
          <p:cNvPr id="1510402" name="Rectangle 2">
            <a:extLst>
              <a:ext uri="{FF2B5EF4-FFF2-40B4-BE49-F238E27FC236}">
                <a16:creationId xmlns:a16="http://schemas.microsoft.com/office/drawing/2014/main" id="{26676A64-3224-6C4B-89BD-4180795E3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0403" name="Rectangle 3">
            <a:extLst>
              <a:ext uri="{FF2B5EF4-FFF2-40B4-BE49-F238E27FC236}">
                <a16:creationId xmlns:a16="http://schemas.microsoft.com/office/drawing/2014/main" id="{F18DC454-7866-054E-9DFF-9C07BF9CF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 the resulting graph, give high score (= ‘</a:t>
            </a:r>
            <a:r>
              <a:rPr lang="en-US" altLang="en-US" dirty="0">
                <a:solidFill>
                  <a:srgbClr val="FF2600"/>
                </a:solidFill>
              </a:rPr>
              <a:t>authorities</a:t>
            </a:r>
            <a:r>
              <a:rPr lang="en-US" altLang="en-US" dirty="0"/>
              <a:t>’) to nodes that many ``</a:t>
            </a:r>
            <a:r>
              <a:rPr lang="en-US" altLang="en-US" dirty="0">
                <a:solidFill>
                  <a:srgbClr val="008F00"/>
                </a:solidFill>
              </a:rPr>
              <a:t>wise</a:t>
            </a:r>
            <a:r>
              <a:rPr lang="en-US" altLang="en-US" dirty="0"/>
              <a:t>’’ nodes point to</a:t>
            </a:r>
          </a:p>
          <a:p>
            <a:r>
              <a:rPr lang="en-US" altLang="en-US" dirty="0"/>
              <a:t>give high </a:t>
            </a:r>
            <a:r>
              <a:rPr lang="en-US" altLang="en-US" dirty="0">
                <a:solidFill>
                  <a:srgbClr val="008F00"/>
                </a:solidFill>
              </a:rPr>
              <a:t>wisdom</a:t>
            </a:r>
            <a:r>
              <a:rPr lang="en-US" altLang="en-US" dirty="0"/>
              <a:t> score (‘</a:t>
            </a:r>
            <a:r>
              <a:rPr lang="en-US" altLang="en-US" dirty="0">
                <a:solidFill>
                  <a:srgbClr val="008F00"/>
                </a:solidFill>
              </a:rPr>
              <a:t>hubs</a:t>
            </a:r>
            <a:r>
              <a:rPr lang="en-US" altLang="en-US" dirty="0"/>
              <a:t>’) to nodes that point to good ‘</a:t>
            </a:r>
            <a:r>
              <a:rPr lang="en-US" altLang="en-US" dirty="0">
                <a:solidFill>
                  <a:srgbClr val="FF2600"/>
                </a:solidFill>
              </a:rPr>
              <a:t>authorities</a:t>
            </a:r>
            <a:r>
              <a:rPr lang="en-US" altLang="en-US" dirty="0"/>
              <a:t>’</a:t>
            </a:r>
          </a:p>
        </p:txBody>
      </p:sp>
      <p:grpSp>
        <p:nvGrpSpPr>
          <p:cNvPr id="1510404" name="Group 4">
            <a:extLst>
              <a:ext uri="{FF2B5EF4-FFF2-40B4-BE49-F238E27FC236}">
                <a16:creationId xmlns:a16="http://schemas.microsoft.com/office/drawing/2014/main" id="{A7EE4AAC-608D-8C4F-8CE6-3AC12C7C1FC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800600"/>
            <a:ext cx="1828800" cy="914400"/>
            <a:chOff x="720" y="2496"/>
            <a:chExt cx="1632" cy="768"/>
          </a:xfrm>
        </p:grpSpPr>
        <p:sp>
          <p:nvSpPr>
            <p:cNvPr id="1510405" name="Oval 5">
              <a:extLst>
                <a:ext uri="{FF2B5EF4-FFF2-40B4-BE49-F238E27FC236}">
                  <a16:creationId xmlns:a16="http://schemas.microsoft.com/office/drawing/2014/main" id="{B559B1C6-43B5-3A4C-A64F-16499CBDE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24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6" name="Oval 6">
              <a:extLst>
                <a:ext uri="{FF2B5EF4-FFF2-40B4-BE49-F238E27FC236}">
                  <a16:creationId xmlns:a16="http://schemas.microsoft.com/office/drawing/2014/main" id="{F2B523F8-9E0A-844B-92DE-4374ECE2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92"/>
              <a:ext cx="144" cy="144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7" name="Oval 7">
              <a:extLst>
                <a:ext uri="{FF2B5EF4-FFF2-40B4-BE49-F238E27FC236}">
                  <a16:creationId xmlns:a16="http://schemas.microsoft.com/office/drawing/2014/main" id="{C07C6E1F-65D7-BF41-BBEA-5A07FBD3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8" name="Oval 8">
              <a:extLst>
                <a:ext uri="{FF2B5EF4-FFF2-40B4-BE49-F238E27FC236}">
                  <a16:creationId xmlns:a16="http://schemas.microsoft.com/office/drawing/2014/main" id="{50D7824C-C681-3349-91B8-572DC7C7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0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09" name="Oval 9">
              <a:extLst>
                <a:ext uri="{FF2B5EF4-FFF2-40B4-BE49-F238E27FC236}">
                  <a16:creationId xmlns:a16="http://schemas.microsoft.com/office/drawing/2014/main" id="{AE052C9B-2053-594A-82C5-336468602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496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10" name="Oval 10">
              <a:extLst>
                <a:ext uri="{FF2B5EF4-FFF2-40B4-BE49-F238E27FC236}">
                  <a16:creationId xmlns:a16="http://schemas.microsoft.com/office/drawing/2014/main" id="{567C344F-D320-E640-B455-C2307171E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120"/>
              <a:ext cx="144" cy="144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411" name="Oval 11">
              <a:extLst>
                <a:ext uri="{FF2B5EF4-FFF2-40B4-BE49-F238E27FC236}">
                  <a16:creationId xmlns:a16="http://schemas.microsoft.com/office/drawing/2014/main" id="{5D1B32D2-25FD-5045-A009-9AD77EA5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92"/>
              <a:ext cx="144" cy="14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10412" name="AutoShape 12">
              <a:extLst>
                <a:ext uri="{FF2B5EF4-FFF2-40B4-BE49-F238E27FC236}">
                  <a16:creationId xmlns:a16="http://schemas.microsoft.com/office/drawing/2014/main" id="{456372CA-401E-C54C-99D1-40C2622D92FE}"/>
                </a:ext>
              </a:extLst>
            </p:cNvPr>
            <p:cNvCxnSpPr>
              <a:cxnSpLocks noChangeShapeType="1"/>
              <a:stCxn id="1510407" idx="6"/>
              <a:endCxn id="1510406" idx="2"/>
            </p:cNvCxnSpPr>
            <p:nvPr/>
          </p:nvCxnSpPr>
          <p:spPr bwMode="auto">
            <a:xfrm>
              <a:off x="1493" y="2616"/>
              <a:ext cx="278" cy="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3" name="AutoShape 13">
              <a:extLst>
                <a:ext uri="{FF2B5EF4-FFF2-40B4-BE49-F238E27FC236}">
                  <a16:creationId xmlns:a16="http://schemas.microsoft.com/office/drawing/2014/main" id="{FF59C2C5-185A-F946-A3BD-452EC8FF4FDE}"/>
                </a:ext>
              </a:extLst>
            </p:cNvPr>
            <p:cNvCxnSpPr>
              <a:cxnSpLocks noChangeShapeType="1"/>
              <a:stCxn id="1510410" idx="6"/>
              <a:endCxn id="1510406" idx="3"/>
            </p:cNvCxnSpPr>
            <p:nvPr/>
          </p:nvCxnSpPr>
          <p:spPr bwMode="auto">
            <a:xfrm flipV="1">
              <a:off x="1541" y="2720"/>
              <a:ext cx="256" cy="47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4" name="AutoShape 14">
              <a:extLst>
                <a:ext uri="{FF2B5EF4-FFF2-40B4-BE49-F238E27FC236}">
                  <a16:creationId xmlns:a16="http://schemas.microsoft.com/office/drawing/2014/main" id="{9547ABC4-E31D-984B-8A3F-51474DED35DD}"/>
                </a:ext>
              </a:extLst>
            </p:cNvPr>
            <p:cNvCxnSpPr>
              <a:cxnSpLocks noChangeShapeType="1"/>
              <a:stCxn id="1510410" idx="6"/>
              <a:endCxn id="1510408" idx="2"/>
            </p:cNvCxnSpPr>
            <p:nvPr/>
          </p:nvCxnSpPr>
          <p:spPr bwMode="auto">
            <a:xfrm>
              <a:off x="1541" y="3192"/>
              <a:ext cx="47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5" name="AutoShape 15">
              <a:extLst>
                <a:ext uri="{FF2B5EF4-FFF2-40B4-BE49-F238E27FC236}">
                  <a16:creationId xmlns:a16="http://schemas.microsoft.com/office/drawing/2014/main" id="{746F82A0-10EF-C845-A3D6-0F59B3FEE892}"/>
                </a:ext>
              </a:extLst>
            </p:cNvPr>
            <p:cNvCxnSpPr>
              <a:cxnSpLocks noChangeShapeType="1"/>
              <a:stCxn id="1510406" idx="6"/>
              <a:endCxn id="1510409" idx="2"/>
            </p:cNvCxnSpPr>
            <p:nvPr/>
          </p:nvCxnSpPr>
          <p:spPr bwMode="auto">
            <a:xfrm flipV="1">
              <a:off x="1925" y="2568"/>
              <a:ext cx="278" cy="9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6" name="AutoShape 16">
              <a:extLst>
                <a:ext uri="{FF2B5EF4-FFF2-40B4-BE49-F238E27FC236}">
                  <a16:creationId xmlns:a16="http://schemas.microsoft.com/office/drawing/2014/main" id="{D4A414AD-6A28-B44F-86AC-A9DF454DDC16}"/>
                </a:ext>
              </a:extLst>
            </p:cNvPr>
            <p:cNvCxnSpPr>
              <a:cxnSpLocks noChangeShapeType="1"/>
              <a:stCxn id="1510411" idx="6"/>
              <a:endCxn id="1510407" idx="2"/>
            </p:cNvCxnSpPr>
            <p:nvPr/>
          </p:nvCxnSpPr>
          <p:spPr bwMode="auto">
            <a:xfrm flipV="1">
              <a:off x="869" y="2616"/>
              <a:ext cx="470" cy="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0417" name="AutoShape 17">
              <a:extLst>
                <a:ext uri="{FF2B5EF4-FFF2-40B4-BE49-F238E27FC236}">
                  <a16:creationId xmlns:a16="http://schemas.microsoft.com/office/drawing/2014/main" id="{A63FC699-EDCD-C44E-8306-E5C164DD01E6}"/>
                </a:ext>
              </a:extLst>
            </p:cNvPr>
            <p:cNvCxnSpPr>
              <a:cxnSpLocks noChangeShapeType="1"/>
              <a:stCxn id="1510405" idx="7"/>
              <a:endCxn id="1510407" idx="3"/>
            </p:cNvCxnSpPr>
            <p:nvPr/>
          </p:nvCxnSpPr>
          <p:spPr bwMode="auto">
            <a:xfrm flipV="1">
              <a:off x="939" y="2672"/>
              <a:ext cx="426" cy="36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10418" name="Oval 18">
            <a:extLst>
              <a:ext uri="{FF2B5EF4-FFF2-40B4-BE49-F238E27FC236}">
                <a16:creationId xmlns:a16="http://schemas.microsoft.com/office/drawing/2014/main" id="{D90DDE3A-8CF8-9A4D-8A68-289F9F62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3340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19" name="Oval 19">
            <a:extLst>
              <a:ext uri="{FF2B5EF4-FFF2-40B4-BE49-F238E27FC236}">
                <a16:creationId xmlns:a16="http://schemas.microsoft.com/office/drawing/2014/main" id="{05A26717-6466-874F-8BA8-7BA86E61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0" name="Oval 20">
            <a:extLst>
              <a:ext uri="{FF2B5EF4-FFF2-40B4-BE49-F238E27FC236}">
                <a16:creationId xmlns:a16="http://schemas.microsoft.com/office/drawing/2014/main" id="{D92AADC2-1395-DD44-B05D-F1A583670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006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1" name="Oval 21">
            <a:extLst>
              <a:ext uri="{FF2B5EF4-FFF2-40B4-BE49-F238E27FC236}">
                <a16:creationId xmlns:a16="http://schemas.microsoft.com/office/drawing/2014/main" id="{55B8837A-6466-A54B-9D35-829AEF10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7912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2" name="Oval 22">
            <a:extLst>
              <a:ext uri="{FF2B5EF4-FFF2-40B4-BE49-F238E27FC236}">
                <a16:creationId xmlns:a16="http://schemas.microsoft.com/office/drawing/2014/main" id="{1841EDDE-A776-4C46-9891-DB507896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7150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0423" name="Oval 23">
            <a:extLst>
              <a:ext uri="{FF2B5EF4-FFF2-40B4-BE49-F238E27FC236}">
                <a16:creationId xmlns:a16="http://schemas.microsoft.com/office/drawing/2014/main" id="{327621BD-CC23-6146-A18F-5DB6FFD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9149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10424" name="AutoShape 24">
            <a:extLst>
              <a:ext uri="{FF2B5EF4-FFF2-40B4-BE49-F238E27FC236}">
                <a16:creationId xmlns:a16="http://schemas.microsoft.com/office/drawing/2014/main" id="{12218679-97D6-E040-B7C5-04465085F811}"/>
              </a:ext>
            </a:extLst>
          </p:cNvPr>
          <p:cNvCxnSpPr>
            <a:cxnSpLocks noChangeShapeType="1"/>
            <a:stCxn id="1510418" idx="6"/>
            <a:endCxn id="1510419" idx="2"/>
          </p:cNvCxnSpPr>
          <p:nvPr/>
        </p:nvCxnSpPr>
        <p:spPr bwMode="auto">
          <a:xfrm>
            <a:off x="4587875" y="5419725"/>
            <a:ext cx="5857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5" name="AutoShape 25">
            <a:extLst>
              <a:ext uri="{FF2B5EF4-FFF2-40B4-BE49-F238E27FC236}">
                <a16:creationId xmlns:a16="http://schemas.microsoft.com/office/drawing/2014/main" id="{5C8A177E-3330-EB43-8BC1-1CE4884DC2F9}"/>
              </a:ext>
            </a:extLst>
          </p:cNvPr>
          <p:cNvCxnSpPr>
            <a:cxnSpLocks noChangeShapeType="1"/>
            <a:stCxn id="1510422" idx="6"/>
            <a:endCxn id="1510419" idx="3"/>
          </p:cNvCxnSpPr>
          <p:nvPr/>
        </p:nvCxnSpPr>
        <p:spPr bwMode="auto">
          <a:xfrm flipV="1">
            <a:off x="4589463" y="5487988"/>
            <a:ext cx="615950" cy="31273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6" name="AutoShape 26">
            <a:extLst>
              <a:ext uri="{FF2B5EF4-FFF2-40B4-BE49-F238E27FC236}">
                <a16:creationId xmlns:a16="http://schemas.microsoft.com/office/drawing/2014/main" id="{401742B9-6E90-8441-9B18-1D8A7BD88C5B}"/>
              </a:ext>
            </a:extLst>
          </p:cNvPr>
          <p:cNvCxnSpPr>
            <a:cxnSpLocks noChangeShapeType="1"/>
            <a:stCxn id="1510422" idx="6"/>
            <a:endCxn id="1510421" idx="2"/>
          </p:cNvCxnSpPr>
          <p:nvPr/>
        </p:nvCxnSpPr>
        <p:spPr bwMode="auto">
          <a:xfrm>
            <a:off x="4589463" y="5800725"/>
            <a:ext cx="508000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7" name="AutoShape 27">
            <a:extLst>
              <a:ext uri="{FF2B5EF4-FFF2-40B4-BE49-F238E27FC236}">
                <a16:creationId xmlns:a16="http://schemas.microsoft.com/office/drawing/2014/main" id="{AF40C30F-031B-CF4F-8173-D8A7E30DE286}"/>
              </a:ext>
            </a:extLst>
          </p:cNvPr>
          <p:cNvCxnSpPr>
            <a:cxnSpLocks noChangeShapeType="1"/>
            <a:stCxn id="1510423" idx="6"/>
            <a:endCxn id="1510420" idx="2"/>
          </p:cNvCxnSpPr>
          <p:nvPr/>
        </p:nvCxnSpPr>
        <p:spPr bwMode="auto">
          <a:xfrm flipV="1">
            <a:off x="4513263" y="4886325"/>
            <a:ext cx="660400" cy="114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0428" name="AutoShape 28">
            <a:extLst>
              <a:ext uri="{FF2B5EF4-FFF2-40B4-BE49-F238E27FC236}">
                <a16:creationId xmlns:a16="http://schemas.microsoft.com/office/drawing/2014/main" id="{F62278BC-2960-814C-BCA1-02DF7703F492}"/>
              </a:ext>
            </a:extLst>
          </p:cNvPr>
          <p:cNvCxnSpPr>
            <a:cxnSpLocks noChangeShapeType="1"/>
            <a:stCxn id="1510418" idx="7"/>
            <a:endCxn id="1510420" idx="3"/>
          </p:cNvCxnSpPr>
          <p:nvPr/>
        </p:nvCxnSpPr>
        <p:spPr bwMode="auto">
          <a:xfrm flipV="1">
            <a:off x="4556125" y="4954588"/>
            <a:ext cx="649288" cy="396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0429" name="Text Box 29">
            <a:extLst>
              <a:ext uri="{FF2B5EF4-FFF2-40B4-BE49-F238E27FC236}">
                <a16:creationId xmlns:a16="http://schemas.microsoft.com/office/drawing/2014/main" id="{94B51614-FEC8-3F45-B2A8-8C3EEBE1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5303838"/>
            <a:ext cx="85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hubs</a:t>
            </a:r>
          </a:p>
        </p:txBody>
      </p:sp>
      <p:sp>
        <p:nvSpPr>
          <p:cNvPr id="1510430" name="Text Box 30">
            <a:extLst>
              <a:ext uri="{FF2B5EF4-FFF2-40B4-BE49-F238E27FC236}">
                <a16:creationId xmlns:a16="http://schemas.microsoft.com/office/drawing/2014/main" id="{743B63DA-4500-1A49-ABA1-B3C9572E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303838"/>
            <a:ext cx="168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authorities</a:t>
            </a:r>
          </a:p>
        </p:txBody>
      </p:sp>
      <p:sp>
        <p:nvSpPr>
          <p:cNvPr id="1510431" name="Line 31">
            <a:extLst>
              <a:ext uri="{FF2B5EF4-FFF2-40B4-BE49-F238E27FC236}">
                <a16:creationId xmlns:a16="http://schemas.microsoft.com/office/drawing/2014/main" id="{6331DDA4-29A5-EA42-91DC-FAD712C92E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5338" y="4440377"/>
            <a:ext cx="0" cy="1676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6658E1-D9D2-104E-92F5-ED5668007A8B}"/>
              </a:ext>
            </a:extLst>
          </p:cNvPr>
          <p:cNvSpPr/>
          <p:nvPr/>
        </p:nvSpPr>
        <p:spPr bwMode="auto">
          <a:xfrm>
            <a:off x="3043411" y="4301835"/>
            <a:ext cx="4324003" cy="1953483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610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EE9E306-3BB7-E840-86E1-99FCB904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801241-8640-BB4F-85B7-22025A6C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AF9-826A-604E-965B-D966DE7BB67B}" type="slidenum">
              <a:rPr lang="en-US" altLang="en-US" smtClean="0"/>
              <a:pPr/>
              <a:t>61</a:t>
            </a:fld>
            <a:endParaRPr lang="en-US" altLang="en-US" dirty="0"/>
          </a:p>
        </p:txBody>
      </p:sp>
      <p:sp>
        <p:nvSpPr>
          <p:cNvPr id="1513474" name="Rectangle 2">
            <a:extLst>
              <a:ext uri="{FF2B5EF4-FFF2-40B4-BE49-F238E27FC236}">
                <a16:creationId xmlns:a16="http://schemas.microsoft.com/office/drawing/2014/main" id="{D82B2114-FF3D-1749-B245-451E1541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3475" name="Rectangle 3">
            <a:extLst>
              <a:ext uri="{FF2B5EF4-FFF2-40B4-BE49-F238E27FC236}">
                <a16:creationId xmlns:a16="http://schemas.microsoft.com/office/drawing/2014/main" id="{783717C3-7E4E-B742-946E-A21A74CED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Then:</a:t>
            </a:r>
          </a:p>
          <a:p>
            <a:pPr algn="ctr"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=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+ h</a:t>
            </a:r>
            <a:r>
              <a:rPr lang="en-US" altLang="en-US" i="1" baseline="-25000" dirty="0"/>
              <a:t>l</a:t>
            </a:r>
            <a:r>
              <a:rPr lang="en-US" altLang="en-US" i="1" dirty="0"/>
              <a:t> +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m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j,i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sp>
        <p:nvSpPr>
          <p:cNvPr id="1513476" name="Oval 4">
            <a:extLst>
              <a:ext uri="{FF2B5EF4-FFF2-40B4-BE49-F238E27FC236}">
                <a16:creationId xmlns:a16="http://schemas.microsoft.com/office/drawing/2014/main" id="{73B0E6D3-A63E-6144-915E-C0D85DA4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67665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7" name="Oval 5">
            <a:extLst>
              <a:ext uri="{FF2B5EF4-FFF2-40B4-BE49-F238E27FC236}">
                <a16:creationId xmlns:a16="http://schemas.microsoft.com/office/drawing/2014/main" id="{03447969-0115-4A47-BEB9-9FE90C04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8" name="Oval 6">
            <a:extLst>
              <a:ext uri="{FF2B5EF4-FFF2-40B4-BE49-F238E27FC236}">
                <a16:creationId xmlns:a16="http://schemas.microsoft.com/office/drawing/2014/main" id="{11EB820E-AAB7-5D40-92D6-CCF23F5A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9" name="Oval 7">
            <a:extLst>
              <a:ext uri="{FF2B5EF4-FFF2-40B4-BE49-F238E27FC236}">
                <a16:creationId xmlns:a16="http://schemas.microsoft.com/office/drawing/2014/main" id="{B4ED09B3-948A-F64C-B3F5-18F3EC5A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623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13480" name="AutoShape 8">
            <a:extLst>
              <a:ext uri="{FF2B5EF4-FFF2-40B4-BE49-F238E27FC236}">
                <a16:creationId xmlns:a16="http://schemas.microsoft.com/office/drawing/2014/main" id="{0BA2D89B-41EA-7846-8A05-88EC3DF64BA3}"/>
              </a:ext>
            </a:extLst>
          </p:cNvPr>
          <p:cNvCxnSpPr>
            <a:cxnSpLocks noChangeShapeType="1"/>
            <a:stCxn id="1513479" idx="6"/>
            <a:endCxn id="1513477" idx="2"/>
          </p:cNvCxnSpPr>
          <p:nvPr/>
        </p:nvCxnSpPr>
        <p:spPr bwMode="auto">
          <a:xfrm flipV="1">
            <a:off x="1233488" y="3190875"/>
            <a:ext cx="527050" cy="57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1" name="AutoShape 9">
            <a:extLst>
              <a:ext uri="{FF2B5EF4-FFF2-40B4-BE49-F238E27FC236}">
                <a16:creationId xmlns:a16="http://schemas.microsoft.com/office/drawing/2014/main" id="{C6BE5C1A-F18E-A545-A4EF-283D49D24A72}"/>
              </a:ext>
            </a:extLst>
          </p:cNvPr>
          <p:cNvCxnSpPr>
            <a:cxnSpLocks noChangeShapeType="1"/>
            <a:stCxn id="1513476" idx="7"/>
            <a:endCxn id="1513477" idx="3"/>
          </p:cNvCxnSpPr>
          <p:nvPr/>
        </p:nvCxnSpPr>
        <p:spPr bwMode="auto">
          <a:xfrm flipV="1">
            <a:off x="1312863" y="3257550"/>
            <a:ext cx="476250" cy="438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2" name="AutoShape 10">
            <a:extLst>
              <a:ext uri="{FF2B5EF4-FFF2-40B4-BE49-F238E27FC236}">
                <a16:creationId xmlns:a16="http://schemas.microsoft.com/office/drawing/2014/main" id="{AA8EAAAD-25D6-5B4B-82E7-63D424260FCB}"/>
              </a:ext>
            </a:extLst>
          </p:cNvPr>
          <p:cNvCxnSpPr>
            <a:cxnSpLocks noChangeShapeType="1"/>
            <a:stCxn id="1513478" idx="5"/>
            <a:endCxn id="1513477" idx="1"/>
          </p:cNvCxnSpPr>
          <p:nvPr/>
        </p:nvCxnSpPr>
        <p:spPr bwMode="auto">
          <a:xfrm>
            <a:off x="1128713" y="2897188"/>
            <a:ext cx="660400" cy="2254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3483" name="Text Box 11">
            <a:extLst>
              <a:ext uri="{FF2B5EF4-FFF2-40B4-BE49-F238E27FC236}">
                <a16:creationId xmlns:a16="http://schemas.microsoft.com/office/drawing/2014/main" id="{082BEDF4-5BC2-E94A-AB74-E8AB88B6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9" y="2478551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513484" name="Text Box 12">
            <a:extLst>
              <a:ext uri="{FF2B5EF4-FFF2-40B4-BE49-F238E27FC236}">
                <a16:creationId xmlns:a16="http://schemas.microsoft.com/office/drawing/2014/main" id="{B0D57794-6D86-0F48-B85F-6A515B4C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5" y="3012926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13485" name="Text Box 13">
            <a:extLst>
              <a:ext uri="{FF2B5EF4-FFF2-40B4-BE49-F238E27FC236}">
                <a16:creationId xmlns:a16="http://schemas.microsoft.com/office/drawing/2014/main" id="{F216D609-A1AA-2940-AA8D-3FDF93C8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58" y="3537462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513486" name="Text Box 14">
            <a:extLst>
              <a:ext uri="{FF2B5EF4-FFF2-40B4-BE49-F238E27FC236}">
                <a16:creationId xmlns:a16="http://schemas.microsoft.com/office/drawing/2014/main" id="{5299706F-3D44-0B46-B49A-16AFF282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0178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B756F-34F1-604B-B015-9E6C20FE869E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B763B2D2-567C-A14E-88B6-0CF9AD21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084B6A88-23A0-CA42-8116-3202AE778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686A7DFF-DCAD-6044-851B-3FE206EF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A47400EB-17D0-5F44-A2A7-0DE7A00C9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A096F0ED-78A8-444C-8A55-802B6CC6EBF2}"/>
              </a:ext>
            </a:extLst>
          </p:cNvPr>
          <p:cNvSpPr/>
          <p:nvPr/>
        </p:nvSpPr>
        <p:spPr bwMode="auto">
          <a:xfrm rot="19450876">
            <a:off x="3546902" y="5792038"/>
            <a:ext cx="420356" cy="150725"/>
          </a:xfrm>
          <a:prstGeom prst="left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0750A055-F55C-F648-B22E-F010A571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B2E51380-8026-1F43-8787-3657C0C9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2494359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554EED12-3E12-E34E-B1B2-B098ABB4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3195832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EDFF29D1-E864-FC4A-AE4B-3B6FEFAD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45706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2CD4860-F908-9F44-B44F-83BD4F879AA6}"/>
              </a:ext>
            </a:extLst>
          </p:cNvPr>
          <p:cNvSpPr/>
          <p:nvPr/>
        </p:nvSpPr>
        <p:spPr bwMode="auto">
          <a:xfrm>
            <a:off x="871384" y="2211608"/>
            <a:ext cx="1533832" cy="591917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832" h="591917">
                <a:moveTo>
                  <a:pt x="0" y="119969"/>
                </a:moveTo>
                <a:cubicBezTo>
                  <a:pt x="280219" y="36394"/>
                  <a:pt x="560438" y="-47180"/>
                  <a:pt x="816077" y="31478"/>
                </a:cubicBezTo>
                <a:cubicBezTo>
                  <a:pt x="1071716" y="110136"/>
                  <a:pt x="1302774" y="351026"/>
                  <a:pt x="1533832" y="591917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30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EE9E306-3BB7-E840-86E1-99FCB904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801241-8640-BB4F-85B7-22025A6C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2AF9-826A-604E-965B-D966DE7BB67B}" type="slidenum">
              <a:rPr lang="en-US" altLang="en-US" smtClean="0"/>
              <a:pPr/>
              <a:t>62</a:t>
            </a:fld>
            <a:endParaRPr lang="en-US" altLang="en-US" dirty="0"/>
          </a:p>
        </p:txBody>
      </p:sp>
      <p:sp>
        <p:nvSpPr>
          <p:cNvPr id="1513474" name="Rectangle 2">
            <a:extLst>
              <a:ext uri="{FF2B5EF4-FFF2-40B4-BE49-F238E27FC236}">
                <a16:creationId xmlns:a16="http://schemas.microsoft.com/office/drawing/2014/main" id="{D82B2114-FF3D-1749-B245-451E1541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3475" name="Rectangle 3">
            <a:extLst>
              <a:ext uri="{FF2B5EF4-FFF2-40B4-BE49-F238E27FC236}">
                <a16:creationId xmlns:a16="http://schemas.microsoft.com/office/drawing/2014/main" id="{783717C3-7E4E-B742-946E-A21A74CED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Then:</a:t>
            </a:r>
          </a:p>
          <a:p>
            <a:pPr algn="ctr"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=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+ h</a:t>
            </a:r>
            <a:r>
              <a:rPr lang="en-US" altLang="en-US" i="1" baseline="-25000" dirty="0"/>
              <a:t>l</a:t>
            </a:r>
            <a:r>
              <a:rPr lang="en-US" altLang="en-US" i="1" dirty="0"/>
              <a:t> + 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m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h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j,i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sp>
        <p:nvSpPr>
          <p:cNvPr id="1513476" name="Oval 4">
            <a:extLst>
              <a:ext uri="{FF2B5EF4-FFF2-40B4-BE49-F238E27FC236}">
                <a16:creationId xmlns:a16="http://schemas.microsoft.com/office/drawing/2014/main" id="{73B0E6D3-A63E-6144-915E-C0D85DA4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67665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7" name="Oval 5">
            <a:extLst>
              <a:ext uri="{FF2B5EF4-FFF2-40B4-BE49-F238E27FC236}">
                <a16:creationId xmlns:a16="http://schemas.microsoft.com/office/drawing/2014/main" id="{03447969-0115-4A47-BEB9-9FE90C04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8" name="Oval 6">
            <a:extLst>
              <a:ext uri="{FF2B5EF4-FFF2-40B4-BE49-F238E27FC236}">
                <a16:creationId xmlns:a16="http://schemas.microsoft.com/office/drawing/2014/main" id="{11EB820E-AAB7-5D40-92D6-CCF23F5A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3479" name="Oval 7">
            <a:extLst>
              <a:ext uri="{FF2B5EF4-FFF2-40B4-BE49-F238E27FC236}">
                <a16:creationId xmlns:a16="http://schemas.microsoft.com/office/drawing/2014/main" id="{B4ED09B3-948A-F64C-B3F5-18F3EC5A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623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13480" name="AutoShape 8">
            <a:extLst>
              <a:ext uri="{FF2B5EF4-FFF2-40B4-BE49-F238E27FC236}">
                <a16:creationId xmlns:a16="http://schemas.microsoft.com/office/drawing/2014/main" id="{0BA2D89B-41EA-7846-8A05-88EC3DF64BA3}"/>
              </a:ext>
            </a:extLst>
          </p:cNvPr>
          <p:cNvCxnSpPr>
            <a:cxnSpLocks noChangeShapeType="1"/>
            <a:stCxn id="1513479" idx="6"/>
            <a:endCxn id="1513477" idx="2"/>
          </p:cNvCxnSpPr>
          <p:nvPr/>
        </p:nvCxnSpPr>
        <p:spPr bwMode="auto">
          <a:xfrm flipV="1">
            <a:off x="1233488" y="3190875"/>
            <a:ext cx="527050" cy="57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1" name="AutoShape 9">
            <a:extLst>
              <a:ext uri="{FF2B5EF4-FFF2-40B4-BE49-F238E27FC236}">
                <a16:creationId xmlns:a16="http://schemas.microsoft.com/office/drawing/2014/main" id="{C6BE5C1A-F18E-A545-A4EF-283D49D24A72}"/>
              </a:ext>
            </a:extLst>
          </p:cNvPr>
          <p:cNvCxnSpPr>
            <a:cxnSpLocks noChangeShapeType="1"/>
            <a:stCxn id="1513476" idx="7"/>
            <a:endCxn id="1513477" idx="3"/>
          </p:cNvCxnSpPr>
          <p:nvPr/>
        </p:nvCxnSpPr>
        <p:spPr bwMode="auto">
          <a:xfrm flipV="1">
            <a:off x="1312863" y="3257550"/>
            <a:ext cx="476250" cy="4381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3482" name="AutoShape 10">
            <a:extLst>
              <a:ext uri="{FF2B5EF4-FFF2-40B4-BE49-F238E27FC236}">
                <a16:creationId xmlns:a16="http://schemas.microsoft.com/office/drawing/2014/main" id="{AA8EAAAD-25D6-5B4B-82E7-63D424260FCB}"/>
              </a:ext>
            </a:extLst>
          </p:cNvPr>
          <p:cNvCxnSpPr>
            <a:cxnSpLocks noChangeShapeType="1"/>
            <a:stCxn id="1513478" idx="5"/>
            <a:endCxn id="1513477" idx="1"/>
          </p:cNvCxnSpPr>
          <p:nvPr/>
        </p:nvCxnSpPr>
        <p:spPr bwMode="auto">
          <a:xfrm>
            <a:off x="1128713" y="2897188"/>
            <a:ext cx="660400" cy="2254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3483" name="Text Box 11">
            <a:extLst>
              <a:ext uri="{FF2B5EF4-FFF2-40B4-BE49-F238E27FC236}">
                <a16:creationId xmlns:a16="http://schemas.microsoft.com/office/drawing/2014/main" id="{082BEDF4-5BC2-E94A-AB74-E8AB88B6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9" y="2478551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513484" name="Text Box 12">
            <a:extLst>
              <a:ext uri="{FF2B5EF4-FFF2-40B4-BE49-F238E27FC236}">
                <a16:creationId xmlns:a16="http://schemas.microsoft.com/office/drawing/2014/main" id="{B0D57794-6D86-0F48-B85F-6A515B4C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5" y="3012926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13485" name="Text Box 13">
            <a:extLst>
              <a:ext uri="{FF2B5EF4-FFF2-40B4-BE49-F238E27FC236}">
                <a16:creationId xmlns:a16="http://schemas.microsoft.com/office/drawing/2014/main" id="{F216D609-A1AA-2940-AA8D-3FDF93C8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58" y="3537462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513486" name="Text Box 14">
            <a:extLst>
              <a:ext uri="{FF2B5EF4-FFF2-40B4-BE49-F238E27FC236}">
                <a16:creationId xmlns:a16="http://schemas.microsoft.com/office/drawing/2014/main" id="{5299706F-3D44-0B46-B49A-16AFF282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0178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B756F-34F1-604B-B015-9E6C20FE869E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B763B2D2-567C-A14E-88B6-0CF9AD21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084B6A88-23A0-CA42-8116-3202AE778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686A7DFF-DCAD-6044-851B-3FE206EF1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A47400EB-17D0-5F44-A2A7-0DE7A00C9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A096F0ED-78A8-444C-8A55-802B6CC6EBF2}"/>
              </a:ext>
            </a:extLst>
          </p:cNvPr>
          <p:cNvSpPr/>
          <p:nvPr/>
        </p:nvSpPr>
        <p:spPr bwMode="auto">
          <a:xfrm rot="19450876">
            <a:off x="3546902" y="5792038"/>
            <a:ext cx="420356" cy="150725"/>
          </a:xfrm>
          <a:prstGeom prst="left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0750A055-F55C-F648-B22E-F010A571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B2E51380-8026-1F43-8787-3657C0C9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2494359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554EED12-3E12-E34E-B1B2-B098ABB4B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" y="3195832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EDFF29D1-E864-FC4A-AE4B-3B6FEFAD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45706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B02457F-0524-F64D-AA50-ED91E55D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7" y="3031173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A134AE06-B88D-CB4D-B2B8-3FA7F523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31173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70615EB4-DA89-304E-BCDB-D26B8F5B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7" y="3293745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06A1C763-10BB-7E41-A60B-A3B0807C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94585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8ADDB2E1-2E71-9A4C-A2D0-3C7383FBF0E6}"/>
              </a:ext>
            </a:extLst>
          </p:cNvPr>
          <p:cNvSpPr/>
          <p:nvPr/>
        </p:nvSpPr>
        <p:spPr bwMode="auto">
          <a:xfrm>
            <a:off x="871384" y="2211608"/>
            <a:ext cx="1533832" cy="591917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832" h="591917">
                <a:moveTo>
                  <a:pt x="0" y="119969"/>
                </a:moveTo>
                <a:cubicBezTo>
                  <a:pt x="280219" y="36394"/>
                  <a:pt x="560438" y="-47180"/>
                  <a:pt x="816077" y="31478"/>
                </a:cubicBezTo>
                <a:cubicBezTo>
                  <a:pt x="1071716" y="110136"/>
                  <a:pt x="1302774" y="351026"/>
                  <a:pt x="1533832" y="591917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005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CEF3A8-570D-3342-AACD-F796EAAE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ECCBBE-2F9E-B34F-85AF-62E6EC4F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A0EC-6880-9B4B-8E34-7B613D09876C}" type="slidenum">
              <a:rPr lang="en-US" altLang="en-US" smtClean="0"/>
              <a:pPr/>
              <a:t>63</a:t>
            </a:fld>
            <a:endParaRPr lang="en-US" altLang="en-US" dirty="0"/>
          </a:p>
        </p:txBody>
      </p:sp>
      <p:sp>
        <p:nvSpPr>
          <p:cNvPr id="1514498" name="Rectangle 2">
            <a:extLst>
              <a:ext uri="{FF2B5EF4-FFF2-40B4-BE49-F238E27FC236}">
                <a16:creationId xmlns:a16="http://schemas.microsoft.com/office/drawing/2014/main" id="{0033A7D1-8043-FD46-AC29-08091DC6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4499" name="Rectangle 3">
            <a:extLst>
              <a:ext uri="{FF2B5EF4-FFF2-40B4-BE49-F238E27FC236}">
                <a16:creationId xmlns:a16="http://schemas.microsoft.com/office/drawing/2014/main" id="{ECA290B9-5164-9A4D-9664-DDF348515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symmetrically, for the ‘hubness’:</a:t>
            </a:r>
          </a:p>
          <a:p>
            <a:pPr algn="ctr"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= a</a:t>
            </a:r>
            <a:r>
              <a:rPr lang="en-US" altLang="en-US" i="1" baseline="-25000" dirty="0"/>
              <a:t>n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p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q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i,j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endParaRPr lang="en-US" altLang="en-US" dirty="0"/>
          </a:p>
        </p:txBody>
      </p:sp>
      <p:sp>
        <p:nvSpPr>
          <p:cNvPr id="1514500" name="Oval 4">
            <a:extLst>
              <a:ext uri="{FF2B5EF4-FFF2-40B4-BE49-F238E27FC236}">
                <a16:creationId xmlns:a16="http://schemas.microsoft.com/office/drawing/2014/main" id="{C8FD1894-B4C9-D849-9A89-135AC9AB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37338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1" name="Oval 5">
            <a:extLst>
              <a:ext uri="{FF2B5EF4-FFF2-40B4-BE49-F238E27FC236}">
                <a16:creationId xmlns:a16="http://schemas.microsoft.com/office/drawing/2014/main" id="{34AE7EAD-803F-8841-90FC-D80AF54F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484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2" name="Oval 6">
            <a:extLst>
              <a:ext uri="{FF2B5EF4-FFF2-40B4-BE49-F238E27FC236}">
                <a16:creationId xmlns:a16="http://schemas.microsoft.com/office/drawing/2014/main" id="{41DCA19B-CA1C-AC44-8E38-9633F323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84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3" name="Oval 7">
            <a:extLst>
              <a:ext uri="{FF2B5EF4-FFF2-40B4-BE49-F238E27FC236}">
                <a16:creationId xmlns:a16="http://schemas.microsoft.com/office/drawing/2014/main" id="{EF7A2F06-D95B-3B49-ABB4-28606FCF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22098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4" name="Text Box 8">
            <a:extLst>
              <a:ext uri="{FF2B5EF4-FFF2-40B4-BE49-F238E27FC236}">
                <a16:creationId xmlns:a16="http://schemas.microsoft.com/office/drawing/2014/main" id="{FA5E4C80-4C2A-EF4C-A2C5-96402FE4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286515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14505" name="Text Box 9">
            <a:extLst>
              <a:ext uri="{FF2B5EF4-FFF2-40B4-BE49-F238E27FC236}">
                <a16:creationId xmlns:a16="http://schemas.microsoft.com/office/drawing/2014/main" id="{CEA53F36-5616-7E40-8E34-10154AAC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032" y="194071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14506" name="Text Box 10">
            <a:extLst>
              <a:ext uri="{FF2B5EF4-FFF2-40B4-BE49-F238E27FC236}">
                <a16:creationId xmlns:a16="http://schemas.microsoft.com/office/drawing/2014/main" id="{30A587CE-B581-9343-B9B9-62B7ECC4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365762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514507" name="Text Box 11">
            <a:extLst>
              <a:ext uri="{FF2B5EF4-FFF2-40B4-BE49-F238E27FC236}">
                <a16:creationId xmlns:a16="http://schemas.microsoft.com/office/drawing/2014/main" id="{4D198531-C72A-0D4D-A519-3920DAA9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cxnSp>
        <p:nvCxnSpPr>
          <p:cNvPr id="1514508" name="AutoShape 12">
            <a:extLst>
              <a:ext uri="{FF2B5EF4-FFF2-40B4-BE49-F238E27FC236}">
                <a16:creationId xmlns:a16="http://schemas.microsoft.com/office/drawing/2014/main" id="{822CD37D-F95C-7C47-B771-DD2BD0AA029A}"/>
              </a:ext>
            </a:extLst>
          </p:cNvPr>
          <p:cNvCxnSpPr>
            <a:cxnSpLocks noChangeShapeType="1"/>
            <a:stCxn id="1514502" idx="7"/>
            <a:endCxn id="1514503" idx="2"/>
          </p:cNvCxnSpPr>
          <p:nvPr/>
        </p:nvCxnSpPr>
        <p:spPr bwMode="auto">
          <a:xfrm flipV="1">
            <a:off x="1000897" y="2295525"/>
            <a:ext cx="463550" cy="4651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09" name="AutoShape 13">
            <a:extLst>
              <a:ext uri="{FF2B5EF4-FFF2-40B4-BE49-F238E27FC236}">
                <a16:creationId xmlns:a16="http://schemas.microsoft.com/office/drawing/2014/main" id="{BD23CA54-A475-CF40-AEF7-669648143ED0}"/>
              </a:ext>
            </a:extLst>
          </p:cNvPr>
          <p:cNvCxnSpPr>
            <a:cxnSpLocks noChangeShapeType="1"/>
            <a:stCxn id="1514502" idx="6"/>
            <a:endCxn id="1514501" idx="2"/>
          </p:cNvCxnSpPr>
          <p:nvPr/>
        </p:nvCxnSpPr>
        <p:spPr bwMode="auto">
          <a:xfrm>
            <a:off x="1032647" y="2828925"/>
            <a:ext cx="596900" cy="361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10" name="AutoShape 14">
            <a:extLst>
              <a:ext uri="{FF2B5EF4-FFF2-40B4-BE49-F238E27FC236}">
                <a16:creationId xmlns:a16="http://schemas.microsoft.com/office/drawing/2014/main" id="{94D5B8DF-67BC-AC43-B61D-B26D26EB29CF}"/>
              </a:ext>
            </a:extLst>
          </p:cNvPr>
          <p:cNvCxnSpPr>
            <a:cxnSpLocks noChangeShapeType="1"/>
            <a:stCxn id="1514502" idx="4"/>
            <a:endCxn id="1514500" idx="1"/>
          </p:cNvCxnSpPr>
          <p:nvPr/>
        </p:nvCxnSpPr>
        <p:spPr bwMode="auto">
          <a:xfrm>
            <a:off x="943747" y="2922588"/>
            <a:ext cx="552450" cy="8286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7E005-64A0-2F45-BF5E-359F8C852B54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79BE6AA9-05E3-0740-B3CA-FFEBDFEF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72F1EBB2-57A8-FD49-A454-5FF2197A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DDDD4805-1E06-F740-9941-CFFC727C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69096D98-8E92-EF43-B422-029920C1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4" name="Oval 6">
            <a:extLst>
              <a:ext uri="{FF2B5EF4-FFF2-40B4-BE49-F238E27FC236}">
                <a16:creationId xmlns:a16="http://schemas.microsoft.com/office/drawing/2014/main" id="{54D196F1-D907-1A49-8820-CE31ED94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90" y="221027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2A79E717-5A33-074A-B8C5-1BB9F04D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099604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BDD0B5FE-A30F-CF4D-AEB0-1820DBC7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97" y="3367389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CF904394-E257-9940-A120-EBCA505E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825738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BFA19A1-57BD-334F-9DAA-61016926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40" y="407843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91FEAC69-909C-114F-9062-94183F0F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182" y="4082842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F769073-81FA-4043-9A0F-AF6C635AA9F7}"/>
              </a:ext>
            </a:extLst>
          </p:cNvPr>
          <p:cNvSpPr/>
          <p:nvPr/>
        </p:nvSpPr>
        <p:spPr bwMode="auto">
          <a:xfrm flipH="1">
            <a:off x="823288" y="1520923"/>
            <a:ext cx="1170298" cy="488100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  <a:gd name="connsiteX0" fmla="*/ 0 w 1738292"/>
              <a:gd name="connsiteY0" fmla="*/ 506466 h 560579"/>
              <a:gd name="connsiteX1" fmla="*/ 1020537 w 1738292"/>
              <a:gd name="connsiteY1" fmla="*/ 140 h 560579"/>
              <a:gd name="connsiteX2" fmla="*/ 1738292 w 1738292"/>
              <a:gd name="connsiteY2" fmla="*/ 560579 h 560579"/>
              <a:gd name="connsiteX0" fmla="*/ 0 w 1738292"/>
              <a:gd name="connsiteY0" fmla="*/ 506495 h 560608"/>
              <a:gd name="connsiteX1" fmla="*/ 1020537 w 1738292"/>
              <a:gd name="connsiteY1" fmla="*/ 169 h 560608"/>
              <a:gd name="connsiteX2" fmla="*/ 1738292 w 1738292"/>
              <a:gd name="connsiteY2" fmla="*/ 560608 h 5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292" h="560608">
                <a:moveTo>
                  <a:pt x="0" y="506495"/>
                </a:moveTo>
                <a:cubicBezTo>
                  <a:pt x="177988" y="343870"/>
                  <a:pt x="730822" y="-8850"/>
                  <a:pt x="1020537" y="169"/>
                </a:cubicBezTo>
                <a:cubicBezTo>
                  <a:pt x="1310252" y="9188"/>
                  <a:pt x="1507234" y="319717"/>
                  <a:pt x="1738292" y="560608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589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CEF3A8-570D-3342-AACD-F796EAAE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ECCBBE-2F9E-B34F-85AF-62E6EC4F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A0EC-6880-9B4B-8E34-7B613D09876C}" type="slidenum">
              <a:rPr lang="en-US" altLang="en-US" smtClean="0"/>
              <a:pPr/>
              <a:t>64</a:t>
            </a:fld>
            <a:endParaRPr lang="en-US" altLang="en-US" dirty="0"/>
          </a:p>
        </p:txBody>
      </p:sp>
      <p:sp>
        <p:nvSpPr>
          <p:cNvPr id="1514498" name="Rectangle 2">
            <a:extLst>
              <a:ext uri="{FF2B5EF4-FFF2-40B4-BE49-F238E27FC236}">
                <a16:creationId xmlns:a16="http://schemas.microsoft.com/office/drawing/2014/main" id="{0033A7D1-8043-FD46-AC29-08091DC6C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4499" name="Rectangle 3">
            <a:extLst>
              <a:ext uri="{FF2B5EF4-FFF2-40B4-BE49-F238E27FC236}">
                <a16:creationId xmlns:a16="http://schemas.microsoft.com/office/drawing/2014/main" id="{ECA290B9-5164-9A4D-9664-DDF348515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5638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symmetrically, for the ‘hubness’:</a:t>
            </a:r>
          </a:p>
          <a:p>
            <a:pPr algn="ctr"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= a</a:t>
            </a:r>
            <a:r>
              <a:rPr lang="en-US" altLang="en-US" i="1" baseline="-25000" dirty="0"/>
              <a:t>n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p</a:t>
            </a:r>
            <a:r>
              <a:rPr lang="en-US" altLang="en-US" i="1" dirty="0"/>
              <a:t> +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q</a:t>
            </a:r>
            <a:endParaRPr lang="en-US" altLang="en-US" i="1" baseline="-25000" dirty="0"/>
          </a:p>
          <a:p>
            <a:pPr>
              <a:buFontTx/>
              <a:buNone/>
            </a:pPr>
            <a:r>
              <a:rPr lang="en-US" altLang="en-US" dirty="0"/>
              <a:t>that is</a:t>
            </a:r>
          </a:p>
          <a:p>
            <a:pPr>
              <a:buFontTx/>
              <a:buNone/>
            </a:pPr>
            <a:r>
              <a:rPr lang="en-US" altLang="en-US" i="1" dirty="0"/>
              <a:t>h</a:t>
            </a:r>
            <a:r>
              <a:rPr lang="en-US" altLang="en-US" i="1" baseline="-25000" dirty="0"/>
              <a:t>i</a:t>
            </a:r>
            <a:r>
              <a:rPr lang="en-US" altLang="en-US" dirty="0"/>
              <a:t> = Sum (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  over all </a:t>
            </a:r>
            <a:r>
              <a:rPr lang="en-US" altLang="en-US" i="1" dirty="0"/>
              <a:t>j</a:t>
            </a:r>
            <a:r>
              <a:rPr lang="en-US" altLang="en-US" dirty="0"/>
              <a:t> that (</a:t>
            </a:r>
            <a:r>
              <a:rPr lang="en-US" altLang="en-US" i="1" dirty="0" err="1"/>
              <a:t>i,j</a:t>
            </a:r>
            <a:r>
              <a:rPr lang="en-US" altLang="en-US" dirty="0"/>
              <a:t>) edge exists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endParaRPr lang="en-US" altLang="en-US" dirty="0"/>
          </a:p>
        </p:txBody>
      </p:sp>
      <p:sp>
        <p:nvSpPr>
          <p:cNvPr id="1514500" name="Oval 4">
            <a:extLst>
              <a:ext uri="{FF2B5EF4-FFF2-40B4-BE49-F238E27FC236}">
                <a16:creationId xmlns:a16="http://schemas.microsoft.com/office/drawing/2014/main" id="{C8FD1894-B4C9-D849-9A89-135AC9AB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3733800"/>
            <a:ext cx="160338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1" name="Oval 5">
            <a:extLst>
              <a:ext uri="{FF2B5EF4-FFF2-40B4-BE49-F238E27FC236}">
                <a16:creationId xmlns:a16="http://schemas.microsoft.com/office/drawing/2014/main" id="{34AE7EAD-803F-8841-90FC-D80AF54F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484" y="310515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2" name="Oval 6">
            <a:extLst>
              <a:ext uri="{FF2B5EF4-FFF2-40B4-BE49-F238E27FC236}">
                <a16:creationId xmlns:a16="http://schemas.microsoft.com/office/drawing/2014/main" id="{41DCA19B-CA1C-AC44-8E38-9633F3230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84" y="27432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3" name="Oval 7">
            <a:extLst>
              <a:ext uri="{FF2B5EF4-FFF2-40B4-BE49-F238E27FC236}">
                <a16:creationId xmlns:a16="http://schemas.microsoft.com/office/drawing/2014/main" id="{EF7A2F06-D95B-3B49-ABB4-28606FCF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84" y="2209800"/>
            <a:ext cx="161925" cy="1714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4504" name="Text Box 8">
            <a:extLst>
              <a:ext uri="{FF2B5EF4-FFF2-40B4-BE49-F238E27FC236}">
                <a16:creationId xmlns:a16="http://schemas.microsoft.com/office/drawing/2014/main" id="{FA5E4C80-4C2A-EF4C-A2C5-96402FE4F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286515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14505" name="Text Box 9">
            <a:extLst>
              <a:ext uri="{FF2B5EF4-FFF2-40B4-BE49-F238E27FC236}">
                <a16:creationId xmlns:a16="http://schemas.microsoft.com/office/drawing/2014/main" id="{CEA53F36-5616-7E40-8E34-10154AAC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032" y="1940718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14506" name="Text Box 10">
            <a:extLst>
              <a:ext uri="{FF2B5EF4-FFF2-40B4-BE49-F238E27FC236}">
                <a16:creationId xmlns:a16="http://schemas.microsoft.com/office/drawing/2014/main" id="{30A587CE-B581-9343-B9B9-62B7ECC4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365762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 dirty="0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514507" name="Text Box 11">
            <a:extLst>
              <a:ext uri="{FF2B5EF4-FFF2-40B4-BE49-F238E27FC236}">
                <a16:creationId xmlns:a16="http://schemas.microsoft.com/office/drawing/2014/main" id="{4D198531-C72A-0D4D-A519-3920DAA9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i</a:t>
            </a:r>
          </a:p>
        </p:txBody>
      </p:sp>
      <p:cxnSp>
        <p:nvCxnSpPr>
          <p:cNvPr id="1514508" name="AutoShape 12">
            <a:extLst>
              <a:ext uri="{FF2B5EF4-FFF2-40B4-BE49-F238E27FC236}">
                <a16:creationId xmlns:a16="http://schemas.microsoft.com/office/drawing/2014/main" id="{822CD37D-F95C-7C47-B771-DD2BD0AA029A}"/>
              </a:ext>
            </a:extLst>
          </p:cNvPr>
          <p:cNvCxnSpPr>
            <a:cxnSpLocks noChangeShapeType="1"/>
            <a:stCxn id="1514502" idx="7"/>
            <a:endCxn id="1514503" idx="2"/>
          </p:cNvCxnSpPr>
          <p:nvPr/>
        </p:nvCxnSpPr>
        <p:spPr bwMode="auto">
          <a:xfrm flipV="1">
            <a:off x="1000897" y="2295525"/>
            <a:ext cx="463550" cy="4651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09" name="AutoShape 13">
            <a:extLst>
              <a:ext uri="{FF2B5EF4-FFF2-40B4-BE49-F238E27FC236}">
                <a16:creationId xmlns:a16="http://schemas.microsoft.com/office/drawing/2014/main" id="{BD23CA54-A475-CF40-AEF7-669648143ED0}"/>
              </a:ext>
            </a:extLst>
          </p:cNvPr>
          <p:cNvCxnSpPr>
            <a:cxnSpLocks noChangeShapeType="1"/>
            <a:stCxn id="1514502" idx="6"/>
            <a:endCxn id="1514501" idx="2"/>
          </p:cNvCxnSpPr>
          <p:nvPr/>
        </p:nvCxnSpPr>
        <p:spPr bwMode="auto">
          <a:xfrm>
            <a:off x="1032647" y="2828925"/>
            <a:ext cx="596900" cy="361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4510" name="AutoShape 14">
            <a:extLst>
              <a:ext uri="{FF2B5EF4-FFF2-40B4-BE49-F238E27FC236}">
                <a16:creationId xmlns:a16="http://schemas.microsoft.com/office/drawing/2014/main" id="{94D5B8DF-67BC-AC43-B61D-B26D26EB29CF}"/>
              </a:ext>
            </a:extLst>
          </p:cNvPr>
          <p:cNvCxnSpPr>
            <a:cxnSpLocks noChangeShapeType="1"/>
            <a:stCxn id="1514502" idx="4"/>
            <a:endCxn id="1514500" idx="1"/>
          </p:cNvCxnSpPr>
          <p:nvPr/>
        </p:nvCxnSpPr>
        <p:spPr bwMode="auto">
          <a:xfrm>
            <a:off x="943747" y="2922588"/>
            <a:ext cx="552450" cy="8286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7E005-64A0-2F45-BF5E-359F8C852B54}"/>
              </a:ext>
            </a:extLst>
          </p:cNvPr>
          <p:cNvGrpSpPr/>
          <p:nvPr/>
        </p:nvGrpSpPr>
        <p:grpSpPr>
          <a:xfrm>
            <a:off x="2976824" y="5553075"/>
            <a:ext cx="1371600" cy="619125"/>
            <a:chOff x="7086600" y="2443159"/>
            <a:chExt cx="1371600" cy="619125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79BE6AA9-05E3-0740-B3CA-FFEBDFEF1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72F1EBB2-57A8-FD49-A454-5FF2197A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DDDD4805-1E06-F740-9941-CFFC727C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69096D98-8E92-EF43-B422-029920C1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4" name="Oval 6">
            <a:extLst>
              <a:ext uri="{FF2B5EF4-FFF2-40B4-BE49-F238E27FC236}">
                <a16:creationId xmlns:a16="http://schemas.microsoft.com/office/drawing/2014/main" id="{54D196F1-D907-1A49-8820-CE31ED94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90" y="221027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2A79E717-5A33-074A-B8C5-1BB9F04D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099604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BDD0B5FE-A30F-CF4D-AEB0-1820DBC7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97" y="3367389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CF904394-E257-9940-A120-EBCA505E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20" y="3825738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BFA19A1-57BD-334F-9DAA-61016926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40" y="4078436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91FEAC69-909C-114F-9062-94183F0F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182" y="4082842"/>
            <a:ext cx="182880" cy="182880"/>
          </a:xfrm>
          <a:prstGeom prst="ellipse">
            <a:avLst/>
          </a:prstGeom>
          <a:solidFill>
            <a:srgbClr val="FF26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F769073-81FA-4043-9A0F-AF6C635AA9F7}"/>
              </a:ext>
            </a:extLst>
          </p:cNvPr>
          <p:cNvSpPr/>
          <p:nvPr/>
        </p:nvSpPr>
        <p:spPr bwMode="auto">
          <a:xfrm flipH="1">
            <a:off x="823288" y="1520923"/>
            <a:ext cx="1170298" cy="488100"/>
          </a:xfrm>
          <a:custGeom>
            <a:avLst/>
            <a:gdLst>
              <a:gd name="connsiteX0" fmla="*/ 0 w 1533832"/>
              <a:gd name="connsiteY0" fmla="*/ 119969 h 591917"/>
              <a:gd name="connsiteX1" fmla="*/ 816077 w 1533832"/>
              <a:gd name="connsiteY1" fmla="*/ 31478 h 591917"/>
              <a:gd name="connsiteX2" fmla="*/ 1533832 w 1533832"/>
              <a:gd name="connsiteY2" fmla="*/ 591917 h 591917"/>
              <a:gd name="connsiteX0" fmla="*/ 0 w 1738292"/>
              <a:gd name="connsiteY0" fmla="*/ 506466 h 560579"/>
              <a:gd name="connsiteX1" fmla="*/ 1020537 w 1738292"/>
              <a:gd name="connsiteY1" fmla="*/ 140 h 560579"/>
              <a:gd name="connsiteX2" fmla="*/ 1738292 w 1738292"/>
              <a:gd name="connsiteY2" fmla="*/ 560579 h 560579"/>
              <a:gd name="connsiteX0" fmla="*/ 0 w 1738292"/>
              <a:gd name="connsiteY0" fmla="*/ 506495 h 560608"/>
              <a:gd name="connsiteX1" fmla="*/ 1020537 w 1738292"/>
              <a:gd name="connsiteY1" fmla="*/ 169 h 560608"/>
              <a:gd name="connsiteX2" fmla="*/ 1738292 w 1738292"/>
              <a:gd name="connsiteY2" fmla="*/ 560608 h 5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292" h="560608">
                <a:moveTo>
                  <a:pt x="0" y="506495"/>
                </a:moveTo>
                <a:cubicBezTo>
                  <a:pt x="177988" y="343870"/>
                  <a:pt x="730822" y="-8850"/>
                  <a:pt x="1020537" y="169"/>
                </a:cubicBezTo>
                <a:cubicBezTo>
                  <a:pt x="1310252" y="9188"/>
                  <a:pt x="1507234" y="319717"/>
                  <a:pt x="1738292" y="560608"/>
                </a:cubicBez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9F181E18-2B99-BB46-A7B0-085D3501B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32" y="2760663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9709AF94-6C95-454E-8B46-244057063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70" y="2766327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5F495BB5-3864-B145-A675-23AF7190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28" y="3062821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B844B6DB-4D76-2D40-A969-AF1AE795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66" y="3062821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5A3BAEA1-110D-C445-B267-6D625E1D2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70" y="3367065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6F0DF736-8EA1-8D4E-91D4-E6F61FC6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98" y="3364979"/>
            <a:ext cx="182880" cy="182880"/>
          </a:xfrm>
          <a:prstGeom prst="ellipse">
            <a:avLst/>
          </a:prstGeom>
          <a:solidFill>
            <a:srgbClr val="008F00"/>
          </a:solidFill>
          <a:ln w="15875">
            <a:noFill/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548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65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3573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66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33B656-CBF1-3641-AA3F-5DCD17F2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2452684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AB43F3C-BE87-8E4A-B4DD-3F03176B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3176717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191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67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33B656-CBF1-3641-AA3F-5DCD17F2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2452684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AB43F3C-BE87-8E4A-B4DD-3F03176B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3176717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B38092A-3179-614D-A171-5379BF72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3176717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045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3A78541-2592-0948-8EE5-0EDCA90A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14665-7430-FF42-A4EB-509991E4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9B61-DD09-7E47-84A9-6C8A517ED6F7}" type="slidenum">
              <a:rPr lang="en-US" altLang="en-US" smtClean="0"/>
              <a:pPr/>
              <a:t>68</a:t>
            </a:fld>
            <a:endParaRPr lang="en-US" altLang="en-US" dirty="0"/>
          </a:p>
        </p:txBody>
      </p:sp>
      <p:sp>
        <p:nvSpPr>
          <p:cNvPr id="1515522" name="Rectangle 2">
            <a:extLst>
              <a:ext uri="{FF2B5EF4-FFF2-40B4-BE49-F238E27FC236}">
                <a16:creationId xmlns:a16="http://schemas.microsoft.com/office/drawing/2014/main" id="{1DEC7E10-9ED1-3A48-992C-D8B375BD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5523" name="Rectangle 3">
            <a:extLst>
              <a:ext uri="{FF2B5EF4-FFF2-40B4-BE49-F238E27FC236}">
                <a16:creationId xmlns:a16="http://schemas.microsoft.com/office/drawing/2014/main" id="{8DC4A7D5-0ED8-1E4D-AE8C-83BB35F7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In conclusion, we want vectors </a:t>
            </a:r>
            <a:r>
              <a:rPr lang="en-US" altLang="en-US" b="1" dirty="0"/>
              <a:t>h</a:t>
            </a:r>
            <a:r>
              <a:rPr lang="en-US" altLang="en-US" dirty="0"/>
              <a:t> and </a:t>
            </a:r>
            <a:r>
              <a:rPr lang="en-US" altLang="en-US" b="1" dirty="0"/>
              <a:t>a</a:t>
            </a:r>
            <a:r>
              <a:rPr lang="en-US" altLang="en-US" dirty="0"/>
              <a:t> such that:</a:t>
            </a:r>
          </a:p>
          <a:p>
            <a:pPr algn="ctr">
              <a:buFontTx/>
              <a:buNone/>
            </a:pPr>
            <a:r>
              <a:rPr lang="en-US" altLang="en-US" b="1" dirty="0"/>
              <a:t>h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pPr algn="ctr">
              <a:buFontTx/>
              <a:buNone/>
            </a:pPr>
            <a:r>
              <a:rPr lang="en-US" altLang="en-US" b="1" dirty="0"/>
              <a:t>a</a:t>
            </a:r>
            <a:r>
              <a:rPr lang="en-US" altLang="en-US" dirty="0"/>
              <a:t> = </a:t>
            </a:r>
            <a:r>
              <a:rPr lang="en-US" altLang="en-US" b="1" dirty="0"/>
              <a:t>A</a:t>
            </a:r>
            <a:r>
              <a:rPr lang="en-US" altLang="en-US" baseline="30000" dirty="0"/>
              <a:t>T</a:t>
            </a:r>
            <a:r>
              <a:rPr lang="en-US" altLang="en-US" dirty="0"/>
              <a:t> </a:t>
            </a:r>
            <a:r>
              <a:rPr lang="en-US" altLang="en-US" b="1" dirty="0"/>
              <a:t>h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1DB6C3-D85E-ED42-A36A-0282BEAA54FA}"/>
              </a:ext>
            </a:extLst>
          </p:cNvPr>
          <p:cNvGrpSpPr/>
          <p:nvPr/>
        </p:nvGrpSpPr>
        <p:grpSpPr>
          <a:xfrm>
            <a:off x="7086600" y="2443159"/>
            <a:ext cx="1371600" cy="619125"/>
            <a:chOff x="7086600" y="2443159"/>
            <a:chExt cx="1371600" cy="619125"/>
          </a:xfrm>
        </p:grpSpPr>
        <p:sp>
          <p:nvSpPr>
            <p:cNvPr id="1515524" name="Rectangle 4">
              <a:extLst>
                <a:ext uri="{FF2B5EF4-FFF2-40B4-BE49-F238E27FC236}">
                  <a16:creationId xmlns:a16="http://schemas.microsoft.com/office/drawing/2014/main" id="{F7D20D59-5AFC-4F40-B661-2CA46C70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5" name="Rectangle 5">
              <a:extLst>
                <a:ext uri="{FF2B5EF4-FFF2-40B4-BE49-F238E27FC236}">
                  <a16:creationId xmlns:a16="http://schemas.microsoft.com/office/drawing/2014/main" id="{57EE8564-F940-5B41-8BA9-A6080EB6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6" name="Rectangle 6">
              <a:extLst>
                <a:ext uri="{FF2B5EF4-FFF2-40B4-BE49-F238E27FC236}">
                  <a16:creationId xmlns:a16="http://schemas.microsoft.com/office/drawing/2014/main" id="{499F95E2-C601-6042-AF61-23C3C44B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527" name="Text Box 7">
              <a:extLst>
                <a:ext uri="{FF2B5EF4-FFF2-40B4-BE49-F238E27FC236}">
                  <a16:creationId xmlns:a16="http://schemas.microsoft.com/office/drawing/2014/main" id="{836F1882-B1F8-3948-96F9-B9F3CF7FD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2" name="Rectangle 6">
            <a:extLst>
              <a:ext uri="{FF2B5EF4-FFF2-40B4-BE49-F238E27FC236}">
                <a16:creationId xmlns:a16="http://schemas.microsoft.com/office/drawing/2014/main" id="{E0E723CE-8009-ED4F-83AB-18DB9C5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2452684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33B656-CBF1-3641-AA3F-5DCD17F27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2452684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AB43F3C-BE87-8E4A-B4DD-3F03176B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138" y="3176717"/>
            <a:ext cx="76200" cy="609600"/>
          </a:xfrm>
          <a:prstGeom prst="rect">
            <a:avLst/>
          </a:prstGeom>
          <a:solidFill>
            <a:srgbClr val="008F00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B38092A-3179-614D-A171-5379BF72D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44" y="3176717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3CD606F-76AA-0C43-AE13-63E510675B6C}"/>
              </a:ext>
            </a:extLst>
          </p:cNvPr>
          <p:cNvSpPr/>
          <p:nvPr/>
        </p:nvSpPr>
        <p:spPr bwMode="auto">
          <a:xfrm>
            <a:off x="3605349" y="3065417"/>
            <a:ext cx="2937306" cy="1249741"/>
          </a:xfrm>
          <a:custGeom>
            <a:avLst/>
            <a:gdLst>
              <a:gd name="connsiteX0" fmla="*/ 0 w 2937306"/>
              <a:gd name="connsiteY0" fmla="*/ 836023 h 1249741"/>
              <a:gd name="connsiteX1" fmla="*/ 2795451 w 2937306"/>
              <a:gd name="connsiteY1" fmla="*/ 1210492 h 1249741"/>
              <a:gd name="connsiteX2" fmla="*/ 2272937 w 2937306"/>
              <a:gd name="connsiteY2" fmla="*/ 0 h 124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7306" h="1249741">
                <a:moveTo>
                  <a:pt x="0" y="836023"/>
                </a:moveTo>
                <a:cubicBezTo>
                  <a:pt x="1208314" y="1092926"/>
                  <a:pt x="2416628" y="1349829"/>
                  <a:pt x="2795451" y="1210492"/>
                </a:cubicBezTo>
                <a:cubicBezTo>
                  <a:pt x="3174274" y="1071155"/>
                  <a:pt x="2723605" y="535577"/>
                  <a:pt x="2272937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12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B33D6C-3693-8F43-8614-8D5140E5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2787B3-BDC8-9C43-AA64-C3E1E719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F9D0-6DBF-5943-BFA0-AF1022C90ADE}" type="slidenum">
              <a:rPr lang="en-US" altLang="en-US" smtClean="0"/>
              <a:pPr/>
              <a:t>69</a:t>
            </a:fld>
            <a:endParaRPr lang="en-US" altLang="en-US" dirty="0"/>
          </a:p>
        </p:txBody>
      </p:sp>
      <p:sp>
        <p:nvSpPr>
          <p:cNvPr id="1516546" name="Rectangle 2">
            <a:extLst>
              <a:ext uri="{FF2B5EF4-FFF2-40B4-BE49-F238E27FC236}">
                <a16:creationId xmlns:a16="http://schemas.microsoft.com/office/drawing/2014/main" id="{ACC297A7-443C-C540-B9B7-3D28B5686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</a:t>
            </a:r>
          </a:p>
        </p:txBody>
      </p:sp>
      <p:sp>
        <p:nvSpPr>
          <p:cNvPr id="1516547" name="Rectangle 3">
            <a:extLst>
              <a:ext uri="{FF2B5EF4-FFF2-40B4-BE49-F238E27FC236}">
                <a16:creationId xmlns:a16="http://schemas.microsoft.com/office/drawing/2014/main" id="{4C45015E-8109-0842-AC51-60D0C4E48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In short, the solutions to</a:t>
            </a:r>
          </a:p>
          <a:p>
            <a:pPr algn="ctr">
              <a:buFontTx/>
              <a:buNone/>
            </a:pPr>
            <a:r>
              <a:rPr lang="en-US" altLang="en-US" sz="2800" b="1" dirty="0"/>
              <a:t>h</a:t>
            </a:r>
            <a:r>
              <a:rPr lang="en-US" altLang="en-US" sz="2800" dirty="0"/>
              <a:t> = </a:t>
            </a:r>
            <a:r>
              <a:rPr lang="en-US" altLang="en-US" sz="2800" b="1" dirty="0"/>
              <a:t>A</a:t>
            </a:r>
            <a:r>
              <a:rPr lang="en-US" altLang="en-US" sz="2800" dirty="0"/>
              <a:t> </a:t>
            </a:r>
            <a:r>
              <a:rPr lang="en-US" altLang="en-US" sz="2800" b="1" dirty="0"/>
              <a:t>a</a:t>
            </a:r>
          </a:p>
          <a:p>
            <a:pPr algn="ctr">
              <a:buFontTx/>
              <a:buNone/>
            </a:pPr>
            <a:r>
              <a:rPr lang="en-US" altLang="en-US" sz="2800" b="1" dirty="0"/>
              <a:t>a</a:t>
            </a:r>
            <a:r>
              <a:rPr lang="en-US" altLang="en-US" sz="2800" dirty="0"/>
              <a:t> = </a:t>
            </a:r>
            <a:r>
              <a:rPr lang="en-US" altLang="en-US" sz="2800" b="1" dirty="0"/>
              <a:t>A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</a:t>
            </a:r>
            <a:r>
              <a:rPr lang="en-US" altLang="en-US" sz="2800" b="1" dirty="0"/>
              <a:t>h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are the </a:t>
            </a:r>
            <a:r>
              <a:rPr lang="en-US" altLang="en-US" sz="2800" u="sng" dirty="0"/>
              <a:t>left- and right- singular-vectors</a:t>
            </a:r>
            <a:r>
              <a:rPr lang="en-US" altLang="en-US" sz="2800" dirty="0"/>
              <a:t> of the adjacency matrix </a:t>
            </a:r>
            <a:r>
              <a:rPr lang="en-US" altLang="en-US" sz="2800" b="1" dirty="0"/>
              <a:t>A.</a:t>
            </a:r>
          </a:p>
          <a:p>
            <a:pPr>
              <a:buFontTx/>
              <a:buNone/>
            </a:pPr>
            <a:r>
              <a:rPr lang="en-US" altLang="en-US" sz="2800" dirty="0"/>
              <a:t>Starting from random</a:t>
            </a:r>
            <a:r>
              <a:rPr lang="en-US" altLang="en-US" sz="2800" b="1" dirty="0"/>
              <a:t> a’ </a:t>
            </a:r>
            <a:r>
              <a:rPr lang="en-US" altLang="en-US" sz="2800" dirty="0"/>
              <a:t>and iterating, we’ll eventually converge</a:t>
            </a:r>
          </a:p>
          <a:p>
            <a:pPr>
              <a:buFontTx/>
              <a:buNone/>
            </a:pPr>
            <a:r>
              <a:rPr lang="en-US" altLang="en-US" sz="2800" dirty="0"/>
              <a:t>	… to the vector of strongest singular value.</a:t>
            </a:r>
          </a:p>
        </p:txBody>
      </p:sp>
      <p:sp>
        <p:nvSpPr>
          <p:cNvPr id="1516548" name="Rectangle 4">
            <a:extLst>
              <a:ext uri="{FF2B5EF4-FFF2-40B4-BE49-F238E27FC236}">
                <a16:creationId xmlns:a16="http://schemas.microsoft.com/office/drawing/2014/main" id="{0B0ACB19-622E-1A4B-AD06-5E80D6B4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229600" cy="4191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8A63E94-83C7-7440-A22F-4B8D24F41B92}"/>
              </a:ext>
            </a:extLst>
          </p:cNvPr>
          <p:cNvSpPr/>
          <p:nvPr/>
        </p:nvSpPr>
        <p:spPr bwMode="auto">
          <a:xfrm>
            <a:off x="6460339" y="2014538"/>
            <a:ext cx="1997861" cy="778669"/>
          </a:xfrm>
          <a:prstGeom prst="cloud">
            <a:avLst/>
          </a:prstGeom>
          <a:solidFill>
            <a:srgbClr val="7030A0">
              <a:alpha val="4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Dfn</a:t>
            </a:r>
            <a:r>
              <a:rPr lang="en-US" sz="2400" b="1" dirty="0">
                <a:solidFill>
                  <a:schemeClr val="bg1"/>
                </a:solidFill>
              </a:rPr>
              <a:t>: in +2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A155602-D9E2-464A-A1BE-0E4336EFB811}"/>
              </a:ext>
            </a:extLst>
          </p:cNvPr>
          <p:cNvSpPr>
            <a:spLocks noChangeAspect="1"/>
          </p:cNvSpPr>
          <p:nvPr/>
        </p:nvSpPr>
        <p:spPr bwMode="auto">
          <a:xfrm>
            <a:off x="6460339" y="2793207"/>
            <a:ext cx="235735" cy="214312"/>
          </a:xfrm>
          <a:prstGeom prst="cloud">
            <a:avLst/>
          </a:prstGeom>
          <a:solidFill>
            <a:srgbClr val="7030A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1639A0D-15E7-8E48-8936-F0D3800B5FBA}"/>
              </a:ext>
            </a:extLst>
          </p:cNvPr>
          <p:cNvSpPr/>
          <p:nvPr/>
        </p:nvSpPr>
        <p:spPr bwMode="auto">
          <a:xfrm>
            <a:off x="6219825" y="2981325"/>
            <a:ext cx="157162" cy="142875"/>
          </a:xfrm>
          <a:prstGeom prst="cloud">
            <a:avLst/>
          </a:prstGeom>
          <a:solidFill>
            <a:srgbClr val="7030A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6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</a:t>
            </a:r>
            <a:r>
              <a:rPr lang="en-US">
                <a:ea typeface="ＭＳ Ｐゴシック" charset="-128"/>
                <a:cs typeface="ＭＳ Ｐゴシック" charset="-128"/>
              </a:rPr>
              <a:t>and Personalized PR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297166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975C5-9F51-8F48-9E7F-E1B14542D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167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D422D-E8C9-E847-8F66-A5548859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AFC3-5CCA-0446-A709-5C7AA4DE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4D74-DEDB-C54E-AD72-731B1EFDE5D5}" type="slidenum">
              <a:rPr lang="en-US" altLang="en-US" smtClean="0"/>
              <a:pPr/>
              <a:t>70</a:t>
            </a:fld>
            <a:endParaRPr lang="en-US" altLang="en-US" dirty="0"/>
          </a:p>
        </p:txBody>
      </p:sp>
      <p:sp>
        <p:nvSpPr>
          <p:cNvPr id="1518594" name="Rectangle 2">
            <a:extLst>
              <a:ext uri="{FF2B5EF4-FFF2-40B4-BE49-F238E27FC236}">
                <a16:creationId xmlns:a16="http://schemas.microsoft.com/office/drawing/2014/main" id="{A4F52BA1-C12A-E34C-8D8B-6A920B128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Kleinberg’s algorithm - results</a:t>
            </a:r>
          </a:p>
        </p:txBody>
      </p:sp>
      <p:sp>
        <p:nvSpPr>
          <p:cNvPr id="1518595" name="Rectangle 3">
            <a:extLst>
              <a:ext uri="{FF2B5EF4-FFF2-40B4-BE49-F238E27FC236}">
                <a16:creationId xmlns:a16="http://schemas.microsoft.com/office/drawing/2014/main" id="{AD3E5FCD-3086-4E45-AD52-AF8018730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2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/>
              <a:t>Eg</a:t>
            </a:r>
            <a:r>
              <a:rPr lang="en-US" altLang="en-US" dirty="0"/>
              <a:t>., for the query ‘java’:</a:t>
            </a:r>
          </a:p>
          <a:p>
            <a:pPr>
              <a:buFontTx/>
              <a:buNone/>
            </a:pPr>
            <a:r>
              <a:rPr lang="en-US" altLang="en-US" dirty="0"/>
              <a:t>0.328 www.gamelan.com</a:t>
            </a:r>
          </a:p>
          <a:p>
            <a:pPr>
              <a:buFontTx/>
              <a:buNone/>
            </a:pPr>
            <a:r>
              <a:rPr lang="en-US" altLang="en-US" dirty="0"/>
              <a:t>0.251 java.sun.com</a:t>
            </a:r>
          </a:p>
          <a:p>
            <a:pPr>
              <a:buFontTx/>
              <a:buNone/>
            </a:pPr>
            <a:r>
              <a:rPr lang="en-US" altLang="en-US" dirty="0"/>
              <a:t>0.190 www.digitalfocus.com (“the java developer”)</a:t>
            </a:r>
            <a:endParaRPr lang="en-US" altLang="en-US" baseline="30000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70313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(SVD)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174834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905332-DF0C-B643-8976-646F95748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308" y="201049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185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Hidden/latent variable detection</a:t>
            </a:r>
          </a:p>
          <a:p>
            <a:r>
              <a:rPr lang="en-US" dirty="0"/>
              <a:t>Compute node importance (HITS)</a:t>
            </a:r>
          </a:p>
          <a:p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3592512"/>
            <a:ext cx="777252" cy="22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32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50B00FD1-261E-9147-8E28-B78090D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3ECE-80E0-E94A-8F0A-A63515A0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F363881-0BC4-9144-9D12-4D8EB18E3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7EAE9B-E3AB-1F48-977A-9EF135545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816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50B00FD1-261E-9147-8E28-B78090D5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3ECE-80E0-E94A-8F0A-A63515A0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F363881-0BC4-9144-9D12-4D8EB18E3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7EAE9B-E3AB-1F48-977A-9EF135545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30E4F1-1F5D-F247-B314-DABFF1AAC26A}"/>
              </a:ext>
            </a:extLst>
          </p:cNvPr>
          <p:cNvCxnSpPr>
            <a:cxnSpLocks/>
          </p:cNvCxnSpPr>
          <p:nvPr/>
        </p:nvCxnSpPr>
        <p:spPr bwMode="auto">
          <a:xfrm>
            <a:off x="3128959" y="4662569"/>
            <a:ext cx="401637" cy="158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DE97DF-A7E5-5B47-B905-29B4F5FE8BEA}"/>
              </a:ext>
            </a:extLst>
          </p:cNvPr>
          <p:cNvCxnSpPr>
            <a:cxnSpLocks/>
          </p:cNvCxnSpPr>
          <p:nvPr/>
        </p:nvCxnSpPr>
        <p:spPr bwMode="auto">
          <a:xfrm>
            <a:off x="3910011" y="4167182"/>
            <a:ext cx="131250" cy="17303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C11904E-5634-5D48-8C40-D023A48C3BFA}"/>
              </a:ext>
            </a:extLst>
          </p:cNvPr>
          <p:cNvSpPr/>
          <p:nvPr/>
        </p:nvSpPr>
        <p:spPr bwMode="auto">
          <a:xfrm>
            <a:off x="3992695" y="4311748"/>
            <a:ext cx="174929" cy="16002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D49017-5D17-8142-8C65-2F3D4787D920}"/>
              </a:ext>
            </a:extLst>
          </p:cNvPr>
          <p:cNvSpPr/>
          <p:nvPr/>
        </p:nvSpPr>
        <p:spPr bwMode="auto">
          <a:xfrm>
            <a:off x="3579271" y="4586021"/>
            <a:ext cx="174929" cy="16002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889CB8-2CB2-C04C-9712-8D021D4D595C}"/>
              </a:ext>
            </a:extLst>
          </p:cNvPr>
          <p:cNvSpPr/>
          <p:nvPr/>
        </p:nvSpPr>
        <p:spPr bwMode="auto">
          <a:xfrm>
            <a:off x="3993446" y="4572129"/>
            <a:ext cx="174929" cy="160021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F2EFBC2-753F-F14B-A7D3-F1180E7F6E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680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1DE3A-93E8-084B-B455-4146FD36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2BF92DE-2B46-BE43-84F1-99C468ED7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AD29146-7B2A-6C45-9E0C-66892E0AD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B04625-AD6B-194B-A862-29969B64F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636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E08D1B-6551-4C4F-A8AC-1516CE7AEF26}"/>
              </a:ext>
            </a:extLst>
          </p:cNvPr>
          <p:cNvSpPr/>
          <p:nvPr/>
        </p:nvSpPr>
        <p:spPr bwMode="auto">
          <a:xfrm>
            <a:off x="5168899" y="2600325"/>
            <a:ext cx="3554085" cy="3825875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944FF2F-6288-384C-B54F-3F6D49CA3A2D}"/>
              </a:ext>
            </a:extLst>
          </p:cNvPr>
          <p:cNvSpPr/>
          <p:nvPr/>
        </p:nvSpPr>
        <p:spPr bwMode="auto">
          <a:xfrm>
            <a:off x="3115645" y="6293908"/>
            <a:ext cx="2314771" cy="557742"/>
          </a:xfrm>
          <a:prstGeom prst="roundRect">
            <a:avLst/>
          </a:prstGeom>
          <a:solidFill>
            <a:srgbClr val="8EFA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Hub scores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30A134-FA29-A34C-97F7-67D465E305AC}"/>
              </a:ext>
            </a:extLst>
          </p:cNvPr>
          <p:cNvSpPr/>
          <p:nvPr/>
        </p:nvSpPr>
        <p:spPr bwMode="auto">
          <a:xfrm>
            <a:off x="2716114" y="2924387"/>
            <a:ext cx="2314771" cy="851170"/>
          </a:xfrm>
          <a:prstGeom prst="roundRect">
            <a:avLst/>
          </a:prstGeom>
          <a:solidFill>
            <a:srgbClr val="FF26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Authority scores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BF753A-2426-5547-B1F9-F94B2851EEC0}"/>
              </a:ext>
            </a:extLst>
          </p:cNvPr>
          <p:cNvSpPr txBox="1"/>
          <p:nvPr/>
        </p:nvSpPr>
        <p:spPr>
          <a:xfrm>
            <a:off x="2903031" y="1971510"/>
            <a:ext cx="5783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HITS: first singular vector, </a:t>
            </a:r>
            <a:r>
              <a:rPr lang="en-US" dirty="0" err="1">
                <a:solidFill>
                  <a:schemeClr val="tx2"/>
                </a:solidFill>
              </a:rPr>
              <a:t>ie</a:t>
            </a:r>
            <a:r>
              <a:rPr lang="en-US" dirty="0">
                <a:solidFill>
                  <a:schemeClr val="tx2"/>
                </a:solidFill>
              </a:rPr>
              <a:t>, fixates on largest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D620BC-5959-CD42-A8D3-38D30120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B8BE55-F9F0-6D4F-B1A2-2DD7D881B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8F12F33-EA50-FA4B-8A9F-1533C2437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286C840C-5DB0-124A-9F6C-5CD101D8CE91}"/>
              </a:ext>
            </a:extLst>
          </p:cNvPr>
          <p:cNvSpPr/>
          <p:nvPr/>
        </p:nvSpPr>
        <p:spPr bwMode="auto">
          <a:xfrm>
            <a:off x="4693920" y="3775557"/>
            <a:ext cx="653143" cy="580543"/>
          </a:xfrm>
          <a:prstGeom prst="ellipse">
            <a:avLst/>
          </a:prstGeom>
          <a:noFill/>
          <a:ln w="28575" cap="flat" cmpd="sng" algn="ctr">
            <a:solidFill>
              <a:srgbClr val="FF2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08A7B9-A9DD-6344-92C1-682F18504135}"/>
              </a:ext>
            </a:extLst>
          </p:cNvPr>
          <p:cNvSpPr/>
          <p:nvPr/>
        </p:nvSpPr>
        <p:spPr bwMode="auto">
          <a:xfrm>
            <a:off x="3394528" y="5777131"/>
            <a:ext cx="653143" cy="580543"/>
          </a:xfrm>
          <a:prstGeom prst="ellipse">
            <a:avLst/>
          </a:prstGeom>
          <a:noFill/>
          <a:ln w="28575" cap="flat" cmpd="sng" algn="ctr">
            <a:solidFill>
              <a:srgbClr val="8EFA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30A9D42-F5B9-9741-9CD6-3102D4355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234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for anomaly detection – P1.4</a:t>
            </a:r>
          </a:p>
          <a:p>
            <a:r>
              <a:rPr lang="en-US" dirty="0"/>
              <a:t>Basis for tensor/PARAFAC – P2.1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EF69C2-6310-2446-BE8A-49F16325D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A34B91-34AA-B445-8381-CFAB322E5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6A6FDD-E03F-B940-9FAE-E2B5EEE10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2106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148911" y="4576397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3592512"/>
            <a:ext cx="777252" cy="22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607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Original representation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 smtClean="0"/>
                  <a:t>-dimensional vector for each fan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04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38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26A6FDD-E03F-B940-9FAE-E2B5EEE10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1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3D3100-95A0-9C46-B793-24F98A54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8D49A8-4904-9847-8799-1378CE50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FEC4-BB3A-2244-93F4-FB4F1AC7260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521666" name="Rectangle 2">
            <a:extLst>
              <a:ext uri="{FF2B5EF4-FFF2-40B4-BE49-F238E27FC236}">
                <a16:creationId xmlns:a16="http://schemas.microsoft.com/office/drawing/2014/main" id="{70610D3C-F3ED-F04C-B07D-35CEA5334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PageRank (google)</a:t>
            </a:r>
          </a:p>
        </p:txBody>
      </p:sp>
      <p:pic>
        <p:nvPicPr>
          <p:cNvPr id="1521667" name="Picture 3" descr="sergey-brin-and-larry-page">
            <a:extLst>
              <a:ext uri="{FF2B5EF4-FFF2-40B4-BE49-F238E27FC236}">
                <a16:creationId xmlns:a16="http://schemas.microsoft.com/office/drawing/2014/main" id="{E8FF2EEE-833A-9541-8D8E-F09EDDB86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3124200" cy="21637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1668" name="Text Box 4">
            <a:extLst>
              <a:ext uri="{FF2B5EF4-FFF2-40B4-BE49-F238E27FC236}">
                <a16:creationId xmlns:a16="http://schemas.microsoft.com/office/drawing/2014/main" id="{D8FE65B7-3783-5B4B-B9F8-3DFB6387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020" y="1689668"/>
            <a:ext cx="4953000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en-US" sz="2800" dirty="0" err="1">
                <a:latin typeface="Times New Roman" panose="02020603050405020304" pitchFamily="18" charset="0"/>
              </a:rPr>
              <a:t>Brin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, Sergey and Lawrence Page (1998). </a:t>
            </a:r>
            <a:r>
              <a:rPr kumimoji="0" lang="en-US" altLang="en-US" sz="2800" i="1" dirty="0">
                <a:latin typeface="Times New Roman" panose="02020603050405020304" pitchFamily="18" charset="0"/>
              </a:rPr>
              <a:t>Anatomy of a Large-Scale </a:t>
            </a:r>
            <a:r>
              <a:rPr kumimoji="0" lang="en-US" altLang="en-US" sz="2800" i="1" dirty="0" err="1">
                <a:latin typeface="Times New Roman" panose="02020603050405020304" pitchFamily="18" charset="0"/>
              </a:rPr>
              <a:t>Hypertextual</a:t>
            </a:r>
            <a:r>
              <a:rPr kumimoji="0" lang="en-US" altLang="en-US" sz="2800" i="1" dirty="0">
                <a:latin typeface="Times New Roman" panose="02020603050405020304" pitchFamily="18" charset="0"/>
              </a:rPr>
              <a:t> Web Search Engine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. 7th Intl World Wide Web Conf.</a:t>
            </a:r>
          </a:p>
          <a:p>
            <a:pPr algn="l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kumimoji="0" lang="en-US" altLang="en-US" sz="2800" dirty="0" smtClean="0">
                <a:latin typeface="Times New Roman" panose="02020603050405020304" pitchFamily="18" charset="0"/>
              </a:rPr>
              <a:t>Page, </a:t>
            </a:r>
            <a:r>
              <a:rPr kumimoji="0" lang="en-US" altLang="en-US" sz="2800" dirty="0" err="1" smtClean="0">
                <a:latin typeface="Times New Roman" panose="02020603050405020304" pitchFamily="18" charset="0"/>
              </a:rPr>
              <a:t>Brin</a:t>
            </a:r>
            <a:r>
              <a:rPr kumimoji="0"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kumimoji="0" lang="en-US" altLang="en-US" sz="2800" dirty="0" err="1" smtClean="0">
                <a:latin typeface="Times New Roman" panose="02020603050405020304" pitchFamily="18" charset="0"/>
              </a:rPr>
              <a:t>Motwani</a:t>
            </a:r>
            <a:r>
              <a:rPr kumimoji="0" lang="en-US" altLang="en-US" sz="2800" dirty="0" smtClean="0">
                <a:latin typeface="Times New Roman" panose="02020603050405020304" pitchFamily="18" charset="0"/>
              </a:rPr>
              <a:t>, and </a:t>
            </a:r>
            <a:r>
              <a:rPr kumimoji="0" lang="en-US" altLang="en-US" sz="2800" dirty="0" err="1" smtClean="0">
                <a:latin typeface="Times New Roman" panose="02020603050405020304" pitchFamily="18" charset="0"/>
              </a:rPr>
              <a:t>Winograd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 </a:t>
            </a:r>
            <a:r>
              <a:rPr kumimoji="0" lang="en-US" altLang="en-US" sz="2800" dirty="0" smtClean="0">
                <a:latin typeface="Times New Roman" panose="02020603050405020304" pitchFamily="18" charset="0"/>
              </a:rPr>
              <a:t>(1999</a:t>
            </a:r>
            <a:r>
              <a:rPr kumimoji="0" lang="en-US" altLang="en-US" sz="2800" dirty="0">
                <a:latin typeface="Times New Roman" panose="02020603050405020304" pitchFamily="18" charset="0"/>
              </a:rPr>
              <a:t>). </a:t>
            </a:r>
            <a:r>
              <a:rPr kumimoji="0" lang="en-US" altLang="en-US" sz="2800" i="1" dirty="0">
                <a:latin typeface="Times New Roman" panose="02020603050405020304" pitchFamily="18" charset="0"/>
              </a:rPr>
              <a:t>The PageRank citation ranking: Bringing order to the </a:t>
            </a:r>
            <a:r>
              <a:rPr kumimoji="0" lang="en-US" altLang="en-US" sz="2800" i="1" dirty="0" smtClean="0">
                <a:latin typeface="Times New Roman" panose="02020603050405020304" pitchFamily="18" charset="0"/>
              </a:rPr>
              <a:t>web.</a:t>
            </a:r>
            <a:r>
              <a:rPr kumimoji="0" lang="en-US" altLang="en-US" sz="2800" dirty="0" smtClean="0">
                <a:latin typeface="Times New Roman" panose="02020603050405020304" pitchFamily="18" charset="0"/>
              </a:rPr>
              <a:t> Technical Report</a:t>
            </a:r>
          </a:p>
        </p:txBody>
      </p:sp>
      <p:sp>
        <p:nvSpPr>
          <p:cNvPr id="1521669" name="Text Box 5">
            <a:extLst>
              <a:ext uri="{FF2B5EF4-FFF2-40B4-BE49-F238E27FC236}">
                <a16:creationId xmlns:a16="http://schemas.microsoft.com/office/drawing/2014/main" id="{FC6D78E6-128F-8C45-B47B-FB8A2D3B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943475"/>
            <a:ext cx="974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Larry</a:t>
            </a:r>
          </a:p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Page</a:t>
            </a:r>
          </a:p>
        </p:txBody>
      </p:sp>
      <p:sp>
        <p:nvSpPr>
          <p:cNvPr id="1521670" name="Text Box 6">
            <a:extLst>
              <a:ext uri="{FF2B5EF4-FFF2-40B4-BE49-F238E27FC236}">
                <a16:creationId xmlns:a16="http://schemas.microsoft.com/office/drawing/2014/main" id="{DEF6E74D-5AA8-A044-84B8-67FDE573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1171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en-US" sz="2800">
                <a:latin typeface="Times New Roman" panose="02020603050405020304" pitchFamily="18" charset="0"/>
              </a:rPr>
              <a:t>Sergey</a:t>
            </a:r>
            <a:br>
              <a:rPr kumimoji="0" lang="en-US" altLang="en-US" sz="2800">
                <a:latin typeface="Times New Roman" panose="02020603050405020304" pitchFamily="18" charset="0"/>
              </a:rPr>
            </a:br>
            <a:r>
              <a:rPr kumimoji="0" lang="en-US" altLang="en-US" sz="2800">
                <a:latin typeface="Times New Roman" panose="02020603050405020304" pitchFamily="18" charset="0"/>
              </a:rPr>
              <a:t>Brin</a:t>
            </a:r>
          </a:p>
        </p:txBody>
      </p:sp>
    </p:spTree>
    <p:extLst>
      <p:ext uri="{BB962C8B-B14F-4D97-AF65-F5344CB8AC3E}">
        <p14:creationId xmlns:p14="http://schemas.microsoft.com/office/powerpoint/2010/main" val="249279086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EF69C2-6310-2446-BE8A-49F16325D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A34B91-34AA-B445-8381-CFAB322E5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6A6FDD-E03F-B940-9FAE-E2B5EEE10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</p:spTree>
    <p:extLst>
      <p:ext uri="{BB962C8B-B14F-4D97-AF65-F5344CB8AC3E}">
        <p14:creationId xmlns:p14="http://schemas.microsoft.com/office/powerpoint/2010/main" val="184705662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EF69C2-6310-2446-BE8A-49F16325D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A34B91-34AA-B445-8381-CFAB322E5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6A6FDD-E03F-B940-9FAE-E2B5EEE10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628" y="4505377"/>
            <a:ext cx="208961" cy="364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/>
              <a:lstStyle/>
              <a:p>
                <a:r>
                  <a:rPr lang="en-US" dirty="0" smtClean="0"/>
                  <a:t>Approximate each person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d vector</a:t>
                </a:r>
              </a:p>
              <a:p>
                <a:pPr lvl="1"/>
                <a:r>
                  <a:rPr lang="en-US" dirty="0" smtClean="0"/>
                  <a:t>[“music score”, “sport score”, “politics score”]</a:t>
                </a:r>
              </a:p>
            </p:txBody>
          </p:sp>
        </mc:Choice>
        <mc:Fallback xmlns="">
          <p:sp>
            <p:nvSpPr>
              <p:cNvPr id="4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  <a:blipFill>
                <a:blip r:embed="rId10"/>
                <a:stretch>
                  <a:fillRect l="-1804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96785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24200" y="3621646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10857" y="4086623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933080" y="4895879"/>
            <a:ext cx="985838" cy="296334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6635198" y="4399202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919539" y="3620753"/>
            <a:ext cx="1422400" cy="296334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6760338" y="3167063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 fans</a:t>
            </a:r>
            <a:endParaRPr lang="en-US" dirty="0"/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5337938" y="3491822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 scores</a:t>
            </a:r>
            <a:endParaRPr lang="en-US" dirty="0"/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5337938" y="4786662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/>
              <a:lstStyle/>
              <a:p>
                <a:r>
                  <a:rPr lang="en-US" dirty="0" smtClean="0"/>
                  <a:t>Approximate each person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d vector</a:t>
                </a:r>
              </a:p>
              <a:p>
                <a:pPr lvl="1"/>
                <a:r>
                  <a:rPr lang="en-US" dirty="0" smtClean="0"/>
                  <a:t>[“music score”, “sport score”, “politics score”]</a:t>
                </a:r>
              </a:p>
            </p:txBody>
          </p:sp>
        </mc:Choice>
        <mc:Fallback xmlns="">
          <p:sp>
            <p:nvSpPr>
              <p:cNvPr id="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  <a:blipFill>
                <a:blip r:embed="rId3"/>
                <a:stretch>
                  <a:fillRect l="-1804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 bwMode="auto">
          <a:xfrm>
            <a:off x="4928736" y="3273824"/>
            <a:ext cx="587581" cy="2118043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2213796" y="3781418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2945860" y="3110599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pic>
        <p:nvPicPr>
          <p:cNvPr id="41" name="Picture 13" descr="twitter-logo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43" y="3110599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26A6FDD-E03F-B940-9FAE-E2B5EEE10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328" y="3031916"/>
            <a:ext cx="208961" cy="364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19538" y="3616519"/>
            <a:ext cx="1415629" cy="1046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6926309" y="3811906"/>
            <a:ext cx="1408859" cy="10060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926309" y="4900111"/>
            <a:ext cx="992609" cy="10075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6933081" y="5093898"/>
            <a:ext cx="985838" cy="9831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95939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1"/>
              <p:cNvSpPr txBox="1">
                <a:spLocks noChangeArrowheads="1"/>
              </p:cNvSpPr>
              <p:nvPr/>
            </p:nvSpPr>
            <p:spPr bwMode="auto">
              <a:xfrm>
                <a:off x="438537" y="3659506"/>
                <a:ext cx="2630603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lement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fan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 idol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537" y="3659506"/>
                <a:ext cx="2630603" cy="1292662"/>
              </a:xfrm>
              <a:prstGeom prst="rect">
                <a:avLst/>
              </a:prstGeom>
              <a:blipFill>
                <a:blip r:embed="rId3"/>
                <a:stretch>
                  <a:fillRect l="-232" t="-4245" b="-113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24200" y="3621646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10857" y="4086623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933080" y="4895879"/>
            <a:ext cx="985838" cy="296334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6635198" y="4399202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919539" y="3620753"/>
            <a:ext cx="1422400" cy="296334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6760338" y="3167063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 fans</a:t>
            </a:r>
            <a:endParaRPr lang="en-US" dirty="0"/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5337938" y="3491822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 scores</a:t>
            </a:r>
            <a:endParaRPr lang="en-US" dirty="0"/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5337938" y="4786662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/>
              <a:lstStyle/>
              <a:p>
                <a:r>
                  <a:rPr lang="en-US" dirty="0" smtClean="0"/>
                  <a:t>Approximate each person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d vector</a:t>
                </a:r>
              </a:p>
              <a:p>
                <a:pPr lvl="1"/>
                <a:r>
                  <a:rPr lang="en-US" dirty="0" smtClean="0"/>
                  <a:t>[“music score”, “sport score”, “politics score”]</a:t>
                </a:r>
              </a:p>
            </p:txBody>
          </p:sp>
        </mc:Choice>
        <mc:Fallback xmlns="">
          <p:sp>
            <p:nvSpPr>
              <p:cNvPr id="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  <a:blipFill>
                <a:blip r:embed="rId4"/>
                <a:stretch>
                  <a:fillRect l="-1804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 bwMode="auto">
          <a:xfrm>
            <a:off x="4928736" y="3273824"/>
            <a:ext cx="587581" cy="2118043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417663" y="3768920"/>
            <a:ext cx="127479" cy="154557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7075146" y="3624115"/>
            <a:ext cx="153492" cy="292972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251995" y="4890506"/>
            <a:ext cx="153492" cy="292972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919538" y="3616519"/>
            <a:ext cx="1415629" cy="1046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6926309" y="3811906"/>
            <a:ext cx="1408859" cy="10060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6926309" y="4900111"/>
            <a:ext cx="992609" cy="10075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933081" y="5093898"/>
            <a:ext cx="985838" cy="9831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818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64856" y="3848488"/>
            <a:ext cx="985838" cy="20257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387776" y="2813126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1"/>
              <p:cNvSpPr txBox="1">
                <a:spLocks noChangeArrowheads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 smtClean="0"/>
                  <a:t> dim)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blipFill>
                <a:blip r:embed="rId3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802045"/>
          </a:xfrm>
        </p:spPr>
        <p:txBody>
          <a:bodyPr/>
          <a:lstStyle/>
          <a:p>
            <a:r>
              <a:rPr lang="en-US" dirty="0" smtClean="0"/>
              <a:t>SVD compression is a linear </a:t>
            </a:r>
            <a:r>
              <a:rPr lang="en-US" b="1" dirty="0" err="1" smtClean="0"/>
              <a:t>autoencoder</a:t>
            </a:r>
            <a:endParaRPr lang="en-US" b="1" dirty="0" smtClean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60999" y="2688571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6499" y="2841692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56196" y="2212778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389275" y="5022933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1"/>
              <p:cNvSpPr txBox="1">
                <a:spLocks noChangeArrowheads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reconstructed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blipFill>
                <a:blip r:embed="rId4"/>
                <a:stretch>
                  <a:fillRect l="-2574"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30" idx="0"/>
          </p:cNvCxnSpPr>
          <p:nvPr/>
        </p:nvCxnSpPr>
        <p:spPr bwMode="auto">
          <a:xfrm>
            <a:off x="4707718" y="3126433"/>
            <a:ext cx="1027570" cy="722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40" name="Straight Arrow Connector 39"/>
          <p:cNvCxnSpPr>
            <a:endCxn id="34" idx="0"/>
          </p:cNvCxnSpPr>
          <p:nvPr/>
        </p:nvCxnSpPr>
        <p:spPr bwMode="auto">
          <a:xfrm flipH="1">
            <a:off x="6386815" y="3126433"/>
            <a:ext cx="1026138" cy="7230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41" name="Straight Arrow Connector 40"/>
          <p:cNvCxnSpPr>
            <a:endCxn id="26" idx="0"/>
          </p:cNvCxnSpPr>
          <p:nvPr/>
        </p:nvCxnSpPr>
        <p:spPr bwMode="auto">
          <a:xfrm>
            <a:off x="4851967" y="3107454"/>
            <a:ext cx="1205808" cy="7410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5503242" y="299131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501652" y="2879025"/>
            <a:ext cx="909294" cy="961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 bwMode="auto">
          <a:xfrm>
            <a:off x="2750991" y="2802988"/>
            <a:ext cx="975520" cy="245742"/>
          </a:xfrm>
          <a:prstGeom prst="notchedRightArrow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4681694" y="4109156"/>
            <a:ext cx="985328" cy="7591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434667" y="4114800"/>
            <a:ext cx="1011392" cy="7792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5300319" y="425244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4837289" y="4148667"/>
            <a:ext cx="1207912" cy="6942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30" name="Rectangle 29"/>
          <p:cNvSpPr/>
          <p:nvPr/>
        </p:nvSpPr>
        <p:spPr bwMode="auto">
          <a:xfrm>
            <a:off x="5560592" y="3848489"/>
            <a:ext cx="349392" cy="2018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6220429" y="3849511"/>
            <a:ext cx="332771" cy="2007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015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802045"/>
          </a:xfrm>
        </p:spPr>
        <p:txBody>
          <a:bodyPr/>
          <a:lstStyle/>
          <a:p>
            <a:r>
              <a:rPr lang="en-US" dirty="0" smtClean="0"/>
              <a:t>SVD compression is a linear </a:t>
            </a:r>
            <a:r>
              <a:rPr lang="en-US" b="1" dirty="0" err="1" smtClean="0"/>
              <a:t>autoencoder</a:t>
            </a:r>
            <a:endParaRPr lang="en-US" b="1" dirty="0" smtClean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60999" y="2688571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6499" y="2841692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56196" y="2212778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501652" y="2879025"/>
            <a:ext cx="909294" cy="961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 bwMode="auto">
          <a:xfrm>
            <a:off x="2750991" y="2802988"/>
            <a:ext cx="975520" cy="245742"/>
          </a:xfrm>
          <a:prstGeom prst="notchedRightArrow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 bwMode="auto">
          <a:xfrm rot="2698332">
            <a:off x="5931753" y="2942397"/>
            <a:ext cx="2084413" cy="1926610"/>
          </a:xfrm>
          <a:prstGeom prst="arc">
            <a:avLst>
              <a:gd name="adj1" fmla="val 16199997"/>
              <a:gd name="adj2" fmla="val 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1"/>
              <p:cNvSpPr txBox="1">
                <a:spLocks noChangeArrowheads="1"/>
              </p:cNvSpPr>
              <p:nvPr/>
            </p:nvSpPr>
            <p:spPr bwMode="auto">
              <a:xfrm>
                <a:off x="7853904" y="3459426"/>
                <a:ext cx="1048304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loss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3904" y="3459426"/>
                <a:ext cx="1048304" cy="892552"/>
              </a:xfrm>
              <a:prstGeom prst="rect">
                <a:avLst/>
              </a:prstGeom>
              <a:blipFill>
                <a:blip r:embed="rId4"/>
                <a:stretch>
                  <a:fillRect b="-163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564856" y="3848488"/>
            <a:ext cx="985838" cy="20257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4387776" y="2813126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1"/>
              <p:cNvSpPr txBox="1">
                <a:spLocks noChangeArrowheads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 smtClean="0"/>
                  <a:t> dim)</a:t>
                </a:r>
                <a:endParaRPr lang="en-US" dirty="0"/>
              </a:p>
            </p:txBody>
          </p:sp>
        </mc:Choice>
        <mc:Fallback xmlns="">
          <p:sp>
            <p:nvSpPr>
              <p:cNvPr id="4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blipFill>
                <a:blip r:embed="rId5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389275" y="5022933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1"/>
              <p:cNvSpPr txBox="1">
                <a:spLocks noChangeArrowheads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reconstructed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blipFill>
                <a:blip r:embed="rId6"/>
                <a:stretch>
                  <a:fillRect l="-2574"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endCxn id="59" idx="0"/>
          </p:cNvCxnSpPr>
          <p:nvPr/>
        </p:nvCxnSpPr>
        <p:spPr bwMode="auto">
          <a:xfrm>
            <a:off x="4707718" y="3126433"/>
            <a:ext cx="1027570" cy="722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2" name="Straight Arrow Connector 51"/>
          <p:cNvCxnSpPr>
            <a:endCxn id="60" idx="0"/>
          </p:cNvCxnSpPr>
          <p:nvPr/>
        </p:nvCxnSpPr>
        <p:spPr bwMode="auto">
          <a:xfrm flipH="1">
            <a:off x="6386815" y="3126433"/>
            <a:ext cx="1026138" cy="7230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3" name="Straight Arrow Connector 52"/>
          <p:cNvCxnSpPr>
            <a:endCxn id="33" idx="0"/>
          </p:cNvCxnSpPr>
          <p:nvPr/>
        </p:nvCxnSpPr>
        <p:spPr bwMode="auto">
          <a:xfrm>
            <a:off x="4851967" y="3107454"/>
            <a:ext cx="1205808" cy="7410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5503242" y="299131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4681694" y="4109156"/>
            <a:ext cx="985328" cy="7591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434667" y="4114800"/>
            <a:ext cx="1011392" cy="7792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5300319" y="425244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4837289" y="4148667"/>
            <a:ext cx="1207912" cy="6942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9" name="Rectangle 58"/>
          <p:cNvSpPr/>
          <p:nvPr/>
        </p:nvSpPr>
        <p:spPr bwMode="auto">
          <a:xfrm>
            <a:off x="5560592" y="3848489"/>
            <a:ext cx="349392" cy="2018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6220429" y="3849511"/>
            <a:ext cx="332771" cy="2007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223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6640283" y="3691180"/>
            <a:ext cx="1356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scores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802045"/>
          </a:xfrm>
        </p:spPr>
        <p:txBody>
          <a:bodyPr/>
          <a:lstStyle/>
          <a:p>
            <a:r>
              <a:rPr lang="en-US" dirty="0" smtClean="0"/>
              <a:t>SVD compression is a linear </a:t>
            </a:r>
            <a:r>
              <a:rPr lang="en-US" b="1" dirty="0" err="1" smtClean="0"/>
              <a:t>autoencoder</a:t>
            </a:r>
            <a:endParaRPr lang="en-US" b="1" dirty="0" smtClean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60999" y="2688571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6499" y="2841692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56196" y="2212778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501652" y="2879025"/>
            <a:ext cx="909294" cy="961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 bwMode="auto">
          <a:xfrm>
            <a:off x="2750991" y="2802988"/>
            <a:ext cx="975520" cy="245742"/>
          </a:xfrm>
          <a:prstGeom prst="notchedRightArrow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564856" y="3848488"/>
            <a:ext cx="985838" cy="20257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387776" y="2813126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1"/>
              <p:cNvSpPr txBox="1">
                <a:spLocks noChangeArrowheads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 smtClean="0"/>
                  <a:t> dim)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blipFill>
                <a:blip r:embed="rId3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89275" y="5022933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1"/>
              <p:cNvSpPr txBox="1">
                <a:spLocks noChangeArrowheads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reconstructed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blipFill>
                <a:blip r:embed="rId4"/>
                <a:stretch>
                  <a:fillRect l="-2574"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58" idx="0"/>
          </p:cNvCxnSpPr>
          <p:nvPr/>
        </p:nvCxnSpPr>
        <p:spPr bwMode="auto">
          <a:xfrm>
            <a:off x="4707718" y="3126433"/>
            <a:ext cx="1027570" cy="722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1" name="Straight Arrow Connector 50"/>
          <p:cNvCxnSpPr>
            <a:endCxn id="59" idx="0"/>
          </p:cNvCxnSpPr>
          <p:nvPr/>
        </p:nvCxnSpPr>
        <p:spPr bwMode="auto">
          <a:xfrm flipH="1">
            <a:off x="6386815" y="3126433"/>
            <a:ext cx="1026138" cy="7230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2" name="Straight Arrow Connector 51"/>
          <p:cNvCxnSpPr>
            <a:endCxn id="27" idx="0"/>
          </p:cNvCxnSpPr>
          <p:nvPr/>
        </p:nvCxnSpPr>
        <p:spPr bwMode="auto">
          <a:xfrm>
            <a:off x="4851967" y="3107454"/>
            <a:ext cx="1205808" cy="7410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5503242" y="299131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4681694" y="4109156"/>
            <a:ext cx="985328" cy="7591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434667" y="4114800"/>
            <a:ext cx="1011392" cy="7792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5300319" y="425244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4837289" y="4148667"/>
            <a:ext cx="1207912" cy="6942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8" name="Rectangle 57"/>
          <p:cNvSpPr/>
          <p:nvPr/>
        </p:nvSpPr>
        <p:spPr bwMode="auto">
          <a:xfrm>
            <a:off x="5560592" y="3848489"/>
            <a:ext cx="349392" cy="2018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6220429" y="3849511"/>
            <a:ext cx="332771" cy="2007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200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354F-270D-764B-8BB7-20D3198B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802045"/>
          </a:xfrm>
        </p:spPr>
        <p:txBody>
          <a:bodyPr/>
          <a:lstStyle/>
          <a:p>
            <a:r>
              <a:rPr lang="en-US" dirty="0" smtClean="0"/>
              <a:t>SVD compression is a linear </a:t>
            </a:r>
            <a:r>
              <a:rPr lang="en-US" b="1" dirty="0" err="1" smtClean="0"/>
              <a:t>autoencoder</a:t>
            </a:r>
            <a:endParaRPr lang="en-US" b="1" dirty="0" smtClean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60999" y="2688571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56499" y="2841692"/>
            <a:ext cx="99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256196" y="2212778"/>
            <a:ext cx="14239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 idols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501652" y="2879025"/>
            <a:ext cx="909294" cy="961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 bwMode="auto">
          <a:xfrm>
            <a:off x="2750991" y="2802988"/>
            <a:ext cx="975520" cy="245742"/>
          </a:xfrm>
          <a:prstGeom prst="notchedRightArrow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/>
              <p:cNvSpPr txBox="1">
                <a:spLocks noChangeArrowheads="1"/>
              </p:cNvSpPr>
              <p:nvPr/>
            </p:nvSpPr>
            <p:spPr bwMode="auto">
              <a:xfrm>
                <a:off x="2374249" y="4158361"/>
                <a:ext cx="1668785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dirty="0" smtClean="0"/>
                  <a:t> idol matrix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249" y="4158361"/>
                <a:ext cx="1668785" cy="1292662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 bwMode="auto">
          <a:xfrm rot="20544137">
            <a:off x="3492858" y="3847367"/>
            <a:ext cx="835835" cy="274681"/>
          </a:xfrm>
          <a:prstGeom prst="rightArrow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 bwMode="auto">
          <a:xfrm>
            <a:off x="4340209" y="3114040"/>
            <a:ext cx="301866" cy="861497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564856" y="3848488"/>
            <a:ext cx="985838" cy="202577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387776" y="2813126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1"/>
              <p:cNvSpPr txBox="1">
                <a:spLocks noChangeArrowheads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 smtClean="0"/>
                  <a:t> dim)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665" y="5211769"/>
                <a:ext cx="3318933" cy="492443"/>
              </a:xfrm>
              <a:prstGeom prst="rect">
                <a:avLst/>
              </a:prstGeom>
              <a:blipFill>
                <a:blip r:embed="rId4"/>
                <a:stretch>
                  <a:fillRect t="-11111" b="-296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389275" y="5022933"/>
            <a:ext cx="3318933" cy="20566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1"/>
              <p:cNvSpPr txBox="1">
                <a:spLocks noChangeArrowheads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smtClean="0"/>
                  <a:t>reconstructed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792" y="2300927"/>
                <a:ext cx="3078654" cy="492443"/>
              </a:xfrm>
              <a:prstGeom prst="rect">
                <a:avLst/>
              </a:prstGeom>
              <a:blipFill>
                <a:blip r:embed="rId5"/>
                <a:stretch>
                  <a:fillRect l="-2574"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endCxn id="60" idx="0"/>
          </p:cNvCxnSpPr>
          <p:nvPr/>
        </p:nvCxnSpPr>
        <p:spPr bwMode="auto">
          <a:xfrm>
            <a:off x="4707718" y="3126433"/>
            <a:ext cx="1027570" cy="7220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3" name="Straight Arrow Connector 52"/>
          <p:cNvCxnSpPr>
            <a:endCxn id="61" idx="0"/>
          </p:cNvCxnSpPr>
          <p:nvPr/>
        </p:nvCxnSpPr>
        <p:spPr bwMode="auto">
          <a:xfrm flipH="1">
            <a:off x="6386815" y="3126433"/>
            <a:ext cx="1026138" cy="72307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4" name="Straight Arrow Connector 53"/>
          <p:cNvCxnSpPr>
            <a:endCxn id="34" idx="0"/>
          </p:cNvCxnSpPr>
          <p:nvPr/>
        </p:nvCxnSpPr>
        <p:spPr bwMode="auto">
          <a:xfrm>
            <a:off x="4851967" y="3107454"/>
            <a:ext cx="1205808" cy="7410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5503242" y="299131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4681694" y="4109156"/>
            <a:ext cx="985328" cy="75913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434667" y="4114800"/>
            <a:ext cx="1011392" cy="7792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5300319" y="4252447"/>
            <a:ext cx="1581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4837289" y="4148667"/>
            <a:ext cx="1207912" cy="69426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</p:spPr>
      </p:cxnSp>
      <p:sp>
        <p:nvSpPr>
          <p:cNvPr id="60" name="Rectangle 59"/>
          <p:cNvSpPr/>
          <p:nvPr/>
        </p:nvSpPr>
        <p:spPr bwMode="auto">
          <a:xfrm>
            <a:off x="5560592" y="3848489"/>
            <a:ext cx="349392" cy="2018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6220429" y="3849511"/>
            <a:ext cx="332771" cy="2007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6640283" y="3691180"/>
            <a:ext cx="1356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8797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98E9E2F1-552A-E84A-BB41-A6633DF96850}"/>
              </a:ext>
            </a:extLst>
          </p:cNvPr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8343716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PageRank and Personalized PR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HITS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(SVD)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SALSA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KDD 2018</a:t>
            </a:r>
            <a:endParaRPr lang="en-US"/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59735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2F8EAB-57AC-E541-B964-4411899F2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49" y="2067944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11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73F9F3E-E5ED-3A4A-9ECF-F0193364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628C172-841F-2449-B0FF-10B4CC2D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64EA-F32C-2145-BA5A-DA56D7FD65D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1522690" name="Rectangle 2">
            <a:extLst>
              <a:ext uri="{FF2B5EF4-FFF2-40B4-BE49-F238E27FC236}">
                <a16:creationId xmlns:a16="http://schemas.microsoft.com/office/drawing/2014/main" id="{FE1E3F34-6606-E24D-A3BC-BACAF9298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30" tIns="45715" rIns="91430" bIns="45715" anchor="t"/>
          <a:lstStyle/>
          <a:p>
            <a:r>
              <a:rPr lang="en-US" altLang="en-US"/>
              <a:t>Problem: PageRank</a:t>
            </a:r>
          </a:p>
        </p:txBody>
      </p:sp>
      <p:sp>
        <p:nvSpPr>
          <p:cNvPr id="1522691" name="Rectangle 3">
            <a:extLst>
              <a:ext uri="{FF2B5EF4-FFF2-40B4-BE49-F238E27FC236}">
                <a16:creationId xmlns:a16="http://schemas.microsoft.com/office/drawing/2014/main" id="{9C54BF39-93A7-AF43-918D-F06770F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6388"/>
          </a:xfrm>
        </p:spPr>
        <p:txBody>
          <a:bodyPr lIns="91430" tIns="45715" rIns="91430" bIns="45715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Given a directed graph, find its most interesting/central node</a:t>
            </a:r>
          </a:p>
        </p:txBody>
      </p:sp>
      <p:sp>
        <p:nvSpPr>
          <p:cNvPr id="1522692" name="Text Box 4">
            <a:extLst>
              <a:ext uri="{FF2B5EF4-FFF2-40B4-BE49-F238E27FC236}">
                <a16:creationId xmlns:a16="http://schemas.microsoft.com/office/drawing/2014/main" id="{C0563D1B-E50C-F54B-9B07-43352DA2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035425"/>
            <a:ext cx="4546599" cy="15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A node is important,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if its parents are important</a:t>
            </a:r>
          </a:p>
          <a:p>
            <a:pPr algn="l" eaLnBrk="0" hangingPunct="0"/>
            <a:r>
              <a:rPr kumimoji="0" lang="en-US" altLang="en-US" sz="3200" dirty="0">
                <a:latin typeface="Times New Roman" panose="02020603050405020304" pitchFamily="18" charset="0"/>
              </a:rPr>
              <a:t>(recursive, but OK!)</a:t>
            </a:r>
          </a:p>
        </p:txBody>
      </p:sp>
      <p:sp>
        <p:nvSpPr>
          <p:cNvPr id="1522693" name="Oval 5">
            <a:extLst>
              <a:ext uri="{FF2B5EF4-FFF2-40B4-BE49-F238E27FC236}">
                <a16:creationId xmlns:a16="http://schemas.microsoft.com/office/drawing/2014/main" id="{0D1928C2-DF0F-974C-A59E-3A511F40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4" name="Oval 6">
            <a:extLst>
              <a:ext uri="{FF2B5EF4-FFF2-40B4-BE49-F238E27FC236}">
                <a16:creationId xmlns:a16="http://schemas.microsoft.com/office/drawing/2014/main" id="{4E95A727-2E7D-2A45-8AAF-7E4DE46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5" name="Oval 7">
            <a:extLst>
              <a:ext uri="{FF2B5EF4-FFF2-40B4-BE49-F238E27FC236}">
                <a16:creationId xmlns:a16="http://schemas.microsoft.com/office/drawing/2014/main" id="{BE149994-52E0-1A48-95CD-2F143EB5D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6" name="Oval 8">
            <a:extLst>
              <a:ext uri="{FF2B5EF4-FFF2-40B4-BE49-F238E27FC236}">
                <a16:creationId xmlns:a16="http://schemas.microsoft.com/office/drawing/2014/main" id="{1348E245-A8A9-104C-84DE-5AFEEF80B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7" name="Oval 9">
            <a:extLst>
              <a:ext uri="{FF2B5EF4-FFF2-40B4-BE49-F238E27FC236}">
                <a16:creationId xmlns:a16="http://schemas.microsoft.com/office/drawing/2014/main" id="{D54721C4-06FE-2341-9B96-6E7CB4A2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8" name="Oval 10">
            <a:extLst>
              <a:ext uri="{FF2B5EF4-FFF2-40B4-BE49-F238E27FC236}">
                <a16:creationId xmlns:a16="http://schemas.microsoft.com/office/drawing/2014/main" id="{0641E903-B330-374F-AD24-E56FAB77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2699" name="Oval 11">
            <a:extLst>
              <a:ext uri="{FF2B5EF4-FFF2-40B4-BE49-F238E27FC236}">
                <a16:creationId xmlns:a16="http://schemas.microsoft.com/office/drawing/2014/main" id="{39A86F6F-961B-564A-8304-2E63FBDC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2700" name="AutoShape 12">
            <a:extLst>
              <a:ext uri="{FF2B5EF4-FFF2-40B4-BE49-F238E27FC236}">
                <a16:creationId xmlns:a16="http://schemas.microsoft.com/office/drawing/2014/main" id="{896BF607-B9DA-1240-9F33-BAE370E0BB99}"/>
              </a:ext>
            </a:extLst>
          </p:cNvPr>
          <p:cNvCxnSpPr>
            <a:cxnSpLocks noChangeShapeType="1"/>
            <a:stCxn id="1522695" idx="6"/>
            <a:endCxn id="1522694" idx="2"/>
          </p:cNvCxnSpPr>
          <p:nvPr/>
        </p:nvCxnSpPr>
        <p:spPr bwMode="auto">
          <a:xfrm>
            <a:off x="2370138" y="44577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1" name="AutoShape 13">
            <a:extLst>
              <a:ext uri="{FF2B5EF4-FFF2-40B4-BE49-F238E27FC236}">
                <a16:creationId xmlns:a16="http://schemas.microsoft.com/office/drawing/2014/main" id="{5AB3425C-917B-D64F-BC2F-6C540B3A46AB}"/>
              </a:ext>
            </a:extLst>
          </p:cNvPr>
          <p:cNvCxnSpPr>
            <a:cxnSpLocks noChangeShapeType="1"/>
            <a:stCxn id="1522698" idx="6"/>
            <a:endCxn id="1522694" idx="3"/>
          </p:cNvCxnSpPr>
          <p:nvPr/>
        </p:nvCxnSpPr>
        <p:spPr bwMode="auto">
          <a:xfrm flipV="1">
            <a:off x="2446338" y="46228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2" name="AutoShape 14">
            <a:extLst>
              <a:ext uri="{FF2B5EF4-FFF2-40B4-BE49-F238E27FC236}">
                <a16:creationId xmlns:a16="http://schemas.microsoft.com/office/drawing/2014/main" id="{4C043EFE-96BD-DE40-88A7-01DD24A5DD36}"/>
              </a:ext>
            </a:extLst>
          </p:cNvPr>
          <p:cNvCxnSpPr>
            <a:cxnSpLocks noChangeShapeType="1"/>
            <a:stCxn id="1522698" idx="6"/>
            <a:endCxn id="1522696" idx="2"/>
          </p:cNvCxnSpPr>
          <p:nvPr/>
        </p:nvCxnSpPr>
        <p:spPr bwMode="auto">
          <a:xfrm>
            <a:off x="2446338" y="53721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3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4" idx="6"/>
            <a:endCxn id="1522697" idx="2"/>
          </p:cNvCxnSpPr>
          <p:nvPr/>
        </p:nvCxnSpPr>
        <p:spPr bwMode="auto">
          <a:xfrm flipV="1">
            <a:off x="3055938" y="43815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4" name="AutoShape 16">
            <a:extLst>
              <a:ext uri="{FF2B5EF4-FFF2-40B4-BE49-F238E27FC236}">
                <a16:creationId xmlns:a16="http://schemas.microsoft.com/office/drawing/2014/main" id="{0F8D184E-E721-4A4E-95DA-CE8449199342}"/>
              </a:ext>
            </a:extLst>
          </p:cNvPr>
          <p:cNvCxnSpPr>
            <a:cxnSpLocks noChangeShapeType="1"/>
            <a:stCxn id="1522699" idx="6"/>
            <a:endCxn id="1522695" idx="2"/>
          </p:cNvCxnSpPr>
          <p:nvPr/>
        </p:nvCxnSpPr>
        <p:spPr bwMode="auto">
          <a:xfrm flipV="1">
            <a:off x="1379538" y="44577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5" name="AutoShape 17">
            <a:extLst>
              <a:ext uri="{FF2B5EF4-FFF2-40B4-BE49-F238E27FC236}">
                <a16:creationId xmlns:a16="http://schemas.microsoft.com/office/drawing/2014/main" id="{CF92A738-993F-2A4A-9056-3F3F1D2B5A1E}"/>
              </a:ext>
            </a:extLst>
          </p:cNvPr>
          <p:cNvCxnSpPr>
            <a:cxnSpLocks noChangeShapeType="1"/>
            <a:stCxn id="1522693" idx="7"/>
            <a:endCxn id="1522695" idx="3"/>
          </p:cNvCxnSpPr>
          <p:nvPr/>
        </p:nvCxnSpPr>
        <p:spPr bwMode="auto">
          <a:xfrm flipV="1">
            <a:off x="1490663" y="45466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2706" name="AutoShape 18">
            <a:extLst>
              <a:ext uri="{FF2B5EF4-FFF2-40B4-BE49-F238E27FC236}">
                <a16:creationId xmlns:a16="http://schemas.microsoft.com/office/drawing/2014/main" id="{54AB0809-6B90-B846-9D56-B3CDC19F2AC7}"/>
              </a:ext>
            </a:extLst>
          </p:cNvPr>
          <p:cNvCxnSpPr>
            <a:cxnSpLocks noChangeShapeType="1"/>
            <a:stCxn id="1522698" idx="0"/>
            <a:endCxn id="1522695" idx="4"/>
          </p:cNvCxnSpPr>
          <p:nvPr/>
        </p:nvCxnSpPr>
        <p:spPr bwMode="auto">
          <a:xfrm flipH="1" flipV="1">
            <a:off x="2247900" y="4579938"/>
            <a:ext cx="76200" cy="669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15">
            <a:extLst>
              <a:ext uri="{FF2B5EF4-FFF2-40B4-BE49-F238E27FC236}">
                <a16:creationId xmlns:a16="http://schemas.microsoft.com/office/drawing/2014/main" id="{8E7E6089-1786-374D-AF03-E3DFD193E6E6}"/>
              </a:ext>
            </a:extLst>
          </p:cNvPr>
          <p:cNvCxnSpPr>
            <a:cxnSpLocks noChangeShapeType="1"/>
            <a:stCxn id="1522697" idx="4"/>
            <a:endCxn id="1522696" idx="0"/>
          </p:cNvCxnSpPr>
          <p:nvPr/>
        </p:nvCxnSpPr>
        <p:spPr bwMode="auto">
          <a:xfrm flipH="1">
            <a:off x="3314700" y="4495800"/>
            <a:ext cx="304800" cy="762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5817372"/>
      </p:ext>
    </p:extLst>
  </p:cSld>
  <p:clrMapOvr>
    <a:masterClrMapping/>
  </p:clrMapOvr>
  <p:transition advTm="34469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85801" y="2146300"/>
            <a:ext cx="7772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R. Lempel and S. Moran. </a:t>
            </a:r>
            <a:r>
              <a:rPr lang="en-US" i="1" dirty="0">
                <a:hlinkClick r:id="rId3"/>
              </a:rPr>
              <a:t>SALSA: the stochastic approach for link-structure analysis.</a:t>
            </a:r>
            <a:r>
              <a:rPr lang="en-US" i="1" dirty="0"/>
              <a:t> </a:t>
            </a:r>
            <a:r>
              <a:rPr lang="en-US" dirty="0"/>
              <a:t>ACM Trans. Inf. Syst. 19, 2 (April 2001), 131-160.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2BB90-E8CD-8D42-960F-5DB3A4805651}"/>
              </a:ext>
            </a:extLst>
          </p:cNvPr>
          <p:cNvSpPr txBox="1"/>
          <p:nvPr/>
        </p:nvSpPr>
        <p:spPr>
          <a:xfrm>
            <a:off x="666115" y="4982180"/>
            <a:ext cx="6410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n-lt"/>
              </a:rPr>
              <a:t>Goal: avoid HITS’ fixation on largest block</a:t>
            </a:r>
          </a:p>
        </p:txBody>
      </p:sp>
    </p:spTree>
    <p:extLst>
      <p:ext uri="{BB962C8B-B14F-4D97-AF65-F5344CB8AC3E}">
        <p14:creationId xmlns:p14="http://schemas.microsoft.com/office/powerpoint/2010/main" val="223939265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E08D1B-6551-4C4F-A8AC-1516CE7AEF26}"/>
              </a:ext>
            </a:extLst>
          </p:cNvPr>
          <p:cNvSpPr/>
          <p:nvPr/>
        </p:nvSpPr>
        <p:spPr bwMode="auto">
          <a:xfrm>
            <a:off x="5179305" y="2600325"/>
            <a:ext cx="3438811" cy="3825875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944FF2F-6288-384C-B54F-3F6D49CA3A2D}"/>
              </a:ext>
            </a:extLst>
          </p:cNvPr>
          <p:cNvSpPr/>
          <p:nvPr/>
        </p:nvSpPr>
        <p:spPr bwMode="auto">
          <a:xfrm>
            <a:off x="3115645" y="6293908"/>
            <a:ext cx="2314771" cy="557742"/>
          </a:xfrm>
          <a:prstGeom prst="roundRect">
            <a:avLst/>
          </a:prstGeom>
          <a:solidFill>
            <a:srgbClr val="92D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Hub scores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30A134-FA29-A34C-97F7-67D465E305AC}"/>
              </a:ext>
            </a:extLst>
          </p:cNvPr>
          <p:cNvSpPr/>
          <p:nvPr/>
        </p:nvSpPr>
        <p:spPr bwMode="auto">
          <a:xfrm>
            <a:off x="2716114" y="2924387"/>
            <a:ext cx="2314771" cy="851170"/>
          </a:xfrm>
          <a:prstGeom prst="roundRect">
            <a:avLst/>
          </a:prstGeom>
          <a:solidFill>
            <a:srgbClr val="FF26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Authority scores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BF753A-2426-5547-B1F9-F94B2851EEC0}"/>
              </a:ext>
            </a:extLst>
          </p:cNvPr>
          <p:cNvSpPr txBox="1"/>
          <p:nvPr/>
        </p:nvSpPr>
        <p:spPr>
          <a:xfrm>
            <a:off x="2903031" y="1971510"/>
            <a:ext cx="5783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HITS: first singular vector, </a:t>
            </a:r>
            <a:r>
              <a:rPr lang="en-US" dirty="0" err="1">
                <a:solidFill>
                  <a:schemeClr val="tx2"/>
                </a:solidFill>
              </a:rPr>
              <a:t>ie</a:t>
            </a:r>
            <a:r>
              <a:rPr lang="en-US" dirty="0">
                <a:solidFill>
                  <a:schemeClr val="tx2"/>
                </a:solidFill>
              </a:rPr>
              <a:t>, fixates on largest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3E5B65-8987-2E48-B8DF-DADB1C5E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B718B5E-7562-754D-8EEF-C7B36296A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071" y="3839530"/>
            <a:ext cx="496864" cy="4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8053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SALSA?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HITS fixates on dense blocks (‘Tightly Knit Community’ TKC - often link farms)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4737100" y="35687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3606800" y="35560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3619500" y="38354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3619500" y="40386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3619500" y="4229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632200" y="44704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4737100" y="3848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4737100" y="40513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4737100" y="42418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4749800" y="4483100"/>
            <a:ext cx="139700" cy="1397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31" idx="7"/>
            <a:endCxn id="20" idx="2"/>
          </p:cNvCxnSpPr>
          <p:nvPr/>
        </p:nvCxnSpPr>
        <p:spPr bwMode="auto">
          <a:xfrm>
            <a:off x="3726041" y="3576459"/>
            <a:ext cx="1011059" cy="620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8" name="Straight Arrow Connector 57"/>
          <p:cNvCxnSpPr>
            <a:stCxn id="32" idx="7"/>
            <a:endCxn id="20" idx="2"/>
          </p:cNvCxnSpPr>
          <p:nvPr/>
        </p:nvCxnSpPr>
        <p:spPr bwMode="auto">
          <a:xfrm flipV="1">
            <a:off x="3738741" y="3638550"/>
            <a:ext cx="998359" cy="2173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0" name="Straight Arrow Connector 59"/>
          <p:cNvCxnSpPr>
            <a:stCxn id="33" idx="5"/>
            <a:endCxn id="20" idx="2"/>
          </p:cNvCxnSpPr>
          <p:nvPr/>
        </p:nvCxnSpPr>
        <p:spPr bwMode="auto">
          <a:xfrm flipV="1">
            <a:off x="3738741" y="3638550"/>
            <a:ext cx="998359" cy="5192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2" name="Straight Arrow Connector 61"/>
          <p:cNvCxnSpPr>
            <a:stCxn id="34" idx="5"/>
            <a:endCxn id="20" idx="2"/>
          </p:cNvCxnSpPr>
          <p:nvPr/>
        </p:nvCxnSpPr>
        <p:spPr bwMode="auto">
          <a:xfrm flipV="1">
            <a:off x="3738741" y="3638550"/>
            <a:ext cx="998359" cy="7097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Straight Arrow Connector 63"/>
          <p:cNvCxnSpPr>
            <a:stCxn id="35" idx="7"/>
            <a:endCxn id="20" idx="2"/>
          </p:cNvCxnSpPr>
          <p:nvPr/>
        </p:nvCxnSpPr>
        <p:spPr bwMode="auto">
          <a:xfrm flipV="1">
            <a:off x="3751441" y="3638550"/>
            <a:ext cx="985659" cy="85230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/>
          <p:cNvCxnSpPr>
            <a:stCxn id="32" idx="7"/>
            <a:endCxn id="36" idx="2"/>
          </p:cNvCxnSpPr>
          <p:nvPr/>
        </p:nvCxnSpPr>
        <p:spPr bwMode="auto">
          <a:xfrm>
            <a:off x="3738741" y="3855859"/>
            <a:ext cx="998359" cy="620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Straight Arrow Connector 67"/>
          <p:cNvCxnSpPr>
            <a:stCxn id="34" idx="5"/>
            <a:endCxn id="37" idx="2"/>
          </p:cNvCxnSpPr>
          <p:nvPr/>
        </p:nvCxnSpPr>
        <p:spPr bwMode="auto">
          <a:xfrm flipV="1">
            <a:off x="3738741" y="4121150"/>
            <a:ext cx="998359" cy="2271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40F80D3-2AC9-304C-99AB-5E1303CAA112}"/>
              </a:ext>
            </a:extLst>
          </p:cNvPr>
          <p:cNvGrpSpPr/>
          <p:nvPr/>
        </p:nvGrpSpPr>
        <p:grpSpPr>
          <a:xfrm>
            <a:off x="3594100" y="2540000"/>
            <a:ext cx="1270000" cy="762000"/>
            <a:chOff x="3594100" y="2540000"/>
            <a:chExt cx="1270000" cy="762000"/>
          </a:xfrm>
        </p:grpSpPr>
        <p:sp>
          <p:nvSpPr>
            <p:cNvPr id="14" name="Oval 13"/>
            <p:cNvSpPr/>
            <p:nvPr/>
          </p:nvSpPr>
          <p:spPr bwMode="auto">
            <a:xfrm>
              <a:off x="4724400" y="27559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724400" y="29591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724400" y="31496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594100" y="27686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594100" y="29718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94100" y="31623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724400" y="25400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28" idx="6"/>
              <a:endCxn id="40" idx="3"/>
            </p:cNvCxnSpPr>
            <p:nvPr/>
          </p:nvCxnSpPr>
          <p:spPr bwMode="auto">
            <a:xfrm flipV="1">
              <a:off x="3733800" y="2659241"/>
              <a:ext cx="1011059" cy="1792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8" idx="5"/>
              <a:endCxn id="14" idx="2"/>
            </p:cNvCxnSpPr>
            <p:nvPr/>
          </p:nvCxnSpPr>
          <p:spPr bwMode="auto">
            <a:xfrm flipV="1">
              <a:off x="3713341" y="2825750"/>
              <a:ext cx="1011059" cy="620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5"/>
              <a:endCxn id="19" idx="2"/>
            </p:cNvCxnSpPr>
            <p:nvPr/>
          </p:nvCxnSpPr>
          <p:spPr bwMode="auto">
            <a:xfrm>
              <a:off x="3713341" y="2887841"/>
              <a:ext cx="1011059" cy="3316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8" name="Straight Arrow Connector 47"/>
            <p:cNvCxnSpPr>
              <a:stCxn id="29" idx="7"/>
              <a:endCxn id="14" idx="2"/>
            </p:cNvCxnSpPr>
            <p:nvPr/>
          </p:nvCxnSpPr>
          <p:spPr bwMode="auto">
            <a:xfrm flipV="1">
              <a:off x="3713341" y="2825750"/>
              <a:ext cx="1011059" cy="1665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0" name="Straight Arrow Connector 49"/>
            <p:cNvCxnSpPr>
              <a:stCxn id="29" idx="5"/>
              <a:endCxn id="19" idx="2"/>
            </p:cNvCxnSpPr>
            <p:nvPr/>
          </p:nvCxnSpPr>
          <p:spPr bwMode="auto">
            <a:xfrm>
              <a:off x="3713341" y="3091041"/>
              <a:ext cx="1011059" cy="1284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2" name="Straight Arrow Connector 51"/>
            <p:cNvCxnSpPr>
              <a:stCxn id="30" idx="6"/>
              <a:endCxn id="14" idx="2"/>
            </p:cNvCxnSpPr>
            <p:nvPr/>
          </p:nvCxnSpPr>
          <p:spPr bwMode="auto">
            <a:xfrm flipV="1">
              <a:off x="3733800" y="2825750"/>
              <a:ext cx="990600" cy="4064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4" name="Straight Arrow Connector 53"/>
            <p:cNvCxnSpPr>
              <a:stCxn id="30" idx="6"/>
              <a:endCxn id="40" idx="3"/>
            </p:cNvCxnSpPr>
            <p:nvPr/>
          </p:nvCxnSpPr>
          <p:spPr bwMode="auto">
            <a:xfrm flipV="1">
              <a:off x="3733800" y="2659241"/>
              <a:ext cx="1011059" cy="5729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0" name="Straight Arrow Connector 69"/>
            <p:cNvCxnSpPr>
              <a:stCxn id="30" idx="6"/>
              <a:endCxn id="18" idx="2"/>
            </p:cNvCxnSpPr>
            <p:nvPr/>
          </p:nvCxnSpPr>
          <p:spPr bwMode="auto">
            <a:xfrm flipV="1">
              <a:off x="3733800" y="3028950"/>
              <a:ext cx="990600" cy="2032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cxnSp>
        <p:nvCxnSpPr>
          <p:cNvPr id="72" name="Straight Arrow Connector 71"/>
          <p:cNvCxnSpPr>
            <a:stCxn id="35" idx="5"/>
            <a:endCxn id="39" idx="2"/>
          </p:cNvCxnSpPr>
          <p:nvPr/>
        </p:nvCxnSpPr>
        <p:spPr bwMode="auto">
          <a:xfrm flipV="1">
            <a:off x="3751441" y="4552950"/>
            <a:ext cx="998359" cy="3669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381424" y="3442880"/>
            <a:ext cx="2836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Should win, but doesn’t</a:t>
            </a:r>
          </a:p>
          <a:p>
            <a:r>
              <a:rPr lang="en-US" sz="2000" dirty="0"/>
              <a:t>under HITS</a:t>
            </a:r>
          </a:p>
        </p:txBody>
      </p:sp>
      <p:sp>
        <p:nvSpPr>
          <p:cNvPr id="74" name="Left Arrow 73"/>
          <p:cNvSpPr/>
          <p:nvPr/>
        </p:nvSpPr>
        <p:spPr bwMode="auto">
          <a:xfrm>
            <a:off x="5109783" y="3556000"/>
            <a:ext cx="209469" cy="152400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001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7420-AA20-9A41-B16E-7F857B4A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SALSA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9105-70CD-CA4F-802F-9C4607FB2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how to avoid fixation on largest block</a:t>
            </a:r>
          </a:p>
          <a:p>
            <a:pPr marL="400050" lvl="1" indent="0">
              <a:buNone/>
            </a:pPr>
            <a:r>
              <a:rPr lang="en-US" dirty="0"/>
              <a:t>(which may be a link-farm)</a:t>
            </a:r>
          </a:p>
          <a:p>
            <a:r>
              <a:rPr lang="en-US" dirty="0"/>
              <a:t>A: *divide* authority (/ hubness) score, instead of *copying* 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EFB7-F63B-434D-8EA6-FDBDC852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8FB8B-58A4-8E49-86FE-FFBA1D38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2FEDAB-F988-2D40-B85A-46960E4575D8}"/>
              </a:ext>
            </a:extLst>
          </p:cNvPr>
          <p:cNvSpPr>
            <a:spLocks noChangeAspect="1"/>
          </p:cNvSpPr>
          <p:nvPr/>
        </p:nvSpPr>
        <p:spPr bwMode="auto">
          <a:xfrm>
            <a:off x="491144" y="4754881"/>
            <a:ext cx="640080" cy="640080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C04AA3-C307-E04A-A288-2A686A39EC25}"/>
              </a:ext>
            </a:extLst>
          </p:cNvPr>
          <p:cNvSpPr>
            <a:spLocks noChangeAspect="1"/>
          </p:cNvSpPr>
          <p:nvPr/>
        </p:nvSpPr>
        <p:spPr bwMode="auto">
          <a:xfrm>
            <a:off x="1464426" y="4962699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DED9D9-F8BE-CC44-8F7C-87D6DB2F3E8B}"/>
              </a:ext>
            </a:extLst>
          </p:cNvPr>
          <p:cNvSpPr>
            <a:spLocks noChangeAspect="1"/>
          </p:cNvSpPr>
          <p:nvPr/>
        </p:nvSpPr>
        <p:spPr bwMode="auto">
          <a:xfrm>
            <a:off x="1921626" y="4962699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36F789-71E4-394F-A992-E6B05B695E40}"/>
              </a:ext>
            </a:extLst>
          </p:cNvPr>
          <p:cNvSpPr>
            <a:spLocks noChangeAspect="1"/>
          </p:cNvSpPr>
          <p:nvPr/>
        </p:nvSpPr>
        <p:spPr bwMode="auto">
          <a:xfrm>
            <a:off x="1921626" y="4533209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43EEC-1CB9-7C4F-94D6-5925B84D61ED}"/>
              </a:ext>
            </a:extLst>
          </p:cNvPr>
          <p:cNvSpPr>
            <a:spLocks noChangeAspect="1"/>
          </p:cNvSpPr>
          <p:nvPr/>
        </p:nvSpPr>
        <p:spPr bwMode="auto">
          <a:xfrm>
            <a:off x="1921626" y="5392189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42D95E-25FA-0C4E-BDE9-410EF54F383C}"/>
              </a:ext>
            </a:extLst>
          </p:cNvPr>
          <p:cNvCxnSpPr>
            <a:stCxn id="8" idx="7"/>
            <a:endCxn id="10" idx="3"/>
          </p:cNvCxnSpPr>
          <p:nvPr/>
        </p:nvCxnSpPr>
        <p:spPr bwMode="auto">
          <a:xfrm flipV="1">
            <a:off x="1656001" y="4724784"/>
            <a:ext cx="298494" cy="27078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4F198D-D6CB-AE4C-ABE7-4594A9476EF4}"/>
              </a:ext>
            </a:extLst>
          </p:cNvPr>
          <p:cNvCxnSpPr>
            <a:stCxn id="8" idx="6"/>
            <a:endCxn id="9" idx="2"/>
          </p:cNvCxnSpPr>
          <p:nvPr/>
        </p:nvCxnSpPr>
        <p:spPr bwMode="auto">
          <a:xfrm>
            <a:off x="1688870" y="5074921"/>
            <a:ext cx="232756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DE0803-6B63-254F-8998-B9E40326B53C}"/>
              </a:ext>
            </a:extLst>
          </p:cNvPr>
          <p:cNvCxnSpPr>
            <a:stCxn id="8" idx="5"/>
            <a:endCxn id="11" idx="1"/>
          </p:cNvCxnSpPr>
          <p:nvPr/>
        </p:nvCxnSpPr>
        <p:spPr bwMode="auto">
          <a:xfrm>
            <a:off x="1656001" y="5154274"/>
            <a:ext cx="298494" cy="27078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CEFD44F-E2A4-3241-B0D1-690567DAE5BA}"/>
              </a:ext>
            </a:extLst>
          </p:cNvPr>
          <p:cNvSpPr>
            <a:spLocks noChangeAspect="1"/>
          </p:cNvSpPr>
          <p:nvPr/>
        </p:nvSpPr>
        <p:spPr bwMode="auto">
          <a:xfrm>
            <a:off x="2525996" y="4086539"/>
            <a:ext cx="640080" cy="640080"/>
          </a:xfrm>
          <a:prstGeom prst="ellipse">
            <a:avLst/>
          </a:prstGeom>
          <a:solidFill>
            <a:srgbClr val="FF26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B87F1A-F484-C642-B6E3-01D168446F4A}"/>
              </a:ext>
            </a:extLst>
          </p:cNvPr>
          <p:cNvSpPr>
            <a:spLocks noChangeAspect="1"/>
          </p:cNvSpPr>
          <p:nvPr/>
        </p:nvSpPr>
        <p:spPr bwMode="auto">
          <a:xfrm>
            <a:off x="2529461" y="4789517"/>
            <a:ext cx="640080" cy="640080"/>
          </a:xfrm>
          <a:prstGeom prst="ellipse">
            <a:avLst/>
          </a:prstGeom>
          <a:solidFill>
            <a:srgbClr val="FF26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213AD9-CE3C-2044-A5F4-7B0BC3C81845}"/>
              </a:ext>
            </a:extLst>
          </p:cNvPr>
          <p:cNvSpPr>
            <a:spLocks noChangeAspect="1"/>
          </p:cNvSpPr>
          <p:nvPr/>
        </p:nvSpPr>
        <p:spPr bwMode="auto">
          <a:xfrm>
            <a:off x="2525996" y="5489344"/>
            <a:ext cx="640080" cy="640080"/>
          </a:xfrm>
          <a:prstGeom prst="ellipse">
            <a:avLst/>
          </a:prstGeom>
          <a:solidFill>
            <a:srgbClr val="FF26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C86598-85FF-4547-96B3-04DF3A065D6D}"/>
              </a:ext>
            </a:extLst>
          </p:cNvPr>
          <p:cNvSpPr>
            <a:spLocks noChangeAspect="1"/>
          </p:cNvSpPr>
          <p:nvPr/>
        </p:nvSpPr>
        <p:spPr bwMode="auto">
          <a:xfrm>
            <a:off x="5124095" y="4756456"/>
            <a:ext cx="640080" cy="640080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7A682A-5EDD-C04A-A748-D4C53EE3BE86}"/>
              </a:ext>
            </a:extLst>
          </p:cNvPr>
          <p:cNvSpPr>
            <a:spLocks noChangeAspect="1"/>
          </p:cNvSpPr>
          <p:nvPr/>
        </p:nvSpPr>
        <p:spPr bwMode="auto">
          <a:xfrm>
            <a:off x="6097377" y="4964274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8A0470-C7A9-D94C-ABA9-3F35770CD86F}"/>
              </a:ext>
            </a:extLst>
          </p:cNvPr>
          <p:cNvSpPr>
            <a:spLocks noChangeAspect="1"/>
          </p:cNvSpPr>
          <p:nvPr/>
        </p:nvSpPr>
        <p:spPr bwMode="auto">
          <a:xfrm>
            <a:off x="6554577" y="4964274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2CF0C6-701A-484B-95B6-B4F9FE5742DC}"/>
              </a:ext>
            </a:extLst>
          </p:cNvPr>
          <p:cNvSpPr>
            <a:spLocks noChangeAspect="1"/>
          </p:cNvSpPr>
          <p:nvPr/>
        </p:nvSpPr>
        <p:spPr bwMode="auto">
          <a:xfrm>
            <a:off x="6554577" y="4534784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288F87-0791-A74E-802B-25231826C2DD}"/>
              </a:ext>
            </a:extLst>
          </p:cNvPr>
          <p:cNvSpPr>
            <a:spLocks noChangeAspect="1"/>
          </p:cNvSpPr>
          <p:nvPr/>
        </p:nvSpPr>
        <p:spPr bwMode="auto">
          <a:xfrm>
            <a:off x="6554577" y="5393764"/>
            <a:ext cx="224444" cy="22444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C24343-1B52-3241-8AEC-4A5E511E948D}"/>
              </a:ext>
            </a:extLst>
          </p:cNvPr>
          <p:cNvCxnSpPr>
            <a:stCxn id="22" idx="7"/>
            <a:endCxn id="24" idx="3"/>
          </p:cNvCxnSpPr>
          <p:nvPr/>
        </p:nvCxnSpPr>
        <p:spPr bwMode="auto">
          <a:xfrm flipV="1">
            <a:off x="6288952" y="4726359"/>
            <a:ext cx="298494" cy="27078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C1EF87-AC62-EC4B-8736-C3D39916B51E}"/>
              </a:ext>
            </a:extLst>
          </p:cNvPr>
          <p:cNvCxnSpPr>
            <a:stCxn id="22" idx="6"/>
            <a:endCxn id="23" idx="2"/>
          </p:cNvCxnSpPr>
          <p:nvPr/>
        </p:nvCxnSpPr>
        <p:spPr bwMode="auto">
          <a:xfrm>
            <a:off x="6321821" y="5076496"/>
            <a:ext cx="232756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5C6FB0-CFAC-E94C-ABEC-8FD2F9959343}"/>
              </a:ext>
            </a:extLst>
          </p:cNvPr>
          <p:cNvCxnSpPr>
            <a:stCxn id="22" idx="5"/>
            <a:endCxn id="25" idx="1"/>
          </p:cNvCxnSpPr>
          <p:nvPr/>
        </p:nvCxnSpPr>
        <p:spPr bwMode="auto">
          <a:xfrm>
            <a:off x="6288952" y="5155849"/>
            <a:ext cx="298494" cy="27078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BC23398-E726-C148-9ECE-15D319807CB7}"/>
              </a:ext>
            </a:extLst>
          </p:cNvPr>
          <p:cNvSpPr>
            <a:spLocks noChangeAspect="1"/>
          </p:cNvSpPr>
          <p:nvPr/>
        </p:nvSpPr>
        <p:spPr bwMode="auto">
          <a:xfrm>
            <a:off x="7162412" y="4791092"/>
            <a:ext cx="640080" cy="640080"/>
          </a:xfrm>
          <a:prstGeom prst="ellipse">
            <a:avLst/>
          </a:prstGeom>
          <a:noFill/>
          <a:ln w="3175" cap="flat" cmpd="sng" algn="ctr">
            <a:solidFill>
              <a:srgbClr val="FF2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B6D1A8-07C4-7146-917C-33DBB67E1202}"/>
              </a:ext>
            </a:extLst>
          </p:cNvPr>
          <p:cNvGrpSpPr/>
          <p:nvPr/>
        </p:nvGrpSpPr>
        <p:grpSpPr>
          <a:xfrm>
            <a:off x="7158947" y="4088114"/>
            <a:ext cx="645247" cy="645381"/>
            <a:chOff x="7158947" y="4124690"/>
            <a:chExt cx="645247" cy="64538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2C7B33-C7B2-D546-B0E2-8EE8F76962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58947" y="4124690"/>
              <a:ext cx="640080" cy="640080"/>
            </a:xfrm>
            <a:prstGeom prst="ellipse">
              <a:avLst/>
            </a:prstGeom>
            <a:noFill/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C8D697EC-A8C6-D442-84D6-836C7F9A6F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62232" y="4129991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E3ABA33B-54D0-CF4F-B156-E1B1EEA71321}"/>
              </a:ext>
            </a:extLst>
          </p:cNvPr>
          <p:cNvSpPr>
            <a:spLocks noChangeAspect="1"/>
          </p:cNvSpPr>
          <p:nvPr/>
        </p:nvSpPr>
        <p:spPr bwMode="auto">
          <a:xfrm rot="6994810">
            <a:off x="7166162" y="4798549"/>
            <a:ext cx="641962" cy="640080"/>
          </a:xfrm>
          <a:prstGeom prst="arc">
            <a:avLst>
              <a:gd name="adj1" fmla="val 16200000"/>
              <a:gd name="adj2" fmla="val 2317721"/>
            </a:avLst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F9849-C1A4-7449-A464-8BDDC328AB16}"/>
              </a:ext>
            </a:extLst>
          </p:cNvPr>
          <p:cNvGrpSpPr/>
          <p:nvPr/>
        </p:nvGrpSpPr>
        <p:grpSpPr>
          <a:xfrm>
            <a:off x="7158947" y="5490919"/>
            <a:ext cx="644306" cy="646322"/>
            <a:chOff x="7158947" y="5454343"/>
            <a:chExt cx="644306" cy="64632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600EC6-1B56-7E42-8D2F-D8B6530F42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58947" y="5454343"/>
              <a:ext cx="640080" cy="640080"/>
            </a:xfrm>
            <a:prstGeom prst="ellipse">
              <a:avLst/>
            </a:prstGeom>
            <a:noFill/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2B1DAC7E-E976-0F47-A5E3-34BAEFE27B67}"/>
                </a:ext>
              </a:extLst>
            </p:cNvPr>
            <p:cNvSpPr>
              <a:spLocks noChangeAspect="1"/>
            </p:cNvSpPr>
            <p:nvPr/>
          </p:nvSpPr>
          <p:spPr bwMode="auto">
            <a:xfrm rot="14729128">
              <a:off x="7162232" y="5459644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AD2BC7-1EDF-7E4A-B1D3-56E3760B1C65}"/>
              </a:ext>
            </a:extLst>
          </p:cNvPr>
          <p:cNvCxnSpPr/>
          <p:nvPr/>
        </p:nvCxnSpPr>
        <p:spPr bwMode="auto">
          <a:xfrm>
            <a:off x="4048298" y="4006735"/>
            <a:ext cx="0" cy="208611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E6178A-EA20-1C4A-B88D-77F09AB9A283}"/>
              </a:ext>
            </a:extLst>
          </p:cNvPr>
          <p:cNvSpPr txBox="1"/>
          <p:nvPr/>
        </p:nvSpPr>
        <p:spPr>
          <a:xfrm>
            <a:off x="332355" y="3846024"/>
            <a:ext cx="121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HITS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934F5F-59D0-274A-AA89-771A82223E0C}"/>
              </a:ext>
            </a:extLst>
          </p:cNvPr>
          <p:cNvSpPr txBox="1"/>
          <p:nvPr/>
        </p:nvSpPr>
        <p:spPr>
          <a:xfrm>
            <a:off x="4435584" y="384602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SALSA</a:t>
            </a:r>
          </a:p>
        </p:txBody>
      </p:sp>
    </p:spTree>
    <p:extLst>
      <p:ext uri="{BB962C8B-B14F-4D97-AF65-F5344CB8AC3E}">
        <p14:creationId xmlns:p14="http://schemas.microsoft.com/office/powerpoint/2010/main" val="174129738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F671-E475-174A-B704-490A474E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SALSA vs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AEC2-E3EB-1A4F-A79E-243CDE0EC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HITS, has two scores per node (hub./auth.)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BUT:</a:t>
            </a:r>
          </a:p>
          <a:p>
            <a:r>
              <a:rPr lang="en-US" dirty="0"/>
              <a:t>Downplays TKC (</a:t>
            </a:r>
            <a:r>
              <a:rPr lang="en-US" dirty="0" err="1"/>
              <a:t>eg.</a:t>
            </a:r>
            <a:r>
              <a:rPr lang="en-US" dirty="0"/>
              <a:t>, link-farms)</a:t>
            </a:r>
          </a:p>
          <a:p>
            <a:r>
              <a:rPr lang="en-US" dirty="0"/>
              <a:t>Modeled as </a:t>
            </a:r>
            <a:r>
              <a:rPr lang="en-US" b="1" dirty="0"/>
              <a:t>random walk </a:t>
            </a:r>
            <a:r>
              <a:rPr lang="en-US" dirty="0"/>
              <a:t>(back-forth)</a:t>
            </a:r>
          </a:p>
          <a:p>
            <a:pPr lvl="1"/>
            <a:r>
              <a:rPr lang="en-US" dirty="0"/>
              <a:t>Can do personalization (w/ fly-out)</a:t>
            </a:r>
          </a:p>
          <a:p>
            <a:pPr lvl="1"/>
            <a:r>
              <a:rPr lang="en-US" dirty="0"/>
              <a:t>Can use fast, ‘Pixie’ </a:t>
            </a:r>
            <a:r>
              <a:rPr lang="en-US" dirty="0" err="1"/>
              <a:t>algo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1B23-106C-C240-8A9A-52257D0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75791-F5C0-9A49-926C-B11DEB69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DE15E-0A9B-D041-869F-981F7320A443}"/>
              </a:ext>
            </a:extLst>
          </p:cNvPr>
          <p:cNvGrpSpPr/>
          <p:nvPr/>
        </p:nvGrpSpPr>
        <p:grpSpPr>
          <a:xfrm>
            <a:off x="7505700" y="2879634"/>
            <a:ext cx="1270000" cy="762000"/>
            <a:chOff x="3594100" y="2540000"/>
            <a:chExt cx="1270000" cy="76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7227EA-2AF3-ED48-83D6-A0FEFB504F65}"/>
                </a:ext>
              </a:extLst>
            </p:cNvPr>
            <p:cNvSpPr/>
            <p:nvPr/>
          </p:nvSpPr>
          <p:spPr bwMode="auto">
            <a:xfrm>
              <a:off x="4724400" y="27559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A8D6E1-9D25-2444-8C6A-8B12F4EE34C6}"/>
                </a:ext>
              </a:extLst>
            </p:cNvPr>
            <p:cNvSpPr/>
            <p:nvPr/>
          </p:nvSpPr>
          <p:spPr bwMode="auto">
            <a:xfrm>
              <a:off x="4724400" y="29591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BA38AA-40E6-FC4F-9F25-92B3D5C9007C}"/>
                </a:ext>
              </a:extLst>
            </p:cNvPr>
            <p:cNvSpPr/>
            <p:nvPr/>
          </p:nvSpPr>
          <p:spPr bwMode="auto">
            <a:xfrm>
              <a:off x="4724400" y="31496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C2F599-3007-304A-9A41-72E256519A2D}"/>
                </a:ext>
              </a:extLst>
            </p:cNvPr>
            <p:cNvSpPr/>
            <p:nvPr/>
          </p:nvSpPr>
          <p:spPr bwMode="auto">
            <a:xfrm>
              <a:off x="3594100" y="27686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49D8C-B865-6F4F-AEB9-E572CD1E7F3D}"/>
                </a:ext>
              </a:extLst>
            </p:cNvPr>
            <p:cNvSpPr/>
            <p:nvPr/>
          </p:nvSpPr>
          <p:spPr bwMode="auto">
            <a:xfrm>
              <a:off x="3594100" y="29718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0CCAD4-B550-474A-917C-AB663C6E7BD5}"/>
                </a:ext>
              </a:extLst>
            </p:cNvPr>
            <p:cNvSpPr/>
            <p:nvPr/>
          </p:nvSpPr>
          <p:spPr bwMode="auto">
            <a:xfrm>
              <a:off x="3594100" y="31623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45744F-E100-EE49-8F3E-39DAEE094784}"/>
                </a:ext>
              </a:extLst>
            </p:cNvPr>
            <p:cNvSpPr/>
            <p:nvPr/>
          </p:nvSpPr>
          <p:spPr bwMode="auto">
            <a:xfrm>
              <a:off x="4724400" y="2540000"/>
              <a:ext cx="139700" cy="1397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ACED5CA-9AC7-6640-A63E-AE1CDB706CDF}"/>
                </a:ext>
              </a:extLst>
            </p:cNvPr>
            <p:cNvCxnSpPr>
              <a:stCxn id="11" idx="6"/>
              <a:endCxn id="14" idx="3"/>
            </p:cNvCxnSpPr>
            <p:nvPr/>
          </p:nvCxnSpPr>
          <p:spPr bwMode="auto">
            <a:xfrm flipV="1">
              <a:off x="3733800" y="2659241"/>
              <a:ext cx="1011059" cy="1792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A8FFC5-4A9B-1944-8093-82BBC4BF57E6}"/>
                </a:ext>
              </a:extLst>
            </p:cNvPr>
            <p:cNvCxnSpPr>
              <a:stCxn id="11" idx="5"/>
              <a:endCxn id="8" idx="2"/>
            </p:cNvCxnSpPr>
            <p:nvPr/>
          </p:nvCxnSpPr>
          <p:spPr bwMode="auto">
            <a:xfrm flipV="1">
              <a:off x="3713341" y="2825750"/>
              <a:ext cx="1011059" cy="62091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F9026F7-701B-D542-BCC2-8ED98EA7F83B}"/>
                </a:ext>
              </a:extLst>
            </p:cNvPr>
            <p:cNvCxnSpPr>
              <a:stCxn id="11" idx="5"/>
              <a:endCxn id="10" idx="2"/>
            </p:cNvCxnSpPr>
            <p:nvPr/>
          </p:nvCxnSpPr>
          <p:spPr bwMode="auto">
            <a:xfrm>
              <a:off x="3713341" y="2887841"/>
              <a:ext cx="1011059" cy="3316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5788D1-3201-864D-BCFE-A29CFB473097}"/>
                </a:ext>
              </a:extLst>
            </p:cNvPr>
            <p:cNvCxnSpPr>
              <a:stCxn id="12" idx="7"/>
              <a:endCxn id="8" idx="2"/>
            </p:cNvCxnSpPr>
            <p:nvPr/>
          </p:nvCxnSpPr>
          <p:spPr bwMode="auto">
            <a:xfrm flipV="1">
              <a:off x="3713341" y="2825750"/>
              <a:ext cx="1011059" cy="1665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98FFBF-FADE-4E47-B28A-AD0F6D74E161}"/>
                </a:ext>
              </a:extLst>
            </p:cNvPr>
            <p:cNvCxnSpPr>
              <a:stCxn id="12" idx="5"/>
              <a:endCxn id="10" idx="2"/>
            </p:cNvCxnSpPr>
            <p:nvPr/>
          </p:nvCxnSpPr>
          <p:spPr bwMode="auto">
            <a:xfrm>
              <a:off x="3713341" y="3091041"/>
              <a:ext cx="1011059" cy="1284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A9C331-6067-9447-8032-C5C92BD4F80E}"/>
                </a:ext>
              </a:extLst>
            </p:cNvPr>
            <p:cNvCxnSpPr>
              <a:stCxn id="13" idx="6"/>
              <a:endCxn id="8" idx="2"/>
            </p:cNvCxnSpPr>
            <p:nvPr/>
          </p:nvCxnSpPr>
          <p:spPr bwMode="auto">
            <a:xfrm flipV="1">
              <a:off x="3733800" y="2825750"/>
              <a:ext cx="990600" cy="4064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2E0A9CB-AC15-EB42-9F71-9FDCE087F964}"/>
                </a:ext>
              </a:extLst>
            </p:cNvPr>
            <p:cNvCxnSpPr>
              <a:stCxn id="13" idx="6"/>
              <a:endCxn id="14" idx="3"/>
            </p:cNvCxnSpPr>
            <p:nvPr/>
          </p:nvCxnSpPr>
          <p:spPr bwMode="auto">
            <a:xfrm flipV="1">
              <a:off x="3733800" y="2659241"/>
              <a:ext cx="1011059" cy="57290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77415D-1F20-3841-8B94-C1140BF505D9}"/>
                </a:ext>
              </a:extLst>
            </p:cNvPr>
            <p:cNvCxnSpPr>
              <a:stCxn id="13" idx="6"/>
              <a:endCxn id="9" idx="2"/>
            </p:cNvCxnSpPr>
            <p:nvPr/>
          </p:nvCxnSpPr>
          <p:spPr bwMode="auto">
            <a:xfrm flipV="1">
              <a:off x="3733800" y="3028950"/>
              <a:ext cx="990600" cy="20320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B8F9D6-19C2-6045-B909-11FDCCF7DD31}"/>
              </a:ext>
            </a:extLst>
          </p:cNvPr>
          <p:cNvGrpSpPr>
            <a:grpSpLocks noChangeAspect="1"/>
          </p:cNvGrpSpPr>
          <p:nvPr/>
        </p:nvGrpSpPr>
        <p:grpSpPr>
          <a:xfrm>
            <a:off x="7751941" y="4251558"/>
            <a:ext cx="1219306" cy="897967"/>
            <a:chOff x="5124095" y="4124690"/>
            <a:chExt cx="2683088" cy="19759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E8599E-338B-1646-8E6D-40E0D7774B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4095" y="4756456"/>
              <a:ext cx="640080" cy="64008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8D5698F-255C-8F4A-983E-2BF3B83F37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7377" y="4964274"/>
              <a:ext cx="224444" cy="224444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26AE277-139E-9C4D-BB41-F99B5F13CC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4577" y="4964274"/>
              <a:ext cx="224444" cy="224444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C9B5A7-45CB-FD46-BACF-D5C7E36353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4577" y="4534784"/>
              <a:ext cx="224444" cy="224444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015F8B3-C9F4-EF46-AEB8-E352FDB34F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4577" y="5393764"/>
              <a:ext cx="224444" cy="224444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6F643D0-60E0-DB43-A8D1-7A2BCDDF5F54}"/>
                </a:ext>
              </a:extLst>
            </p:cNvPr>
            <p:cNvCxnSpPr>
              <a:stCxn id="25" idx="7"/>
              <a:endCxn id="27" idx="3"/>
            </p:cNvCxnSpPr>
            <p:nvPr/>
          </p:nvCxnSpPr>
          <p:spPr bwMode="auto">
            <a:xfrm flipV="1">
              <a:off x="6288952" y="4726359"/>
              <a:ext cx="298494" cy="27078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0C5B2CD-53E1-DC4C-880A-E670D9B6B97C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6321821" y="5076496"/>
              <a:ext cx="232756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DDB5225-DE1B-DE4D-9C2A-8090B6222232}"/>
                </a:ext>
              </a:extLst>
            </p:cNvPr>
            <p:cNvCxnSpPr>
              <a:stCxn id="25" idx="5"/>
              <a:endCxn id="28" idx="1"/>
            </p:cNvCxnSpPr>
            <p:nvPr/>
          </p:nvCxnSpPr>
          <p:spPr bwMode="auto">
            <a:xfrm>
              <a:off x="6288952" y="5155849"/>
              <a:ext cx="298494" cy="27078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CB63AE5-67D2-9F49-A6C6-B2207850D1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58947" y="4124690"/>
              <a:ext cx="640080" cy="640080"/>
            </a:xfrm>
            <a:prstGeom prst="ellipse">
              <a:avLst/>
            </a:prstGeom>
            <a:noFill/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549B98-9A2C-8E4D-B873-3E63C627EF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62412" y="4791092"/>
              <a:ext cx="640080" cy="640080"/>
            </a:xfrm>
            <a:prstGeom prst="ellipse">
              <a:avLst/>
            </a:prstGeom>
            <a:noFill/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3D4D329-AE61-8D4A-9E7E-029D43AAC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58947" y="5454343"/>
              <a:ext cx="640080" cy="640080"/>
            </a:xfrm>
            <a:prstGeom prst="ellipse">
              <a:avLst/>
            </a:prstGeom>
            <a:noFill/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2F9EBF9-C681-4748-A4B3-9DAF33C440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62232" y="4129991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19B805AA-6B07-D24C-A797-3A553EC34734}"/>
                </a:ext>
              </a:extLst>
            </p:cNvPr>
            <p:cNvSpPr>
              <a:spLocks noChangeAspect="1"/>
            </p:cNvSpPr>
            <p:nvPr/>
          </p:nvSpPr>
          <p:spPr bwMode="auto">
            <a:xfrm rot="6994810">
              <a:off x="7166162" y="4798549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E3F14D84-ABA2-6B43-A468-B67C6DB3E699}"/>
                </a:ext>
              </a:extLst>
            </p:cNvPr>
            <p:cNvSpPr>
              <a:spLocks noChangeAspect="1"/>
            </p:cNvSpPr>
            <p:nvPr/>
          </p:nvSpPr>
          <p:spPr bwMode="auto">
            <a:xfrm rot="14729128">
              <a:off x="7162232" y="5459644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9638379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864328" y="1805832"/>
            <a:ext cx="280219" cy="651067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4611329" y="1810135"/>
            <a:ext cx="1809136" cy="697093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HITS, PageRank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1264" y="2959158"/>
            <a:ext cx="6369715" cy="1358234"/>
            <a:chOff x="4589842" y="2438400"/>
            <a:chExt cx="4151036" cy="1288026"/>
          </a:xfrm>
        </p:grpSpPr>
        <p:sp>
          <p:nvSpPr>
            <p:cNvPr id="8" name="TextBox 7"/>
            <p:cNvSpPr txBox="1"/>
            <p:nvPr/>
          </p:nvSpPr>
          <p:spPr>
            <a:xfrm>
              <a:off x="4589842" y="2514918"/>
              <a:ext cx="2164598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5356" y="3071869"/>
              <a:ext cx="2078895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335" y="4662948"/>
            <a:ext cx="6386645" cy="1340648"/>
            <a:chOff x="4578808" y="2438400"/>
            <a:chExt cx="4162070" cy="1288026"/>
          </a:xfrm>
        </p:grpSpPr>
        <p:sp>
          <p:nvSpPr>
            <p:cNvPr id="14" name="TextBox 13"/>
            <p:cNvSpPr txBox="1"/>
            <p:nvPr/>
          </p:nvSpPr>
          <p:spPr>
            <a:xfrm>
              <a:off x="4584324" y="2514918"/>
              <a:ext cx="2090429" cy="56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8808" y="3071869"/>
              <a:ext cx="2078896" cy="56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Arrow 17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27258" y="3409437"/>
            <a:ext cx="1261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SALSA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18474" y="4966340"/>
            <a:ext cx="9444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HITS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851079" y="4739466"/>
            <a:ext cx="943900" cy="584775"/>
          </a:xfrm>
          <a:prstGeom prst="rect">
            <a:avLst/>
          </a:prstGeom>
          <a:solidFill>
            <a:schemeClr val="bg1">
              <a:alpha val="85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2840080" y="5347219"/>
            <a:ext cx="963644" cy="539615"/>
          </a:xfrm>
          <a:prstGeom prst="rect">
            <a:avLst/>
          </a:prstGeom>
          <a:solidFill>
            <a:schemeClr val="bg1">
              <a:alpha val="85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51467" y="1735026"/>
            <a:ext cx="6399513" cy="955094"/>
            <a:chOff x="1315943" y="1627584"/>
            <a:chExt cx="4170453" cy="733488"/>
          </a:xfrm>
        </p:grpSpPr>
        <p:sp>
          <p:nvSpPr>
            <p:cNvPr id="24" name="TextBox 23"/>
            <p:cNvSpPr txBox="1"/>
            <p:nvPr/>
          </p:nvSpPr>
          <p:spPr>
            <a:xfrm>
              <a:off x="1315943" y="1675670"/>
              <a:ext cx="3493392" cy="449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</a:t>
              </a:r>
              <a:r>
                <a:rPr lang="en-US" sz="3200" i="1" dirty="0"/>
                <a:t>c</a:t>
              </a:r>
              <a:r>
                <a:rPr lang="en-US" sz="3200" dirty="0"/>
                <a:t>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+ </a:t>
              </a:r>
              <a:r>
                <a:rPr lang="en-US" sz="3200" i="1" dirty="0"/>
                <a:t>(1-c)/N </a:t>
              </a:r>
              <a:r>
                <a:rPr lang="en-US" sz="3200" dirty="0"/>
                <a:t>1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356849" y="1627584"/>
              <a:ext cx="3460955" cy="733488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5112771" y="187899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18474" y="1969663"/>
            <a:ext cx="973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RWR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062129" y="1878959"/>
            <a:ext cx="2340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2175932" y="1797640"/>
            <a:ext cx="541866" cy="410943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F73167-8480-7E4A-8C47-4298ED977AAF}"/>
              </a:ext>
            </a:extLst>
          </p:cNvPr>
          <p:cNvSpPr txBox="1"/>
          <p:nvPr/>
        </p:nvSpPr>
        <p:spPr>
          <a:xfrm>
            <a:off x="8131746" y="1148797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B225229-978A-9149-AA32-2E0423E97774}"/>
              </a:ext>
            </a:extLst>
          </p:cNvPr>
          <p:cNvGrpSpPr>
            <a:grpSpLocks noChangeAspect="1"/>
          </p:cNvGrpSpPr>
          <p:nvPr/>
        </p:nvGrpSpPr>
        <p:grpSpPr>
          <a:xfrm>
            <a:off x="326944" y="952500"/>
            <a:ext cx="1029905" cy="492443"/>
            <a:chOff x="7394864" y="1201886"/>
            <a:chExt cx="609745" cy="291545"/>
          </a:xfrm>
        </p:grpSpPr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9CD0BAC2-1251-9441-88D9-AAF48B5A4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528" y="1201886"/>
              <a:ext cx="71081" cy="660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C8B8A5-F268-2A47-BB2A-B5063D97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528" y="1427348"/>
              <a:ext cx="71081" cy="660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4F9ADF-7DA9-254A-9D43-56D690581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864" y="1202441"/>
              <a:ext cx="71081" cy="660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BBEC03-0970-1D45-9900-442B357CA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196" y="1201886"/>
              <a:ext cx="71081" cy="660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7706A51-964A-C74C-8E0E-E53B88709109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 flipV="1">
              <a:off x="7465945" y="1234928"/>
              <a:ext cx="198251" cy="55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325B81F-60C6-D444-AAA1-13A362262468}"/>
                </a:ext>
              </a:extLst>
            </p:cNvPr>
            <p:cNvCxnSpPr>
              <a:stCxn id="44" idx="6"/>
              <a:endCxn id="41" idx="2"/>
            </p:cNvCxnSpPr>
            <p:nvPr/>
          </p:nvCxnSpPr>
          <p:spPr bwMode="auto">
            <a:xfrm>
              <a:off x="7735277" y="1234928"/>
              <a:ext cx="198251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6F6A1DE-998C-7740-A4EB-0D854C0927A5}"/>
                </a:ext>
              </a:extLst>
            </p:cNvPr>
            <p:cNvCxnSpPr>
              <a:stCxn id="44" idx="5"/>
              <a:endCxn id="42" idx="1"/>
            </p:cNvCxnSpPr>
            <p:nvPr/>
          </p:nvCxnSpPr>
          <p:spPr bwMode="auto">
            <a:xfrm>
              <a:off x="7724867" y="1258291"/>
              <a:ext cx="219071" cy="17873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FF70829-0131-5441-A0BC-8AB505BE121F}"/>
              </a:ext>
            </a:extLst>
          </p:cNvPr>
          <p:cNvSpPr/>
          <p:nvPr/>
        </p:nvSpPr>
        <p:spPr bwMode="auto">
          <a:xfrm rot="1307092">
            <a:off x="6517028" y="522839"/>
            <a:ext cx="2550859" cy="685800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CF7CDB-B470-0A4F-895C-BCFD4537442F}"/>
              </a:ext>
            </a:extLst>
          </p:cNvPr>
          <p:cNvSpPr/>
          <p:nvPr/>
        </p:nvSpPr>
        <p:spPr bwMode="auto">
          <a:xfrm>
            <a:off x="4611329" y="3779887"/>
            <a:ext cx="1732006" cy="421479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F04F68-5BD9-644E-8FF8-106FBF3A6DC3}"/>
              </a:ext>
            </a:extLst>
          </p:cNvPr>
          <p:cNvSpPr/>
          <p:nvPr/>
        </p:nvSpPr>
        <p:spPr bwMode="auto">
          <a:xfrm>
            <a:off x="4611329" y="3089370"/>
            <a:ext cx="1732006" cy="421479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4A4204-B67A-CA43-B58F-8E8FF3A2A9D9}"/>
              </a:ext>
            </a:extLst>
          </p:cNvPr>
          <p:cNvSpPr/>
          <p:nvPr/>
        </p:nvSpPr>
        <p:spPr bwMode="auto">
          <a:xfrm>
            <a:off x="1864328" y="3108056"/>
            <a:ext cx="244498" cy="421479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535ACC2-54D8-1145-9436-FE178AE3180A}"/>
              </a:ext>
            </a:extLst>
          </p:cNvPr>
          <p:cNvSpPr/>
          <p:nvPr/>
        </p:nvSpPr>
        <p:spPr bwMode="auto">
          <a:xfrm>
            <a:off x="1864328" y="3724740"/>
            <a:ext cx="244498" cy="421479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EC99D9-B7A3-B94A-9516-780879608751}"/>
              </a:ext>
            </a:extLst>
          </p:cNvPr>
          <p:cNvGrpSpPr>
            <a:grpSpLocks noChangeAspect="1"/>
          </p:cNvGrpSpPr>
          <p:nvPr/>
        </p:nvGrpSpPr>
        <p:grpSpPr>
          <a:xfrm>
            <a:off x="85633" y="3199386"/>
            <a:ext cx="972309" cy="438889"/>
            <a:chOff x="7086600" y="2443159"/>
            <a:chExt cx="1371600" cy="619125"/>
          </a:xfrm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034A0769-1849-2F4E-B288-9551664C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2452684"/>
              <a:ext cx="76200" cy="60960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8251E0D1-FB20-0947-B039-A7CDBB0F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452684"/>
              <a:ext cx="609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id="{AA2BBAEF-1F5C-AF40-871F-3E849A92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452684"/>
              <a:ext cx="76200" cy="609600"/>
            </a:xfrm>
            <a:prstGeom prst="rect">
              <a:avLst/>
            </a:prstGeom>
            <a:solidFill>
              <a:srgbClr val="008F00"/>
            </a:solidFill>
            <a:ln w="28575">
              <a:noFill/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id="{26140972-717E-2C44-A21C-231E13B8E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443159"/>
              <a:ext cx="38417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en-US" sz="2800">
                  <a:latin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69324F-2711-494F-9596-35ECDD49B352}"/>
              </a:ext>
            </a:extLst>
          </p:cNvPr>
          <p:cNvGrpSpPr>
            <a:grpSpLocks noChangeAspect="1"/>
          </p:cNvGrpSpPr>
          <p:nvPr/>
        </p:nvGrpSpPr>
        <p:grpSpPr>
          <a:xfrm>
            <a:off x="3207457" y="1304718"/>
            <a:ext cx="322623" cy="322691"/>
            <a:chOff x="7158947" y="4124690"/>
            <a:chExt cx="645247" cy="64538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F458A9-B4F5-DF47-B8BC-0D5BB77B13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58947" y="4124690"/>
              <a:ext cx="640080" cy="640080"/>
            </a:xfrm>
            <a:prstGeom prst="ellipse">
              <a:avLst/>
            </a:prstGeom>
            <a:noFill/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868B1E36-577E-EA46-859E-B3C8C06ECF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62232" y="4129991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17A8482-0D74-C241-9562-17319E99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093" y="1272154"/>
            <a:ext cx="258318" cy="392049"/>
          </a:xfrm>
          <a:prstGeom prst="rect">
            <a:avLst/>
          </a:prstGeom>
          <a:solidFill>
            <a:srgbClr val="FF7E79"/>
          </a:solidFill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9A5A022-391E-2B44-A6AD-4D017DADFECC}"/>
              </a:ext>
            </a:extLst>
          </p:cNvPr>
          <p:cNvGrpSpPr>
            <a:grpSpLocks noChangeAspect="1"/>
          </p:cNvGrpSpPr>
          <p:nvPr/>
        </p:nvGrpSpPr>
        <p:grpSpPr>
          <a:xfrm>
            <a:off x="3204874" y="6087054"/>
            <a:ext cx="322623" cy="322691"/>
            <a:chOff x="7158947" y="4124690"/>
            <a:chExt cx="645247" cy="64538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690782E-D2B6-D242-A372-7FF5B3C36B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58947" y="4124690"/>
              <a:ext cx="640080" cy="640080"/>
            </a:xfrm>
            <a:prstGeom prst="ellipse">
              <a:avLst/>
            </a:prstGeom>
            <a:solidFill>
              <a:srgbClr val="FF2600"/>
            </a:solidFill>
            <a:ln w="3175" cap="flat" cmpd="sng" algn="ctr">
              <a:solidFill>
                <a:srgbClr val="FF26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1EF58E2-18B5-1745-8A0B-16C6562664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62232" y="4129991"/>
              <a:ext cx="641962" cy="640080"/>
            </a:xfrm>
            <a:prstGeom prst="arc">
              <a:avLst>
                <a:gd name="adj1" fmla="val 16200000"/>
                <a:gd name="adj2" fmla="val 2317721"/>
              </a:avLst>
            </a:prstGeom>
            <a:solidFill>
              <a:schemeClr val="accent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412146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KDD 2018</a:t>
            </a:r>
            <a:endParaRPr lang="en-US" alt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ABF6-3720-DB46-BB41-0FA391018AC7}" type="slidenum">
              <a:rPr lang="en-US" altLang="en-US" smtClean="0"/>
              <a:pPr/>
              <a:t>96</a:t>
            </a:fld>
            <a:endParaRPr lang="en-US" altLang="en-US" dirty="0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eg.</a:t>
            </a:r>
            <a:r>
              <a:rPr lang="en-US" altLang="en-US" dirty="0"/>
              <a:t>, web pages containing the desirable query word)</a:t>
            </a:r>
          </a:p>
          <a:p>
            <a:r>
              <a:rPr lang="en-US" altLang="en-US" dirty="0"/>
              <a:t>Q1: Which node is the most important?</a:t>
            </a:r>
          </a:p>
          <a:p>
            <a:pPr lvl="1"/>
            <a:r>
              <a:rPr lang="en-US" altLang="en-US" b="1" dirty="0"/>
              <a:t>PageRank (PR = RWR)</a:t>
            </a:r>
            <a:r>
              <a:rPr lang="en-US" altLang="en-US" dirty="0"/>
              <a:t>, HITS, SALSA</a:t>
            </a:r>
          </a:p>
          <a:p>
            <a:r>
              <a:rPr lang="en-US" altLang="en-US" dirty="0"/>
              <a:t>Q2: How close is node ‘A’ to node ‘B’?</a:t>
            </a:r>
          </a:p>
          <a:p>
            <a:pPr lvl="1"/>
            <a:r>
              <a:rPr lang="en-US" altLang="en-US" b="1" dirty="0"/>
              <a:t>Personalized</a:t>
            </a:r>
            <a:r>
              <a:rPr lang="en-US" altLang="en-US" dirty="0"/>
              <a:t> P.R. (/SALSA)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9E8E87-D1FB-684C-9E45-F4B695BF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86AFBFE-C5D6-FE4A-BA49-060991987EB7}"/>
              </a:ext>
            </a:extLst>
          </p:cNvPr>
          <p:cNvGrpSpPr/>
          <p:nvPr/>
        </p:nvGrpSpPr>
        <p:grpSpPr>
          <a:xfrm>
            <a:off x="2667000" y="4876800"/>
            <a:ext cx="2590800" cy="1219200"/>
            <a:chOff x="2667000" y="4876800"/>
            <a:chExt cx="2590800" cy="1219200"/>
          </a:xfrm>
        </p:grpSpPr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8FF951AA-3A41-7A41-B6AE-3296876CC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F238EF86-3093-C945-9578-6B424B44C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8C0E0049-CD5D-3F44-A7FF-7242F403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9F9E78A0-F789-7B4E-9024-56324631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5867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17970E20-F04F-B644-811F-E9F246518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4876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ED6CE409-4825-A74E-929F-B2F79CDA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867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077ABF7E-51A2-9944-8629-FC96E116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2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 type="none" w="sm" len="sm"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" name="AutoShape 11">
              <a:extLst>
                <a:ext uri="{FF2B5EF4-FFF2-40B4-BE49-F238E27FC236}">
                  <a16:creationId xmlns:a16="http://schemas.microsoft.com/office/drawing/2014/main" id="{B6339A30-D06D-2E47-830E-1D76DA12AD9F}"/>
                </a:ext>
              </a:extLst>
            </p:cNvPr>
            <p:cNvCxnSpPr>
              <a:cxnSpLocks noChangeShapeType="1"/>
              <a:stCxn id="39" idx="6"/>
              <a:endCxn id="38" idx="2"/>
            </p:cNvCxnSpPr>
            <p:nvPr/>
          </p:nvCxnSpPr>
          <p:spPr bwMode="auto">
            <a:xfrm>
              <a:off x="3894138" y="5067300"/>
              <a:ext cx="4413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2">
              <a:extLst>
                <a:ext uri="{FF2B5EF4-FFF2-40B4-BE49-F238E27FC236}">
                  <a16:creationId xmlns:a16="http://schemas.microsoft.com/office/drawing/2014/main" id="{EE6F865D-133A-C040-94C6-0BEC0D38C0C1}"/>
                </a:ext>
              </a:extLst>
            </p:cNvPr>
            <p:cNvCxnSpPr>
              <a:cxnSpLocks noChangeShapeType="1"/>
              <a:stCxn id="42" idx="6"/>
              <a:endCxn id="38" idx="3"/>
            </p:cNvCxnSpPr>
            <p:nvPr/>
          </p:nvCxnSpPr>
          <p:spPr bwMode="auto">
            <a:xfrm flipV="1">
              <a:off x="3970338" y="5232400"/>
              <a:ext cx="406400" cy="7493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13">
              <a:extLst>
                <a:ext uri="{FF2B5EF4-FFF2-40B4-BE49-F238E27FC236}">
                  <a16:creationId xmlns:a16="http://schemas.microsoft.com/office/drawing/2014/main" id="{23AD8583-B326-A746-9644-4C65B255FD9F}"/>
                </a:ext>
              </a:extLst>
            </p:cNvPr>
            <p:cNvCxnSpPr>
              <a:cxnSpLocks noChangeShapeType="1"/>
              <a:stCxn id="42" idx="6"/>
              <a:endCxn id="40" idx="2"/>
            </p:cNvCxnSpPr>
            <p:nvPr/>
          </p:nvCxnSpPr>
          <p:spPr bwMode="auto">
            <a:xfrm>
              <a:off x="3970338" y="5981700"/>
              <a:ext cx="746125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14">
              <a:extLst>
                <a:ext uri="{FF2B5EF4-FFF2-40B4-BE49-F238E27FC236}">
                  <a16:creationId xmlns:a16="http://schemas.microsoft.com/office/drawing/2014/main" id="{BD3F9577-3B26-924F-AC09-A8F8F5A92A64}"/>
                </a:ext>
              </a:extLst>
            </p:cNvPr>
            <p:cNvCxnSpPr>
              <a:cxnSpLocks noChangeShapeType="1"/>
              <a:stCxn id="38" idx="6"/>
              <a:endCxn id="41" idx="2"/>
            </p:cNvCxnSpPr>
            <p:nvPr/>
          </p:nvCxnSpPr>
          <p:spPr bwMode="auto">
            <a:xfrm flipV="1">
              <a:off x="4579938" y="4991100"/>
              <a:ext cx="441325" cy="152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15">
              <a:extLst>
                <a:ext uri="{FF2B5EF4-FFF2-40B4-BE49-F238E27FC236}">
                  <a16:creationId xmlns:a16="http://schemas.microsoft.com/office/drawing/2014/main" id="{C38CC660-30A2-1D4E-8C10-1FD502968C16}"/>
                </a:ext>
              </a:extLst>
            </p:cNvPr>
            <p:cNvCxnSpPr>
              <a:cxnSpLocks noChangeShapeType="1"/>
              <a:stCxn id="43" idx="6"/>
              <a:endCxn id="39" idx="2"/>
            </p:cNvCxnSpPr>
            <p:nvPr/>
          </p:nvCxnSpPr>
          <p:spPr bwMode="auto">
            <a:xfrm flipV="1">
              <a:off x="2903538" y="5067300"/>
              <a:ext cx="746125" cy="76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16">
              <a:extLst>
                <a:ext uri="{FF2B5EF4-FFF2-40B4-BE49-F238E27FC236}">
                  <a16:creationId xmlns:a16="http://schemas.microsoft.com/office/drawing/2014/main" id="{62CE28B8-34A4-E447-8EFC-F3F62ECA002E}"/>
                </a:ext>
              </a:extLst>
            </p:cNvPr>
            <p:cNvCxnSpPr>
              <a:cxnSpLocks noChangeShapeType="1"/>
              <a:stCxn id="37" idx="7"/>
              <a:endCxn id="39" idx="3"/>
            </p:cNvCxnSpPr>
            <p:nvPr/>
          </p:nvCxnSpPr>
          <p:spPr bwMode="auto">
            <a:xfrm flipV="1">
              <a:off x="3014663" y="5156200"/>
              <a:ext cx="676275" cy="584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99945043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8A36AF-B24A-2F48-B5E1-DF6AA8D7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462" y="4607735"/>
            <a:ext cx="476874" cy="136683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9063476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Hidden/latent variable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 node importance (HITS)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Block detection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Dimensionality reduction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4503-207C-824C-A9BD-80A38B3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KDD 2018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850CC7-EA7E-5B40-B0AA-3C8AF050B475}"/>
              </a:ext>
            </a:extLst>
          </p:cNvPr>
          <p:cNvGrpSpPr/>
          <p:nvPr/>
        </p:nvGrpSpPr>
        <p:grpSpPr>
          <a:xfrm>
            <a:off x="1383037" y="4808638"/>
            <a:ext cx="2647950" cy="1465701"/>
            <a:chOff x="6553200" y="1039166"/>
            <a:chExt cx="2103120" cy="1042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439A00-D62D-9E4C-BBB6-D4D75AD5A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15" name="Group 42">
                <a:extLst>
                  <a:ext uri="{FF2B5EF4-FFF2-40B4-BE49-F238E27FC236}">
                    <a16:creationId xmlns:a16="http://schemas.microsoft.com/office/drawing/2014/main" id="{AD4353D1-5D77-7749-B0C1-EB25D20B49DA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29" name="Rectangle 7">
                  <a:extLst>
                    <a:ext uri="{FF2B5EF4-FFF2-40B4-BE49-F238E27FC236}">
                      <a16:creationId xmlns:a16="http://schemas.microsoft.com/office/drawing/2014/main" id="{E64CBCE4-4012-134A-AAB2-4B632DA42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3606D57-A854-BA4D-80D3-9ED488E15DE8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F1508B8-91BD-3E44-9C3B-04D656C6F92D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8CF3A21-1C10-9B44-AE75-7651E071DBAA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E3CB8A6-6815-A34D-BDF5-E81CE2C383B1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5E48C57A-0BDF-A14D-B5A7-28DBF9760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BEAF729B-2B0C-8F45-B741-63A8C981F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10904E14-3FF3-EA4A-9714-321AD87A6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91669C64-C170-DC46-AA2C-D9D61BE79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2020DD98-F667-6F4A-B235-0440CFC03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445A9E5A-2D66-5A47-886D-68A96D6FA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F69AE1-D851-864C-808B-1C9C516F5122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160417-AECC-FA40-9DD9-1972C39C1410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8432A0A-5E6C-1F49-83B1-ED7D28FADA1E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F98C793-F427-6541-8C69-0EF80D9CE70A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23C0F2-8C44-684A-A501-7B964CC5B12D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69EBFE-94CB-644E-8DDD-65130BB7EA9B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E9123-3F2B-4843-8DA7-9D92A5123AC7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492414-B76C-0F41-B75D-654041BC4E24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8A417-9726-4C49-8811-365DEA58985F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2433D-E7A0-D047-8278-6A95C1B8C535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EDD6D21-8140-E44D-918E-4F1E90FA0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462" y="4607735"/>
            <a:ext cx="476874" cy="1366837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6631102" y="2887093"/>
            <a:ext cx="1628317" cy="1107510"/>
            <a:chOff x="4387776" y="2813126"/>
            <a:chExt cx="3320432" cy="2415472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5555822" y="3814637"/>
              <a:ext cx="985838" cy="2963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4387776" y="2813126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4389275" y="5022933"/>
              <a:ext cx="3318933" cy="205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4756639" y="308124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6368479" y="3094981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201011" y="3217244"/>
              <a:ext cx="888067" cy="487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4656416" y="4240630"/>
              <a:ext cx="1032933" cy="63010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6486590" y="4258325"/>
              <a:ext cx="959469" cy="6357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4842933" y="4255240"/>
              <a:ext cx="1246145" cy="584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CAB103C-E153-4A45-9E5F-3BA2BA24F355}"/>
              </a:ext>
            </a:extLst>
          </p:cNvPr>
          <p:cNvSpPr/>
          <p:nvPr/>
        </p:nvSpPr>
        <p:spPr bwMode="auto">
          <a:xfrm rot="20339886">
            <a:off x="1549900" y="2728241"/>
            <a:ext cx="5588895" cy="1257424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Matrix?          </a:t>
            </a:r>
            <a:r>
              <a:rPr lang="en-US" sz="4800" b="1" dirty="0">
                <a:solidFill>
                  <a:schemeClr val="bg1"/>
                </a:solidFill>
              </a:rPr>
              <a:t>SVD!</a:t>
            </a:r>
          </a:p>
        </p:txBody>
      </p:sp>
    </p:spTree>
    <p:extLst>
      <p:ext uri="{BB962C8B-B14F-4D97-AF65-F5344CB8AC3E}">
        <p14:creationId xmlns:p14="http://schemas.microsoft.com/office/powerpoint/2010/main" val="27557649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13432</TotalTime>
  <Words>6370</Words>
  <Application>Microsoft Office PowerPoint</Application>
  <PresentationFormat>On-screen Show (4:3)</PresentationFormat>
  <Paragraphs>1208</Paragraphs>
  <Slides>98</Slides>
  <Notes>98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  <vt:variant>
        <vt:lpstr>Custom Shows</vt:lpstr>
      </vt:variant>
      <vt:variant>
        <vt:i4>1</vt:i4>
      </vt:variant>
    </vt:vector>
  </HeadingPairs>
  <TitlesOfParts>
    <vt:vector size="106" baseType="lpstr">
      <vt:lpstr>ＭＳ Ｐゴシック</vt:lpstr>
      <vt:lpstr>Arial</vt:lpstr>
      <vt:lpstr>Cambria Math</vt:lpstr>
      <vt:lpstr>Times New Roman</vt:lpstr>
      <vt:lpstr>Wingdings</vt:lpstr>
      <vt:lpstr>template</vt:lpstr>
      <vt:lpstr>Document</vt:lpstr>
      <vt:lpstr>Roadmap</vt:lpstr>
      <vt:lpstr>Roadmap</vt:lpstr>
      <vt:lpstr>‘Recipe’ Structure:</vt:lpstr>
      <vt:lpstr>Node importance - Motivation:</vt:lpstr>
      <vt:lpstr>Node importance - Motivation:</vt:lpstr>
      <vt:lpstr>SVD properties</vt:lpstr>
      <vt:lpstr>Roadmap</vt:lpstr>
      <vt:lpstr>PageRank (google)</vt:lpstr>
      <vt:lpstr>Problem: PageRank</vt:lpstr>
      <vt:lpstr>Problem: PageRank -  solution</vt:lpstr>
      <vt:lpstr>(Simplified) PageRank algorithm</vt:lpstr>
      <vt:lpstr>(Simplified) PageRank algorithm</vt:lpstr>
      <vt:lpstr>Definitions</vt:lpstr>
      <vt:lpstr>(Simplified) PageRank algorithm</vt:lpstr>
      <vt:lpstr>(Simplified) PageRank algorithm</vt:lpstr>
      <vt:lpstr>(Simplified) PageRank algorithm</vt:lpstr>
      <vt:lpstr>(Simplified) PageRank algorithm</vt:lpstr>
      <vt:lpstr>(Simplified) PageRank algorithm</vt:lpstr>
      <vt:lpstr>(Simplified) PageRank algorithm</vt:lpstr>
      <vt:lpstr>(Simplified) PageRank algorithm</vt:lpstr>
      <vt:lpstr>Full Algorithm</vt:lpstr>
      <vt:lpstr>Full Algorithm</vt:lpstr>
      <vt:lpstr>Notice:</vt:lpstr>
      <vt:lpstr>Roadmap</vt:lpstr>
      <vt:lpstr>Node importance - Motivation:</vt:lpstr>
      <vt:lpstr>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Extension: Personalized P.R.</vt:lpstr>
      <vt:lpstr>Roadmap</vt:lpstr>
      <vt:lpstr>Extension: Personalized P.R.</vt:lpstr>
      <vt:lpstr>Pixie algorithm</vt:lpstr>
      <vt:lpstr>Pixie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Personalized PageRank algorithm</vt:lpstr>
      <vt:lpstr>Roadmap</vt:lpstr>
      <vt:lpstr>Applications of node proximity</vt:lpstr>
      <vt:lpstr>Applications of node proximity</vt:lpstr>
      <vt:lpstr>Applications of node proximity</vt:lpstr>
      <vt:lpstr>Applications of node proximity</vt:lpstr>
      <vt:lpstr>Applications of node proximity</vt:lpstr>
      <vt:lpstr>Applications of node proximity</vt:lpstr>
      <vt:lpstr>Roadmap</vt:lpstr>
      <vt:lpstr>Kleinberg’s algo (HITS)</vt:lpstr>
      <vt:lpstr>Recall: problem dfn</vt:lpstr>
      <vt:lpstr>Why not just PageRank?</vt:lpstr>
      <vt:lpstr>Kleinberg’s algorithm</vt:lpstr>
      <vt:lpstr>Problem: PageRank</vt:lpstr>
      <vt:lpstr>Problem: PageRank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</vt:lpstr>
      <vt:lpstr>Kleinberg’s algorithm - results</vt:lpstr>
      <vt:lpstr>Roadmap</vt:lpstr>
      <vt:lpstr>SVD properties</vt:lpstr>
      <vt:lpstr>Crush intro to SVD</vt:lpstr>
      <vt:lpstr>Crush intro to SVD</vt:lpstr>
      <vt:lpstr>Crush intro to SVD</vt:lpstr>
      <vt:lpstr>Crush intro to SVD</vt:lpstr>
      <vt:lpstr>Crush intro to SVD</vt:lpstr>
      <vt:lpstr>SVD properties</vt:lpstr>
      <vt:lpstr>Crush intro to SVD</vt:lpstr>
      <vt:lpstr>Crush intro to SVD</vt:lpstr>
      <vt:lpstr>Crush intro to SVD</vt:lpstr>
      <vt:lpstr>Crush intro to SVD</vt:lpstr>
      <vt:lpstr>Crush intro to SVD</vt:lpstr>
      <vt:lpstr>Crush intro to SVD</vt:lpstr>
      <vt:lpstr>Crush intro to SVD</vt:lpstr>
      <vt:lpstr>Crush intro to SVD</vt:lpstr>
      <vt:lpstr>Crush intro to SVD</vt:lpstr>
      <vt:lpstr>SVD properties</vt:lpstr>
      <vt:lpstr>Roadmap</vt:lpstr>
      <vt:lpstr>SALSA</vt:lpstr>
      <vt:lpstr>Crush intro to SVD</vt:lpstr>
      <vt:lpstr>Why SALSA?</vt:lpstr>
      <vt:lpstr>SALSA motivation</vt:lpstr>
      <vt:lpstr>SALSA vs HITS</vt:lpstr>
      <vt:lpstr>Vs HITS, PageRank</vt:lpstr>
      <vt:lpstr>Node importance - Motivation:</vt:lpstr>
      <vt:lpstr>SVD properties</vt:lpstr>
      <vt:lpstr>SVD properties</vt:lpstr>
      <vt:lpstr>short version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Kan, Andrey</cp:lastModifiedBy>
  <cp:revision>2277</cp:revision>
  <cp:lastPrinted>2018-08-17T19:14:12Z</cp:lastPrinted>
  <dcterms:created xsi:type="dcterms:W3CDTF">2017-06-21T14:41:11Z</dcterms:created>
  <dcterms:modified xsi:type="dcterms:W3CDTF">2018-08-17T19:30:27Z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