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</p:sldMasterIdLst>
  <p:notesMasterIdLst>
    <p:notesMasterId r:id="rId59"/>
  </p:notesMasterIdLst>
  <p:handoutMasterIdLst>
    <p:handoutMasterId r:id="rId60"/>
  </p:handoutMasterIdLst>
  <p:sldIdLst>
    <p:sldId id="1334" r:id="rId2"/>
    <p:sldId id="3156" r:id="rId3"/>
    <p:sldId id="3145" r:id="rId4"/>
    <p:sldId id="3157" r:id="rId5"/>
    <p:sldId id="3158" r:id="rId6"/>
    <p:sldId id="3159" r:id="rId7"/>
    <p:sldId id="3160" r:id="rId8"/>
    <p:sldId id="3174" r:id="rId9"/>
    <p:sldId id="3175" r:id="rId10"/>
    <p:sldId id="3149" r:id="rId11"/>
    <p:sldId id="3150" r:id="rId12"/>
    <p:sldId id="3151" r:id="rId13"/>
    <p:sldId id="2786" r:id="rId14"/>
    <p:sldId id="1507" r:id="rId15"/>
    <p:sldId id="3161" r:id="rId16"/>
    <p:sldId id="2788" r:id="rId17"/>
    <p:sldId id="2789" r:id="rId18"/>
    <p:sldId id="2790" r:id="rId19"/>
    <p:sldId id="2791" r:id="rId20"/>
    <p:sldId id="3176" r:id="rId21"/>
    <p:sldId id="3166" r:id="rId22"/>
    <p:sldId id="3169" r:id="rId23"/>
    <p:sldId id="3162" r:id="rId24"/>
    <p:sldId id="2792" r:id="rId25"/>
    <p:sldId id="3163" r:id="rId26"/>
    <p:sldId id="2799" r:id="rId27"/>
    <p:sldId id="2800" r:id="rId28"/>
    <p:sldId id="3167" r:id="rId29"/>
    <p:sldId id="2803" r:id="rId30"/>
    <p:sldId id="3165" r:id="rId31"/>
    <p:sldId id="2140" r:id="rId32"/>
    <p:sldId id="2273" r:id="rId33"/>
    <p:sldId id="2182" r:id="rId34"/>
    <p:sldId id="3177" r:id="rId35"/>
    <p:sldId id="2181" r:id="rId36"/>
    <p:sldId id="3164" r:id="rId37"/>
    <p:sldId id="3146" r:id="rId38"/>
    <p:sldId id="2822" r:id="rId39"/>
    <p:sldId id="2823" r:id="rId40"/>
    <p:sldId id="2824" r:id="rId41"/>
    <p:sldId id="2825" r:id="rId42"/>
    <p:sldId id="2826" r:id="rId43"/>
    <p:sldId id="3168" r:id="rId44"/>
    <p:sldId id="2810" r:id="rId45"/>
    <p:sldId id="2811" r:id="rId46"/>
    <p:sldId id="3170" r:id="rId47"/>
    <p:sldId id="2813" r:id="rId48"/>
    <p:sldId id="2814" r:id="rId49"/>
    <p:sldId id="2815" r:id="rId50"/>
    <p:sldId id="2816" r:id="rId51"/>
    <p:sldId id="2827" r:id="rId52"/>
    <p:sldId id="2374" r:id="rId53"/>
    <p:sldId id="2373" r:id="rId54"/>
    <p:sldId id="2835" r:id="rId55"/>
    <p:sldId id="3171" r:id="rId56"/>
    <p:sldId id="3172" r:id="rId57"/>
    <p:sldId id="3173" r:id="rId58"/>
  </p:sldIdLst>
  <p:sldSz cx="9144000" cy="6858000" type="screen4x3"/>
  <p:notesSz cx="7315200" cy="9601200"/>
  <p:custShowLst>
    <p:custShow name="short version" id="0">
      <p:sldLst>
        <p:sld r:id="rId2"/>
      </p:sldLst>
    </p:custShow>
  </p:custShow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C79"/>
    <a:srgbClr val="FFD579"/>
    <a:srgbClr val="00FDFF"/>
    <a:srgbClr val="FFFC00"/>
    <a:srgbClr val="FF9300"/>
    <a:srgbClr val="008F00"/>
    <a:srgbClr val="FF00FF"/>
    <a:srgbClr val="000000"/>
    <a:srgbClr val="4850FF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240"/>
    <p:restoredTop sz="91435" autoAdjust="0"/>
  </p:normalViewPr>
  <p:slideViewPr>
    <p:cSldViewPr snapToGrid="0" showGuides="1">
      <p:cViewPr varScale="1">
        <p:scale>
          <a:sx n="102" d="100"/>
          <a:sy n="102" d="100"/>
        </p:scale>
        <p:origin x="205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632"/>
    </p:cViewPr>
  </p:sorterViewPr>
  <p:notesViewPr>
    <p:cSldViewPr snapToGrid="0" showGuides="1">
      <p:cViewPr varScale="1">
        <p:scale>
          <a:sx n="93" d="100"/>
          <a:sy n="93" d="100"/>
        </p:scale>
        <p:origin x="-4512" y="-104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2162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1225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D86BE1FD-C076-8045-A813-A9CEB2290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112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728663"/>
            <a:ext cx="4741862" cy="355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4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25963"/>
            <a:ext cx="5367338" cy="4365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84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4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D7FAE81C-20DD-D146-AEB1-DC28910AA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9226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Faloutsos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CF7FE9-157B-EF47-8D15-2C8CE684281C}" type="slidenum">
              <a:rPr lang="en-US"/>
              <a:pPr/>
              <a:t>1</a:t>
            </a:fld>
            <a:endParaRPr lang="en-US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>
            <a:extLst>
              <a:ext uri="{FF2B5EF4-FFF2-40B4-BE49-F238E27FC236}">
                <a16:creationId xmlns:a16="http://schemas.microsoft.com/office/drawing/2014/main" id="{7296ED9C-D8A1-CE4B-A22B-5EC0D4274C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3186" name="Notes Placeholder 2">
            <a:extLst>
              <a:ext uri="{FF2B5EF4-FFF2-40B4-BE49-F238E27FC236}">
                <a16:creationId xmlns:a16="http://schemas.microsoft.com/office/drawing/2014/main" id="{F5BBA36F-BE2C-6E43-811F-509A4754F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3187" name="Header Placeholder 3">
            <a:extLst>
              <a:ext uri="{FF2B5EF4-FFF2-40B4-BE49-F238E27FC236}">
                <a16:creationId xmlns:a16="http://schemas.microsoft.com/office/drawing/2014/main" id="{97BF768B-5606-8849-9ED6-E7D87B8E9D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fi-FI" altLang="en-US" sz="1300">
                <a:latin typeface="Times New Roman" panose="02020603050405020304" pitchFamily="18" charset="0"/>
              </a:rPr>
              <a:t>(C)  C. Faloutsos, 2017</a:t>
            </a:r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3188" name="Slide Number Placeholder 4">
            <a:extLst>
              <a:ext uri="{FF2B5EF4-FFF2-40B4-BE49-F238E27FC236}">
                <a16:creationId xmlns:a16="http://schemas.microsoft.com/office/drawing/2014/main" id="{4353C721-9C2A-8741-BBDB-470732799F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AD9964-875B-4D47-8D16-47C35DE7C735}" type="slidenum">
              <a:rPr kumimoji="0" lang="en-US" altLang="en-US" sz="1300">
                <a:latin typeface="Times New Roman" panose="02020603050405020304" pitchFamily="18" charset="0"/>
              </a:rPr>
              <a:pPr/>
              <a:t>37</a:t>
            </a:fld>
            <a:endParaRPr kumimoji="0"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592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86545117-7269-FA45-BF63-D0CA0755FE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fi-FI" altLang="en-US" sz="1300">
                <a:latin typeface="Times New Roman" panose="02020603050405020304" pitchFamily="18" charset="0"/>
              </a:rPr>
              <a:t>(C)  C. Faloutsos, 2017</a:t>
            </a:r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4754" name="Rectangle 7">
            <a:extLst>
              <a:ext uri="{FF2B5EF4-FFF2-40B4-BE49-F238E27FC236}">
                <a16:creationId xmlns:a16="http://schemas.microsoft.com/office/drawing/2014/main" id="{87118FC3-E46C-D645-A532-6D18B42792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47E454A-2E88-DC4D-975B-63B49AE4C12D}" type="slidenum">
              <a:rPr kumimoji="0" lang="en-US" altLang="en-US" sz="1300">
                <a:latin typeface="Times New Roman" panose="02020603050405020304" pitchFamily="18" charset="0"/>
              </a:rPr>
              <a:pPr/>
              <a:t>44</a:t>
            </a:fld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E6373B93-2F39-9F4B-A6EA-7C75FBC7A7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E26BD380-54E9-C64D-8550-1289F3F258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4757" name="Footer Placeholder 5">
            <a:extLst>
              <a:ext uri="{FF2B5EF4-FFF2-40B4-BE49-F238E27FC236}">
                <a16:creationId xmlns:a16="http://schemas.microsoft.com/office/drawing/2014/main" id="{733BF4EC-2183-1349-8AE9-132DE046AB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kumimoji="0"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152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9A5002B1-9151-D346-923C-DF34A11416F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fi-FI" altLang="en-US" sz="1300">
                <a:latin typeface="Times New Roman" panose="02020603050405020304" pitchFamily="18" charset="0"/>
              </a:rPr>
              <a:t>(C)  C. Faloutsos, 2017</a:t>
            </a:r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6802" name="Rectangle 7">
            <a:extLst>
              <a:ext uri="{FF2B5EF4-FFF2-40B4-BE49-F238E27FC236}">
                <a16:creationId xmlns:a16="http://schemas.microsoft.com/office/drawing/2014/main" id="{48CF9321-5438-A04A-963B-0E409B1A3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33BE125-46FD-544F-B54F-70F30A1625B0}" type="slidenum">
              <a:rPr kumimoji="0" lang="en-US" altLang="en-US" sz="1300">
                <a:latin typeface="Times New Roman" panose="02020603050405020304" pitchFamily="18" charset="0"/>
              </a:rPr>
              <a:pPr/>
              <a:t>45</a:t>
            </a:fld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7A6C71FF-18B9-584D-AE3A-9DB906C4DA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E15DB1E0-7F00-294A-B941-5367B774A6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Diameter first, DPL second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Check diameter formulas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 the network grows the distances between nodes slowly grow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6805" name="Footer Placeholder 5">
            <a:extLst>
              <a:ext uri="{FF2B5EF4-FFF2-40B4-BE49-F238E27FC236}">
                <a16:creationId xmlns:a16="http://schemas.microsoft.com/office/drawing/2014/main" id="{D397E4E1-1750-3844-AE49-D546FE8264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kumimoji="0"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613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9A5002B1-9151-D346-923C-DF34A11416F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fi-FI" altLang="en-US" sz="1300">
                <a:latin typeface="Times New Roman" panose="02020603050405020304" pitchFamily="18" charset="0"/>
              </a:rPr>
              <a:t>(C)  C. Faloutsos, 2017</a:t>
            </a:r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6802" name="Rectangle 7">
            <a:extLst>
              <a:ext uri="{FF2B5EF4-FFF2-40B4-BE49-F238E27FC236}">
                <a16:creationId xmlns:a16="http://schemas.microsoft.com/office/drawing/2014/main" id="{48CF9321-5438-A04A-963B-0E409B1A3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33BE125-46FD-544F-B54F-70F30A1625B0}" type="slidenum">
              <a:rPr kumimoji="0" lang="en-US" altLang="en-US" sz="1300">
                <a:latin typeface="Times New Roman" panose="02020603050405020304" pitchFamily="18" charset="0"/>
              </a:rPr>
              <a:pPr/>
              <a:t>46</a:t>
            </a:fld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7A6C71FF-18B9-584D-AE3A-9DB906C4DA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E15DB1E0-7F00-294A-B941-5367B774A6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Diameter first, DPL second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Check diameter formulas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 the network grows the distances between nodes slowly grow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6805" name="Footer Placeholder 5">
            <a:extLst>
              <a:ext uri="{FF2B5EF4-FFF2-40B4-BE49-F238E27FC236}">
                <a16:creationId xmlns:a16="http://schemas.microsoft.com/office/drawing/2014/main" id="{D397E4E1-1750-3844-AE49-D546FE8264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kumimoji="0"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066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9CF0795A-F04C-2648-884D-E248446E682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fi-FI" altLang="en-US" sz="1300">
                <a:latin typeface="Times New Roman" panose="02020603050405020304" pitchFamily="18" charset="0"/>
              </a:rPr>
              <a:t>(C)  C. Faloutsos, 2017</a:t>
            </a:r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80898" name="Rectangle 7">
            <a:extLst>
              <a:ext uri="{FF2B5EF4-FFF2-40B4-BE49-F238E27FC236}">
                <a16:creationId xmlns:a16="http://schemas.microsoft.com/office/drawing/2014/main" id="{14FFC2C6-D353-5149-95E5-9F5FCE9642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96F7EF5-7F1A-D448-AD71-625123837D36}" type="slidenum">
              <a:rPr kumimoji="0" lang="en-US" altLang="en-US" sz="1300">
                <a:latin typeface="Times New Roman" panose="02020603050405020304" pitchFamily="18" charset="0"/>
              </a:rPr>
              <a:pPr/>
              <a:t>47</a:t>
            </a:fld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B9C88753-A187-6D4A-BEC7-885C766044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32C0EEFE-A9E3-B546-BA85-EC47CA9AF1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0901" name="Footer Placeholder 5">
            <a:extLst>
              <a:ext uri="{FF2B5EF4-FFF2-40B4-BE49-F238E27FC236}">
                <a16:creationId xmlns:a16="http://schemas.microsoft.com/office/drawing/2014/main" id="{4B3975B9-D0B6-3041-AFB7-4ABB6AA6D2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kumimoji="0"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741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:a16="http://schemas.microsoft.com/office/drawing/2014/main" id="{93B833DC-D185-F549-A574-544ECF8966D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fi-FI" altLang="en-US" sz="1300">
                <a:latin typeface="Times New Roman" panose="02020603050405020304" pitchFamily="18" charset="0"/>
              </a:rPr>
              <a:t>(C)  C. Faloutsos, 2017</a:t>
            </a:r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82946" name="Rectangle 7">
            <a:extLst>
              <a:ext uri="{FF2B5EF4-FFF2-40B4-BE49-F238E27FC236}">
                <a16:creationId xmlns:a16="http://schemas.microsoft.com/office/drawing/2014/main" id="{5672945A-2D3B-4841-86A0-C1CF494120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3079DB5-F713-7A4E-8598-97B524EE29EB}" type="slidenum">
              <a:rPr kumimoji="0" lang="en-US" altLang="en-US" sz="1300">
                <a:latin typeface="Times New Roman" panose="02020603050405020304" pitchFamily="18" charset="0"/>
              </a:rPr>
              <a:pPr/>
              <a:t>48</a:t>
            </a:fld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2A67EFD9-AB54-774D-BAC7-572EC668F8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41F4F92D-6615-4D46-9E4D-63B6881C17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2949" name="Footer Placeholder 5">
            <a:extLst>
              <a:ext uri="{FF2B5EF4-FFF2-40B4-BE49-F238E27FC236}">
                <a16:creationId xmlns:a16="http://schemas.microsoft.com/office/drawing/2014/main" id="{D8DA55E4-C80F-8B40-BFE9-C5D75C10EE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kumimoji="0"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580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:a16="http://schemas.microsoft.com/office/drawing/2014/main" id="{B2320F2D-AFD5-8043-8A4F-BFE8A1AC42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fi-FI" altLang="en-US" sz="1300">
                <a:latin typeface="Times New Roman" panose="02020603050405020304" pitchFamily="18" charset="0"/>
              </a:rPr>
              <a:t>(C)  C. Faloutsos, 2017</a:t>
            </a:r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84994" name="Rectangle 7">
            <a:extLst>
              <a:ext uri="{FF2B5EF4-FFF2-40B4-BE49-F238E27FC236}">
                <a16:creationId xmlns:a16="http://schemas.microsoft.com/office/drawing/2014/main" id="{02C3C5F2-9016-694A-B5A1-3F5E9F00F3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81661DE-26E9-FB4F-9396-56CFABE0F893}" type="slidenum">
              <a:rPr kumimoji="0" lang="en-US" altLang="en-US" sz="1300">
                <a:latin typeface="Times New Roman" panose="02020603050405020304" pitchFamily="18" charset="0"/>
              </a:rPr>
              <a:pPr/>
              <a:t>49</a:t>
            </a:fld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8C5B7D27-6338-4540-939B-31E4BD8EC2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E75C849C-6A63-E74E-B387-763096969C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4997" name="Footer Placeholder 5">
            <a:extLst>
              <a:ext uri="{FF2B5EF4-FFF2-40B4-BE49-F238E27FC236}">
                <a16:creationId xmlns:a16="http://schemas.microsoft.com/office/drawing/2014/main" id="{1B604E7D-A9DE-7F44-BB11-E02F06110A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kumimoji="0"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696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51C514B2-B01E-F949-AB8B-2195B27640D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fi-FI" altLang="en-US" sz="1300">
                <a:latin typeface="Times New Roman" panose="02020603050405020304" pitchFamily="18" charset="0"/>
              </a:rPr>
              <a:t>(C)  C. Faloutsos, 2017</a:t>
            </a:r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87042" name="Rectangle 7">
            <a:extLst>
              <a:ext uri="{FF2B5EF4-FFF2-40B4-BE49-F238E27FC236}">
                <a16:creationId xmlns:a16="http://schemas.microsoft.com/office/drawing/2014/main" id="{F68589FF-D818-9544-B22F-30D9EF6BF9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BF82D3-EF04-4B4B-8931-36F46FA58B21}" type="slidenum">
              <a:rPr kumimoji="0" lang="en-US" altLang="en-US" sz="1300">
                <a:latin typeface="Times New Roman" panose="02020603050405020304" pitchFamily="18" charset="0"/>
              </a:rPr>
              <a:pPr/>
              <a:t>50</a:t>
            </a:fld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1BC66F9C-0A8B-CA42-A94A-B6D93A599F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B91E09EC-620D-6547-9C90-A9367B7E89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7045" name="Footer Placeholder 5">
            <a:extLst>
              <a:ext uri="{FF2B5EF4-FFF2-40B4-BE49-F238E27FC236}">
                <a16:creationId xmlns:a16="http://schemas.microsoft.com/office/drawing/2014/main" id="{F84E31EC-97D7-A347-8435-167623310E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kumimoji="0"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095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>
            <a:extLst>
              <a:ext uri="{FF2B5EF4-FFF2-40B4-BE49-F238E27FC236}">
                <a16:creationId xmlns:a16="http://schemas.microsoft.com/office/drawing/2014/main" id="{3CBC3DC4-2FDF-6E47-81BC-BD64212FBE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42" name="Notes Placeholder 2">
            <a:extLst>
              <a:ext uri="{FF2B5EF4-FFF2-40B4-BE49-F238E27FC236}">
                <a16:creationId xmlns:a16="http://schemas.microsoft.com/office/drawing/2014/main" id="{679CCED7-3809-0B4A-A09D-F48632433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2643" name="Header Placeholder 3">
            <a:extLst>
              <a:ext uri="{FF2B5EF4-FFF2-40B4-BE49-F238E27FC236}">
                <a16:creationId xmlns:a16="http://schemas.microsoft.com/office/drawing/2014/main" id="{AD5347A7-0D3A-B542-9055-A09168986B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fi-FI" altLang="en-US" sz="1300">
                <a:latin typeface="Times New Roman" panose="02020603050405020304" pitchFamily="18" charset="0"/>
              </a:rPr>
              <a:t>(C)  C. Faloutsos, 2017</a:t>
            </a:r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12644" name="Date Placeholder 4">
            <a:extLst>
              <a:ext uri="{FF2B5EF4-FFF2-40B4-BE49-F238E27FC236}">
                <a16:creationId xmlns:a16="http://schemas.microsoft.com/office/drawing/2014/main" id="{CAE55D7A-6430-474E-AAB8-D08D379404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C8D2854-4576-2642-86C5-2A0A803E5FFA}" type="datetime1">
              <a:rPr kumimoji="0" lang="en-US" altLang="en-US" sz="1300" smtClean="0">
                <a:latin typeface="Times New Roman" panose="02020603050405020304" pitchFamily="18" charset="0"/>
              </a:rPr>
              <a:pPr/>
              <a:t>8/18/18</a:t>
            </a:fld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12645" name="Slide Number Placeholder 5">
            <a:extLst>
              <a:ext uri="{FF2B5EF4-FFF2-40B4-BE49-F238E27FC236}">
                <a16:creationId xmlns:a16="http://schemas.microsoft.com/office/drawing/2014/main" id="{A82B6941-CBF0-A04A-B325-DCAC6D8AD8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91201E7-5618-7F4B-BF63-4E251B957102}" type="slidenum">
              <a:rPr kumimoji="0" lang="en-US" altLang="en-US" sz="1300">
                <a:latin typeface="Times New Roman" panose="02020603050405020304" pitchFamily="18" charset="0"/>
              </a:rPr>
              <a:pPr/>
              <a:t>54</a:t>
            </a:fld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12646" name="Footer Placeholder 6">
            <a:extLst>
              <a:ext uri="{FF2B5EF4-FFF2-40B4-BE49-F238E27FC236}">
                <a16:creationId xmlns:a16="http://schemas.microsoft.com/office/drawing/2014/main" id="{9F802DE9-0C48-1741-8E0F-85D57E7B7B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kumimoji="0"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02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52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50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04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7C67384B-D368-CA4B-9DCB-56C98FB85A3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fi-FI" altLang="en-US" sz="1300">
                <a:latin typeface="Times New Roman" panose="02020603050405020304" pitchFamily="18" charset="0"/>
              </a:rPr>
              <a:t>(C)  C. Faloutsos, 2017</a:t>
            </a:r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39938" name="Rectangle 7">
            <a:extLst>
              <a:ext uri="{FF2B5EF4-FFF2-40B4-BE49-F238E27FC236}">
                <a16:creationId xmlns:a16="http://schemas.microsoft.com/office/drawing/2014/main" id="{29B5B940-C1B1-6D44-BC44-C44D718561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9A008DA-FA87-4A44-8C52-CFA65445386B}" type="slidenum">
              <a:rPr kumimoji="0" lang="en-US" altLang="en-US" sz="1300">
                <a:latin typeface="Times New Roman" panose="02020603050405020304" pitchFamily="18" charset="0"/>
              </a:rPr>
              <a:pPr/>
              <a:t>13</a:t>
            </a:fld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21BE844-527F-D745-8788-C8DC587D6A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CE4454BF-2BFC-A841-BAE8-4EB04BFC2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9941" name="Footer Placeholder 5">
            <a:extLst>
              <a:ext uri="{FF2B5EF4-FFF2-40B4-BE49-F238E27FC236}">
                <a16:creationId xmlns:a16="http://schemas.microsoft.com/office/drawing/2014/main" id="{9843A600-A97F-4849-AB13-581C06995A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kumimoji="0"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756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Faloutsos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811B55-871C-984F-86A0-805305D6DC69}" type="slidenum">
              <a:rPr lang="en-US"/>
              <a:pPr/>
              <a:t>14</a:t>
            </a:fld>
            <a:endParaRPr lang="en-US"/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3615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C4431F43-527E-3243-9E97-1D2BD029EB4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fi-FI" altLang="en-US" sz="1300">
                <a:latin typeface="Times New Roman" panose="02020603050405020304" pitchFamily="18" charset="0"/>
              </a:rPr>
              <a:t>(C)  C. Faloutsos, 2017</a:t>
            </a:r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47106" name="Rectangle 7">
            <a:extLst>
              <a:ext uri="{FF2B5EF4-FFF2-40B4-BE49-F238E27FC236}">
                <a16:creationId xmlns:a16="http://schemas.microsoft.com/office/drawing/2014/main" id="{6621EDCE-925D-0047-92EE-0F830A87DC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7D3B830-1A9D-404D-966C-AB6EEE2F4C01}" type="slidenum">
              <a:rPr kumimoji="0" lang="en-US" altLang="en-US" sz="1300">
                <a:latin typeface="Times New Roman" panose="02020603050405020304" pitchFamily="18" charset="0"/>
              </a:rPr>
              <a:pPr/>
              <a:t>19</a:t>
            </a:fld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D72E2A9B-5F93-8B41-A24D-AE6BBE64B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6521A33F-14F9-C246-B279-BBCA5723F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7109" name="Footer Placeholder 5">
            <a:extLst>
              <a:ext uri="{FF2B5EF4-FFF2-40B4-BE49-F238E27FC236}">
                <a16:creationId xmlns:a16="http://schemas.microsoft.com/office/drawing/2014/main" id="{8C070925-D3F5-C445-AA13-18A795EB47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kumimoji="0"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462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C4431F43-527E-3243-9E97-1D2BD029EB4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fi-FI" altLang="en-US" sz="1300">
                <a:latin typeface="Times New Roman" panose="02020603050405020304" pitchFamily="18" charset="0"/>
              </a:rPr>
              <a:t>(C)  C. Faloutsos, 2017</a:t>
            </a:r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47106" name="Rectangle 7">
            <a:extLst>
              <a:ext uri="{FF2B5EF4-FFF2-40B4-BE49-F238E27FC236}">
                <a16:creationId xmlns:a16="http://schemas.microsoft.com/office/drawing/2014/main" id="{6621EDCE-925D-0047-92EE-0F830A87DC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7D3B830-1A9D-404D-966C-AB6EEE2F4C01}" type="slidenum">
              <a:rPr kumimoji="0" lang="en-US" altLang="en-US" sz="1300">
                <a:latin typeface="Times New Roman" panose="02020603050405020304" pitchFamily="18" charset="0"/>
              </a:rPr>
              <a:pPr/>
              <a:t>20</a:t>
            </a:fld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D72E2A9B-5F93-8B41-A24D-AE6BBE64B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6521A33F-14F9-C246-B279-BBCA5723F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7109" name="Footer Placeholder 5">
            <a:extLst>
              <a:ext uri="{FF2B5EF4-FFF2-40B4-BE49-F238E27FC236}">
                <a16:creationId xmlns:a16="http://schemas.microsoft.com/office/drawing/2014/main" id="{8C070925-D3F5-C445-AA13-18A795EB47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kumimoji="0"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936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C4431F43-527E-3243-9E97-1D2BD029EB4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fi-FI" altLang="en-US" sz="1300">
                <a:latin typeface="Times New Roman" panose="02020603050405020304" pitchFamily="18" charset="0"/>
              </a:rPr>
              <a:t>(C)  C. Faloutsos, 2017</a:t>
            </a:r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47106" name="Rectangle 7">
            <a:extLst>
              <a:ext uri="{FF2B5EF4-FFF2-40B4-BE49-F238E27FC236}">
                <a16:creationId xmlns:a16="http://schemas.microsoft.com/office/drawing/2014/main" id="{6621EDCE-925D-0047-92EE-0F830A87DC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7D3B830-1A9D-404D-966C-AB6EEE2F4C01}" type="slidenum">
              <a:rPr kumimoji="0" lang="en-US" altLang="en-US" sz="1300">
                <a:latin typeface="Times New Roman" panose="02020603050405020304" pitchFamily="18" charset="0"/>
              </a:rPr>
              <a:pPr/>
              <a:t>21</a:t>
            </a:fld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D72E2A9B-5F93-8B41-A24D-AE6BBE64B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6521A33F-14F9-C246-B279-BBCA5723F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7109" name="Footer Placeholder 5">
            <a:extLst>
              <a:ext uri="{FF2B5EF4-FFF2-40B4-BE49-F238E27FC236}">
                <a16:creationId xmlns:a16="http://schemas.microsoft.com/office/drawing/2014/main" id="{8C070925-D3F5-C445-AA13-18A795EB47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kumimoji="0"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013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C4431F43-527E-3243-9E97-1D2BD029EB4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fi-FI" altLang="en-US" sz="1300">
                <a:latin typeface="Times New Roman" panose="02020603050405020304" pitchFamily="18" charset="0"/>
              </a:rPr>
              <a:t>(C)  C. Faloutsos, 2017</a:t>
            </a:r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47106" name="Rectangle 7">
            <a:extLst>
              <a:ext uri="{FF2B5EF4-FFF2-40B4-BE49-F238E27FC236}">
                <a16:creationId xmlns:a16="http://schemas.microsoft.com/office/drawing/2014/main" id="{6621EDCE-925D-0047-92EE-0F830A87DC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7D3B830-1A9D-404D-966C-AB6EEE2F4C01}" type="slidenum">
              <a:rPr kumimoji="0" lang="en-US" altLang="en-US" sz="1300">
                <a:latin typeface="Times New Roman" panose="02020603050405020304" pitchFamily="18" charset="0"/>
              </a:rPr>
              <a:pPr/>
              <a:t>22</a:t>
            </a:fld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D72E2A9B-5F93-8B41-A24D-AE6BBE64B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6521A33F-14F9-C246-B279-BBCA5723F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7109" name="Footer Placeholder 5">
            <a:extLst>
              <a:ext uri="{FF2B5EF4-FFF2-40B4-BE49-F238E27FC236}">
                <a16:creationId xmlns:a16="http://schemas.microsoft.com/office/drawing/2014/main" id="{8C070925-D3F5-C445-AA13-18A795EB47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kumimoji="0"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27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7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7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E4E0BD2-09C6-7241-AE84-9E1A8AFC8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662" y="50800"/>
            <a:ext cx="981075" cy="504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48663B-5D16-EE44-87D2-7270941B20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0470" y="6110832"/>
            <a:ext cx="1256030" cy="73233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EB713-338D-7646-864A-97557A8D5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BDB5-533E-3145-80B6-A838220DC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A4DD9-C03C-EF49-8F6F-D5858AC0C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362D9-64E9-9046-8074-C7BC740C5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003C9-D139-1642-8368-6C93BF9E3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43987-7F84-BB4A-8611-CDF75B6A7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0" y="28575"/>
            <a:ext cx="981075" cy="504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CF6C79-AAEC-E946-88AA-EDD975E952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0470" y="6110832"/>
            <a:ext cx="1256030" cy="73233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532E7-99EF-2E4B-AD85-45A009820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F46C-E5B9-0C42-9643-F4D6606C7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56CD1-EFB6-4546-BDF5-48AB55646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C5492-91F8-8542-ABB8-0E1026885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676E-2EEE-EE43-9455-E89CF4735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3D8F-8226-C44F-8600-6FDD01531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43BB3-5CC7-8942-98DD-6DD0B51E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76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2376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2376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Times New Roman" charset="0"/>
              </a:defRPr>
            </a:lvl1pPr>
          </a:lstStyle>
          <a:p>
            <a:pPr>
              <a:defRPr/>
            </a:pPr>
            <a:fld id="{6629BCF2-6520-6C49-93E1-80F2FA5CF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0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59" r:id="rId1"/>
    <p:sldLayoutId id="2147486060" r:id="rId2"/>
    <p:sldLayoutId id="2147486061" r:id="rId3"/>
    <p:sldLayoutId id="2147486062" r:id="rId4"/>
    <p:sldLayoutId id="2147486063" r:id="rId5"/>
    <p:sldLayoutId id="2147486064" r:id="rId6"/>
    <p:sldLayoutId id="2147486065" r:id="rId7"/>
    <p:sldLayoutId id="2147486066" r:id="rId8"/>
    <p:sldLayoutId id="2147486067" r:id="rId9"/>
    <p:sldLayoutId id="2147486068" r:id="rId10"/>
    <p:sldLayoutId id="2147486069" r:id="rId11"/>
    <p:sldLayoutId id="2147486070" r:id="rId12"/>
    <p:sldLayoutId id="2147486071" r:id="rId13"/>
    <p:sldLayoutId id="2147486072" r:id="rId14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mbc.edu/ICDM09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ganclaypool.com/doi/abs/10.2200/S00449ED1V01Y201209DMK006" TargetMode="External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hyperlink" Target="http://www.cs.cmu.edu/~pegasus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9.jpe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graph500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850" y="1379538"/>
            <a:ext cx="7772400" cy="2365375"/>
          </a:xfrm>
        </p:spPr>
        <p:txBody>
          <a:bodyPr/>
          <a:lstStyle/>
          <a:p>
            <a:r>
              <a:rPr lang="en-US" dirty="0"/>
              <a:t>Graph and Tensor Mining</a:t>
            </a:r>
            <a:br>
              <a:rPr lang="en-US" dirty="0"/>
            </a:br>
            <a:r>
              <a:rPr lang="en-US" dirty="0"/>
              <a:t>for fun and profit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3886200"/>
            <a:ext cx="8293100" cy="1752600"/>
          </a:xfrm>
        </p:spPr>
        <p:txBody>
          <a:bodyPr/>
          <a:lstStyle/>
          <a:p>
            <a:r>
              <a:rPr lang="en-US" sz="3600" i="1" dirty="0">
                <a:ea typeface="ＭＳ Ｐゴシック" charset="-128"/>
                <a:cs typeface="ＭＳ Ｐゴシック" charset="-128"/>
              </a:rPr>
              <a:t>Luna Dong, Christos Faloutsos</a:t>
            </a:r>
          </a:p>
          <a:p>
            <a:r>
              <a:rPr lang="en-US" sz="3600" i="1" dirty="0">
                <a:ea typeface="ＭＳ Ｐゴシック" charset="-128"/>
                <a:cs typeface="ＭＳ Ｐゴシック" charset="-128"/>
              </a:rPr>
              <a:t>Andrey </a:t>
            </a:r>
            <a:r>
              <a:rPr lang="en-US" sz="3600" i="1" dirty="0" err="1">
                <a:ea typeface="ＭＳ Ｐゴシック" charset="-128"/>
                <a:cs typeface="ＭＳ Ｐゴシック" charset="-128"/>
              </a:rPr>
              <a:t>Kan</a:t>
            </a:r>
            <a:r>
              <a:rPr lang="en-US" sz="3600" i="1" dirty="0">
                <a:ea typeface="ＭＳ Ｐゴシック" charset="-128"/>
                <a:cs typeface="ＭＳ Ｐゴシック" charset="-128"/>
              </a:rPr>
              <a:t>, Jun Ma, </a:t>
            </a:r>
            <a:r>
              <a:rPr lang="en-US" sz="3600" i="1" dirty="0" err="1">
                <a:ea typeface="ＭＳ Ｐゴシック" charset="-128"/>
                <a:cs typeface="ＭＳ Ｐゴシック" charset="-128"/>
              </a:rPr>
              <a:t>Subho</a:t>
            </a:r>
            <a:r>
              <a:rPr lang="en-US" sz="3600" i="1" dirty="0">
                <a:ea typeface="ＭＳ Ｐゴシック" charset="-128"/>
                <a:cs typeface="ＭＳ Ｐゴシック" charset="-128"/>
              </a:rPr>
              <a:t> Mukherjee</a:t>
            </a:r>
            <a:endParaRPr lang="en-US" sz="36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74496C-7A09-4A40-9896-A31C0C6C0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276" y="5245505"/>
            <a:ext cx="896774" cy="12091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AFF027-6152-944E-A2EB-EC1209967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931" y="5245505"/>
            <a:ext cx="896774" cy="1209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3BB2E4-EB34-6743-9738-D14899AE3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545" y="5245505"/>
            <a:ext cx="896774" cy="1209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C6FBE3-138F-BE45-96F2-800620FA5E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947" y="3069203"/>
            <a:ext cx="897632" cy="12102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EC427D-38C2-F645-A9FF-915C57F9ED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6503" y="3070360"/>
            <a:ext cx="906850" cy="12091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062018" cy="4648200"/>
          </a:xfrm>
        </p:spPr>
        <p:txBody>
          <a:bodyPr/>
          <a:lstStyle/>
          <a:p>
            <a:r>
              <a:rPr lang="en-US" dirty="0"/>
              <a:t>Are real graphs random?</a:t>
            </a:r>
          </a:p>
          <a:p>
            <a:pPr lvl="1"/>
            <a:r>
              <a:rPr lang="en-US" dirty="0"/>
              <a:t>S*: what do </a:t>
            </a:r>
            <a:r>
              <a:rPr lang="en-US" b="1" dirty="0"/>
              <a:t>static</a:t>
            </a:r>
            <a:r>
              <a:rPr lang="en-US" dirty="0"/>
              <a:t> graphs look like?</a:t>
            </a:r>
          </a:p>
          <a:p>
            <a:pPr lvl="1"/>
            <a:r>
              <a:rPr lang="en-US" dirty="0"/>
              <a:t>T*: how do graphs evolve over </a:t>
            </a:r>
            <a:r>
              <a:rPr lang="en-US" b="1" dirty="0"/>
              <a:t>time</a:t>
            </a:r>
            <a:r>
              <a:rPr lang="en-US" dirty="0"/>
              <a:t>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7580D9-BFAE-F646-A593-D45E9F52A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818" y="432903"/>
            <a:ext cx="1194619" cy="101489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EE2ACE6-E7FC-5840-A7F9-C1F944ACFA94}"/>
              </a:ext>
            </a:extLst>
          </p:cNvPr>
          <p:cNvGrpSpPr>
            <a:grpSpLocks noChangeAspect="1"/>
          </p:cNvGrpSpPr>
          <p:nvPr/>
        </p:nvGrpSpPr>
        <p:grpSpPr>
          <a:xfrm>
            <a:off x="310081" y="413853"/>
            <a:ext cx="1703171" cy="1089718"/>
            <a:chOff x="6484711" y="2335708"/>
            <a:chExt cx="2333112" cy="1492765"/>
          </a:xfrm>
        </p:grpSpPr>
        <p:pic>
          <p:nvPicPr>
            <p:cNvPr id="12" name="Picture 4" descr="0iterations">
              <a:extLst>
                <a:ext uri="{FF2B5EF4-FFF2-40B4-BE49-F238E27FC236}">
                  <a16:creationId xmlns:a16="http://schemas.microsoft.com/office/drawing/2014/main" id="{AC503A7F-5941-9144-BD90-9AC9833E6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84711" y="2903961"/>
              <a:ext cx="840014" cy="92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25B7688-4152-2042-AF3F-0DB9AF58CB77}"/>
                </a:ext>
              </a:extLst>
            </p:cNvPr>
            <p:cNvGrpSpPr/>
            <p:nvPr/>
          </p:nvGrpSpPr>
          <p:grpSpPr>
            <a:xfrm>
              <a:off x="7510462" y="2908860"/>
              <a:ext cx="496887" cy="657039"/>
              <a:chOff x="7510462" y="2908860"/>
              <a:chExt cx="496887" cy="657039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5DE08F3-7EDC-6849-A55A-2E2D86B04A6F}"/>
                  </a:ext>
                </a:extLst>
              </p:cNvPr>
              <p:cNvSpPr/>
              <p:nvPr/>
            </p:nvSpPr>
            <p:spPr bwMode="auto">
              <a:xfrm>
                <a:off x="7718401" y="290886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724D468-5EAD-314B-AE7F-55C74F55DE43}"/>
                  </a:ext>
                </a:extLst>
              </p:cNvPr>
              <p:cNvSpPr/>
              <p:nvPr/>
            </p:nvSpPr>
            <p:spPr bwMode="auto">
              <a:xfrm>
                <a:off x="7510462" y="315806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5108915-B541-5641-8321-01AC80BF43F2}"/>
                  </a:ext>
                </a:extLst>
              </p:cNvPr>
              <p:cNvSpPr/>
              <p:nvPr/>
            </p:nvSpPr>
            <p:spPr bwMode="auto">
              <a:xfrm>
                <a:off x="7931149" y="315806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B35E102-9072-944E-A539-357BEBFAFD69}"/>
                  </a:ext>
                </a:extLst>
              </p:cNvPr>
              <p:cNvSpPr/>
              <p:nvPr/>
            </p:nvSpPr>
            <p:spPr bwMode="auto">
              <a:xfrm>
                <a:off x="7510462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6C92A27-E347-B84C-BDB0-178B4A4F48EC}"/>
                  </a:ext>
                </a:extLst>
              </p:cNvPr>
              <p:cNvSpPr/>
              <p:nvPr/>
            </p:nvSpPr>
            <p:spPr bwMode="auto">
              <a:xfrm>
                <a:off x="7931149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434C5A6-665F-8E4F-9A45-75045AED3FF5}"/>
                  </a:ext>
                </a:extLst>
              </p:cNvPr>
              <p:cNvCxnSpPr>
                <a:stCxn id="34" idx="7"/>
                <a:endCxn id="36" idx="3"/>
              </p:cNvCxnSpPr>
              <p:nvPr/>
            </p:nvCxnSpPr>
            <p:spPr bwMode="auto">
              <a:xfrm>
                <a:off x="7783442" y="2918264"/>
                <a:ext cx="158866" cy="29461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BC01BE1-176D-6948-94D4-0F6445393CA3}"/>
                  </a:ext>
                </a:extLst>
              </p:cNvPr>
              <p:cNvCxnSpPr>
                <a:stCxn id="34" idx="5"/>
                <a:endCxn id="38" idx="1"/>
              </p:cNvCxnSpPr>
              <p:nvPr/>
            </p:nvCxnSpPr>
            <p:spPr bwMode="auto">
              <a:xfrm>
                <a:off x="7783442" y="2963673"/>
                <a:ext cx="158866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3C188F2-9412-DB46-B78A-57502AD36E72}"/>
                  </a:ext>
                </a:extLst>
              </p:cNvPr>
              <p:cNvCxnSpPr>
                <a:stCxn id="34" idx="3"/>
                <a:endCxn id="37" idx="7"/>
              </p:cNvCxnSpPr>
              <p:nvPr/>
            </p:nvCxnSpPr>
            <p:spPr bwMode="auto">
              <a:xfrm flipH="1">
                <a:off x="7575503" y="2963673"/>
                <a:ext cx="154057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4D66EAB-5E27-B044-96B8-4EBB63CBE909}"/>
                  </a:ext>
                </a:extLst>
              </p:cNvPr>
              <p:cNvCxnSpPr>
                <a:stCxn id="34" idx="1"/>
                <a:endCxn id="35" idx="5"/>
              </p:cNvCxnSpPr>
              <p:nvPr/>
            </p:nvCxnSpPr>
            <p:spPr bwMode="auto">
              <a:xfrm flipH="1">
                <a:off x="7575503" y="2918264"/>
                <a:ext cx="154057" cy="29461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4F6A2FC-804F-0A4C-92CE-D02453AE85FD}"/>
                </a:ext>
              </a:extLst>
            </p:cNvPr>
            <p:cNvGrpSpPr/>
            <p:nvPr/>
          </p:nvGrpSpPr>
          <p:grpSpPr>
            <a:xfrm>
              <a:off x="8275636" y="2952920"/>
              <a:ext cx="542187" cy="608212"/>
              <a:chOff x="8275636" y="2952920"/>
              <a:chExt cx="542187" cy="608212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90AEF1C-7B2E-E74D-83F8-EB8184348D7E}"/>
                  </a:ext>
                </a:extLst>
              </p:cNvPr>
              <p:cNvSpPr/>
              <p:nvPr/>
            </p:nvSpPr>
            <p:spPr bwMode="auto">
              <a:xfrm>
                <a:off x="8506505" y="295292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3F61BFE-26A9-A647-BD5B-AA02C5A19466}"/>
                  </a:ext>
                </a:extLst>
              </p:cNvPr>
              <p:cNvSpPr/>
              <p:nvPr/>
            </p:nvSpPr>
            <p:spPr bwMode="auto">
              <a:xfrm>
                <a:off x="8275636" y="312595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0E03516-1870-5042-9DA7-1366E94721A2}"/>
                  </a:ext>
                </a:extLst>
              </p:cNvPr>
              <p:cNvSpPr/>
              <p:nvPr/>
            </p:nvSpPr>
            <p:spPr bwMode="auto">
              <a:xfrm>
                <a:off x="8741623" y="312759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FEE266B-D40A-E649-A230-CEEA7CA556A1}"/>
                  </a:ext>
                </a:extLst>
              </p:cNvPr>
              <p:cNvSpPr/>
              <p:nvPr/>
            </p:nvSpPr>
            <p:spPr bwMode="auto">
              <a:xfrm>
                <a:off x="8363463" y="3493804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B5B4E3D-9192-2E40-A9C1-DA6203220073}"/>
                  </a:ext>
                </a:extLst>
              </p:cNvPr>
              <p:cNvSpPr/>
              <p:nvPr/>
            </p:nvSpPr>
            <p:spPr bwMode="auto">
              <a:xfrm>
                <a:off x="8668063" y="349691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30C9B5D-0E92-E04F-A4D3-BF93C6C58111}"/>
                  </a:ext>
                </a:extLst>
              </p:cNvPr>
              <p:cNvCxnSpPr>
                <a:cxnSpLocks/>
                <a:stCxn id="19" idx="6"/>
                <a:endCxn id="21" idx="1"/>
              </p:cNvCxnSpPr>
              <p:nvPr/>
            </p:nvCxnSpPr>
            <p:spPr bwMode="auto">
              <a:xfrm>
                <a:off x="8582705" y="2985029"/>
                <a:ext cx="170077" cy="15196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7EF1E3C-0406-CB49-8889-0091BA5364D5}"/>
                  </a:ext>
                </a:extLst>
              </p:cNvPr>
              <p:cNvCxnSpPr>
                <a:stCxn id="19" idx="5"/>
                <a:endCxn id="23" idx="1"/>
              </p:cNvCxnSpPr>
              <p:nvPr/>
            </p:nvCxnSpPr>
            <p:spPr bwMode="auto">
              <a:xfrm>
                <a:off x="8571546" y="3007733"/>
                <a:ext cx="107676" cy="49858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2EA1793-F5D3-9340-B62E-BFEEC408C97B}"/>
                  </a:ext>
                </a:extLst>
              </p:cNvPr>
              <p:cNvCxnSpPr>
                <a:stCxn id="19" idx="3"/>
                <a:endCxn id="22" idx="7"/>
              </p:cNvCxnSpPr>
              <p:nvPr/>
            </p:nvCxnSpPr>
            <p:spPr bwMode="auto">
              <a:xfrm flipH="1">
                <a:off x="8428504" y="3007733"/>
                <a:ext cx="89160" cy="49547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989F0CF-A15C-5A4F-829A-7E842BA90819}"/>
                  </a:ext>
                </a:extLst>
              </p:cNvPr>
              <p:cNvCxnSpPr>
                <a:cxnSpLocks/>
                <a:stCxn id="19" idx="1"/>
                <a:endCxn id="20" idx="7"/>
              </p:cNvCxnSpPr>
              <p:nvPr/>
            </p:nvCxnSpPr>
            <p:spPr bwMode="auto">
              <a:xfrm flipH="1">
                <a:off x="8340677" y="2962324"/>
                <a:ext cx="176987" cy="17303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2518642-C8AF-574E-B82F-4DE2B7A2F47A}"/>
                  </a:ext>
                </a:extLst>
              </p:cNvPr>
              <p:cNvCxnSpPr>
                <a:stCxn id="20" idx="6"/>
                <a:endCxn id="21" idx="2"/>
              </p:cNvCxnSpPr>
              <p:nvPr/>
            </p:nvCxnSpPr>
            <p:spPr bwMode="auto">
              <a:xfrm>
                <a:off x="8351836" y="3158065"/>
                <a:ext cx="389787" cy="163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40F8055-82AF-A34A-ABB6-FBF24DE2B510}"/>
                  </a:ext>
                </a:extLst>
              </p:cNvPr>
              <p:cNvCxnSpPr>
                <a:stCxn id="21" idx="4"/>
                <a:endCxn id="23" idx="0"/>
              </p:cNvCxnSpPr>
              <p:nvPr/>
            </p:nvCxnSpPr>
            <p:spPr bwMode="auto">
              <a:xfrm flipH="1">
                <a:off x="8706163" y="3191807"/>
                <a:ext cx="73560" cy="305108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1D31CE8-CB34-5248-9D6E-FB0EBBC01345}"/>
                  </a:ext>
                </a:extLst>
              </p:cNvPr>
              <p:cNvCxnSpPr>
                <a:stCxn id="22" idx="6"/>
                <a:endCxn id="23" idx="2"/>
              </p:cNvCxnSpPr>
              <p:nvPr/>
            </p:nvCxnSpPr>
            <p:spPr bwMode="auto">
              <a:xfrm>
                <a:off x="8439663" y="3525913"/>
                <a:ext cx="228400" cy="311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7AA1649-E604-FA40-8E7C-51BD4BF1ED57}"/>
                  </a:ext>
                </a:extLst>
              </p:cNvPr>
              <p:cNvCxnSpPr>
                <a:stCxn id="20" idx="4"/>
                <a:endCxn id="22" idx="0"/>
              </p:cNvCxnSpPr>
              <p:nvPr/>
            </p:nvCxnSpPr>
            <p:spPr bwMode="auto">
              <a:xfrm>
                <a:off x="8313736" y="3190173"/>
                <a:ext cx="87827" cy="30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DDF6BE8-108F-604D-9307-4AAEB36C7AD5}"/>
                  </a:ext>
                </a:extLst>
              </p:cNvPr>
              <p:cNvCxnSpPr>
                <a:stCxn id="20" idx="5"/>
                <a:endCxn id="23" idx="1"/>
              </p:cNvCxnSpPr>
              <p:nvPr/>
            </p:nvCxnSpPr>
            <p:spPr bwMode="auto">
              <a:xfrm>
                <a:off x="8340677" y="3180769"/>
                <a:ext cx="338545" cy="32555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695B3D9-D961-D144-9A06-1B11FD33280C}"/>
                  </a:ext>
                </a:extLst>
              </p:cNvPr>
              <p:cNvCxnSpPr>
                <a:stCxn id="21" idx="4"/>
                <a:endCxn id="22" idx="7"/>
              </p:cNvCxnSpPr>
              <p:nvPr/>
            </p:nvCxnSpPr>
            <p:spPr bwMode="auto">
              <a:xfrm flipH="1">
                <a:off x="8428504" y="3191807"/>
                <a:ext cx="351219" cy="31140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7705B8-7455-8A4C-B033-5722D5E01965}"/>
                </a:ext>
              </a:extLst>
            </p:cNvPr>
            <p:cNvSpPr txBox="1"/>
            <p:nvPr/>
          </p:nvSpPr>
          <p:spPr>
            <a:xfrm>
              <a:off x="7566687" y="2342486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56B2C04-3E86-9445-8E9F-CE3352DE545E}"/>
                </a:ext>
              </a:extLst>
            </p:cNvPr>
            <p:cNvSpPr txBox="1"/>
            <p:nvPr/>
          </p:nvSpPr>
          <p:spPr>
            <a:xfrm>
              <a:off x="8334809" y="2335708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69258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answer(s)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062018" cy="4648200"/>
          </a:xfrm>
        </p:spPr>
        <p:txBody>
          <a:bodyPr/>
          <a:lstStyle/>
          <a:p>
            <a:r>
              <a:rPr lang="en-US" dirty="0"/>
              <a:t>Are real graphs random?</a:t>
            </a:r>
          </a:p>
          <a:p>
            <a:pPr lvl="1"/>
            <a:r>
              <a:rPr lang="en-US" dirty="0"/>
              <a:t>S*: what do </a:t>
            </a:r>
            <a:r>
              <a:rPr lang="en-US" b="1" dirty="0"/>
              <a:t>static</a:t>
            </a:r>
            <a:r>
              <a:rPr lang="en-US" dirty="0"/>
              <a:t> graphs look like?</a:t>
            </a:r>
          </a:p>
          <a:p>
            <a:pPr lvl="2"/>
            <a:r>
              <a:rPr lang="en-US" dirty="0"/>
              <a:t>S.0: ‘six degrees’</a:t>
            </a:r>
          </a:p>
          <a:p>
            <a:pPr lvl="2"/>
            <a:r>
              <a:rPr lang="en-US" dirty="0"/>
              <a:t>S.1: skewed degree distribution</a:t>
            </a:r>
          </a:p>
          <a:p>
            <a:pPr lvl="2"/>
            <a:r>
              <a:rPr lang="en-US" dirty="0"/>
              <a:t>S.2: skewed eigenvalues</a:t>
            </a:r>
          </a:p>
          <a:p>
            <a:pPr lvl="2"/>
            <a:r>
              <a:rPr lang="en-US" dirty="0"/>
              <a:t>S.3: triangle power-laws</a:t>
            </a:r>
          </a:p>
          <a:p>
            <a:pPr lvl="2"/>
            <a:r>
              <a:rPr lang="en-US" dirty="0"/>
              <a:t>S.4: GCC; and skewed distr. of conn. comp.</a:t>
            </a:r>
          </a:p>
          <a:p>
            <a:pPr lvl="1"/>
            <a:r>
              <a:rPr lang="en-US" dirty="0"/>
              <a:t>T*: how do graphs evolve over </a:t>
            </a:r>
            <a:r>
              <a:rPr lang="en-US" b="1" dirty="0"/>
              <a:t>time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T.1: diameters</a:t>
            </a:r>
          </a:p>
          <a:p>
            <a:pPr lvl="2"/>
            <a:r>
              <a:rPr lang="en-US" dirty="0"/>
              <a:t>T.2: densification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6E7BA5-948A-7749-BFA0-E8014A96A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381" y="442795"/>
            <a:ext cx="1194619" cy="101940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043FE13-C8FE-C143-818C-0C4D6A177C93}"/>
              </a:ext>
            </a:extLst>
          </p:cNvPr>
          <p:cNvGrpSpPr>
            <a:grpSpLocks noChangeAspect="1"/>
          </p:cNvGrpSpPr>
          <p:nvPr/>
        </p:nvGrpSpPr>
        <p:grpSpPr>
          <a:xfrm>
            <a:off x="310081" y="413853"/>
            <a:ext cx="1703171" cy="1089718"/>
            <a:chOff x="6484711" y="2335708"/>
            <a:chExt cx="2333112" cy="1492765"/>
          </a:xfrm>
        </p:grpSpPr>
        <p:pic>
          <p:nvPicPr>
            <p:cNvPr id="11" name="Picture 4" descr="0iterations">
              <a:extLst>
                <a:ext uri="{FF2B5EF4-FFF2-40B4-BE49-F238E27FC236}">
                  <a16:creationId xmlns:a16="http://schemas.microsoft.com/office/drawing/2014/main" id="{27D80EC5-7D0A-8E4A-A2B6-0B6769CA6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84711" y="2903961"/>
              <a:ext cx="840014" cy="92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0CABA01-732C-7746-AE9D-6E356106DE53}"/>
                </a:ext>
              </a:extLst>
            </p:cNvPr>
            <p:cNvGrpSpPr/>
            <p:nvPr/>
          </p:nvGrpSpPr>
          <p:grpSpPr>
            <a:xfrm>
              <a:off x="7510462" y="2908860"/>
              <a:ext cx="496887" cy="657039"/>
              <a:chOff x="7510462" y="2908860"/>
              <a:chExt cx="496887" cy="657039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B4F941D-A4E5-914B-A2F9-BC4426C61604}"/>
                  </a:ext>
                </a:extLst>
              </p:cNvPr>
              <p:cNvSpPr/>
              <p:nvPr/>
            </p:nvSpPr>
            <p:spPr bwMode="auto">
              <a:xfrm>
                <a:off x="7718401" y="290886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06EF764-ED23-794C-BD49-9F296E929793}"/>
                  </a:ext>
                </a:extLst>
              </p:cNvPr>
              <p:cNvSpPr/>
              <p:nvPr/>
            </p:nvSpPr>
            <p:spPr bwMode="auto">
              <a:xfrm>
                <a:off x="7510462" y="315806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BD3038C-74B8-C046-ABEA-0BFCC8C0038E}"/>
                  </a:ext>
                </a:extLst>
              </p:cNvPr>
              <p:cNvSpPr/>
              <p:nvPr/>
            </p:nvSpPr>
            <p:spPr bwMode="auto">
              <a:xfrm>
                <a:off x="7931149" y="315806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7ED88EB-74E2-5740-8CF7-D4AABC3CC4DD}"/>
                  </a:ext>
                </a:extLst>
              </p:cNvPr>
              <p:cNvSpPr/>
              <p:nvPr/>
            </p:nvSpPr>
            <p:spPr bwMode="auto">
              <a:xfrm>
                <a:off x="7510462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997ED1C-E1FA-EB47-BDB1-44C71EE81CD9}"/>
                  </a:ext>
                </a:extLst>
              </p:cNvPr>
              <p:cNvSpPr/>
              <p:nvPr/>
            </p:nvSpPr>
            <p:spPr bwMode="auto">
              <a:xfrm>
                <a:off x="7931149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91F28E8-8155-4044-943B-2B6A0D131250}"/>
                  </a:ext>
                </a:extLst>
              </p:cNvPr>
              <p:cNvCxnSpPr>
                <a:stCxn id="31" idx="7"/>
                <a:endCxn id="33" idx="3"/>
              </p:cNvCxnSpPr>
              <p:nvPr/>
            </p:nvCxnSpPr>
            <p:spPr bwMode="auto">
              <a:xfrm>
                <a:off x="7783442" y="2918264"/>
                <a:ext cx="158866" cy="29461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FE8A7DE-3A0D-5847-B049-30FD3969EF25}"/>
                  </a:ext>
                </a:extLst>
              </p:cNvPr>
              <p:cNvCxnSpPr>
                <a:stCxn id="31" idx="5"/>
                <a:endCxn id="35" idx="1"/>
              </p:cNvCxnSpPr>
              <p:nvPr/>
            </p:nvCxnSpPr>
            <p:spPr bwMode="auto">
              <a:xfrm>
                <a:off x="7783442" y="2963673"/>
                <a:ext cx="158866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AA29F74-A3AA-9E4F-AAF9-DDDDD8636723}"/>
                  </a:ext>
                </a:extLst>
              </p:cNvPr>
              <p:cNvCxnSpPr>
                <a:stCxn id="31" idx="3"/>
                <a:endCxn id="34" idx="7"/>
              </p:cNvCxnSpPr>
              <p:nvPr/>
            </p:nvCxnSpPr>
            <p:spPr bwMode="auto">
              <a:xfrm flipH="1">
                <a:off x="7575503" y="2963673"/>
                <a:ext cx="154057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1629C53-D501-2D4A-A89C-99BCFD6348D8}"/>
                  </a:ext>
                </a:extLst>
              </p:cNvPr>
              <p:cNvCxnSpPr>
                <a:stCxn id="31" idx="1"/>
                <a:endCxn id="32" idx="5"/>
              </p:cNvCxnSpPr>
              <p:nvPr/>
            </p:nvCxnSpPr>
            <p:spPr bwMode="auto">
              <a:xfrm flipH="1">
                <a:off x="7575503" y="2918264"/>
                <a:ext cx="154057" cy="29461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7FA581D-1265-9C4A-BC7B-6043FF4B02B3}"/>
                </a:ext>
              </a:extLst>
            </p:cNvPr>
            <p:cNvGrpSpPr/>
            <p:nvPr/>
          </p:nvGrpSpPr>
          <p:grpSpPr>
            <a:xfrm>
              <a:off x="8275636" y="2952920"/>
              <a:ext cx="542187" cy="608212"/>
              <a:chOff x="8275636" y="2952920"/>
              <a:chExt cx="542187" cy="60821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7B5F604-BC7F-6C44-BE80-96C4474A61E8}"/>
                  </a:ext>
                </a:extLst>
              </p:cNvPr>
              <p:cNvSpPr/>
              <p:nvPr/>
            </p:nvSpPr>
            <p:spPr bwMode="auto">
              <a:xfrm>
                <a:off x="8506505" y="295292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B0F6AB5-21D8-8949-BDD5-F53DCB4CFA29}"/>
                  </a:ext>
                </a:extLst>
              </p:cNvPr>
              <p:cNvSpPr/>
              <p:nvPr/>
            </p:nvSpPr>
            <p:spPr bwMode="auto">
              <a:xfrm>
                <a:off x="8275636" y="312595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33B8726-5706-DD4D-8590-2A05EF66D6FD}"/>
                  </a:ext>
                </a:extLst>
              </p:cNvPr>
              <p:cNvSpPr/>
              <p:nvPr/>
            </p:nvSpPr>
            <p:spPr bwMode="auto">
              <a:xfrm>
                <a:off x="8741623" y="312759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56ECA83-6454-EF45-96D7-54204EB870A4}"/>
                  </a:ext>
                </a:extLst>
              </p:cNvPr>
              <p:cNvSpPr/>
              <p:nvPr/>
            </p:nvSpPr>
            <p:spPr bwMode="auto">
              <a:xfrm>
                <a:off x="8363463" y="3493804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232017D-A325-F845-8E73-EE108FEB4346}"/>
                  </a:ext>
                </a:extLst>
              </p:cNvPr>
              <p:cNvSpPr/>
              <p:nvPr/>
            </p:nvSpPr>
            <p:spPr bwMode="auto">
              <a:xfrm>
                <a:off x="8668063" y="349691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A48E585-269D-F846-9825-4DFDFACFE327}"/>
                  </a:ext>
                </a:extLst>
              </p:cNvPr>
              <p:cNvCxnSpPr>
                <a:cxnSpLocks/>
                <a:stCxn id="16" idx="6"/>
                <a:endCxn id="18" idx="1"/>
              </p:cNvCxnSpPr>
              <p:nvPr/>
            </p:nvCxnSpPr>
            <p:spPr bwMode="auto">
              <a:xfrm>
                <a:off x="8582705" y="2985029"/>
                <a:ext cx="170077" cy="15196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CC14269-817E-6F4F-9F44-AF5154354FE9}"/>
                  </a:ext>
                </a:extLst>
              </p:cNvPr>
              <p:cNvCxnSpPr>
                <a:stCxn id="16" idx="5"/>
                <a:endCxn id="20" idx="1"/>
              </p:cNvCxnSpPr>
              <p:nvPr/>
            </p:nvCxnSpPr>
            <p:spPr bwMode="auto">
              <a:xfrm>
                <a:off x="8571546" y="3007733"/>
                <a:ext cx="107676" cy="49858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87384A2-7583-814A-94A0-497B16BD448B}"/>
                  </a:ext>
                </a:extLst>
              </p:cNvPr>
              <p:cNvCxnSpPr>
                <a:stCxn id="16" idx="3"/>
                <a:endCxn id="19" idx="7"/>
              </p:cNvCxnSpPr>
              <p:nvPr/>
            </p:nvCxnSpPr>
            <p:spPr bwMode="auto">
              <a:xfrm flipH="1">
                <a:off x="8428504" y="3007733"/>
                <a:ext cx="89160" cy="49547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B6934F0-0DB0-4C44-8B56-AF7DDEA57B26}"/>
                  </a:ext>
                </a:extLst>
              </p:cNvPr>
              <p:cNvCxnSpPr>
                <a:cxnSpLocks/>
                <a:stCxn id="16" idx="1"/>
                <a:endCxn id="17" idx="7"/>
              </p:cNvCxnSpPr>
              <p:nvPr/>
            </p:nvCxnSpPr>
            <p:spPr bwMode="auto">
              <a:xfrm flipH="1">
                <a:off x="8340677" y="2962324"/>
                <a:ext cx="176987" cy="17303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4DADD9B-FBD8-7E4E-BF7D-36FB969F2C08}"/>
                  </a:ext>
                </a:extLst>
              </p:cNvPr>
              <p:cNvCxnSpPr>
                <a:stCxn id="17" idx="6"/>
                <a:endCxn id="18" idx="2"/>
              </p:cNvCxnSpPr>
              <p:nvPr/>
            </p:nvCxnSpPr>
            <p:spPr bwMode="auto">
              <a:xfrm>
                <a:off x="8351836" y="3158065"/>
                <a:ext cx="389787" cy="163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CA23A72-2E91-694E-B664-17634FE4246E}"/>
                  </a:ext>
                </a:extLst>
              </p:cNvPr>
              <p:cNvCxnSpPr>
                <a:stCxn id="18" idx="4"/>
                <a:endCxn id="20" idx="0"/>
              </p:cNvCxnSpPr>
              <p:nvPr/>
            </p:nvCxnSpPr>
            <p:spPr bwMode="auto">
              <a:xfrm flipH="1">
                <a:off x="8706163" y="3191807"/>
                <a:ext cx="73560" cy="305108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7F2C67E-D9FD-CE45-8F29-BB49C54DC4A6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 bwMode="auto">
              <a:xfrm>
                <a:off x="8439663" y="3525913"/>
                <a:ext cx="228400" cy="311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0E1D9D5-F190-DF40-A76D-594253A5C5A4}"/>
                  </a:ext>
                </a:extLst>
              </p:cNvPr>
              <p:cNvCxnSpPr>
                <a:stCxn id="17" idx="4"/>
                <a:endCxn id="19" idx="0"/>
              </p:cNvCxnSpPr>
              <p:nvPr/>
            </p:nvCxnSpPr>
            <p:spPr bwMode="auto">
              <a:xfrm>
                <a:off x="8313736" y="3190173"/>
                <a:ext cx="87827" cy="30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D9B9B22-C304-6840-8989-8E2C3CC593BA}"/>
                  </a:ext>
                </a:extLst>
              </p:cNvPr>
              <p:cNvCxnSpPr>
                <a:stCxn id="17" idx="5"/>
                <a:endCxn id="20" idx="1"/>
              </p:cNvCxnSpPr>
              <p:nvPr/>
            </p:nvCxnSpPr>
            <p:spPr bwMode="auto">
              <a:xfrm>
                <a:off x="8340677" y="3180769"/>
                <a:ext cx="338545" cy="32555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8947C24-6911-D140-A8BB-75AC5BEE97CB}"/>
                  </a:ext>
                </a:extLst>
              </p:cNvPr>
              <p:cNvCxnSpPr>
                <a:stCxn id="18" idx="4"/>
                <a:endCxn id="19" idx="7"/>
              </p:cNvCxnSpPr>
              <p:nvPr/>
            </p:nvCxnSpPr>
            <p:spPr bwMode="auto">
              <a:xfrm flipH="1">
                <a:off x="8428504" y="3191807"/>
                <a:ext cx="351219" cy="31140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3CFFD0-3517-CE46-BD51-1E47C0C933E3}"/>
                </a:ext>
              </a:extLst>
            </p:cNvPr>
            <p:cNvSpPr txBox="1"/>
            <p:nvPr/>
          </p:nvSpPr>
          <p:spPr>
            <a:xfrm>
              <a:off x="7566687" y="2342486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DBBE55-361F-E34E-A121-8B82CFED9DC7}"/>
                </a:ext>
              </a:extLst>
            </p:cNvPr>
            <p:cNvSpPr txBox="1"/>
            <p:nvPr/>
          </p:nvSpPr>
          <p:spPr>
            <a:xfrm>
              <a:off x="8334809" y="2335708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C29D942C-DD2D-0D49-BEBE-754DAFF13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844" y="2790302"/>
            <a:ext cx="652937" cy="76560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723A30D-1B4E-E648-ADC8-0B43024A08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3473" y="2790302"/>
            <a:ext cx="806433" cy="7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4327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answer(s)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062018" cy="4648200"/>
          </a:xfrm>
        </p:spPr>
        <p:txBody>
          <a:bodyPr/>
          <a:lstStyle/>
          <a:p>
            <a:r>
              <a:rPr lang="en-US" dirty="0"/>
              <a:t>Are real graphs random?</a:t>
            </a:r>
          </a:p>
          <a:p>
            <a:pPr lvl="1"/>
            <a:r>
              <a:rPr lang="en-US" dirty="0"/>
              <a:t>S*: what do </a:t>
            </a:r>
            <a:r>
              <a:rPr lang="en-US" b="1" dirty="0"/>
              <a:t>static</a:t>
            </a:r>
            <a:r>
              <a:rPr lang="en-US" dirty="0"/>
              <a:t> graphs look like?</a:t>
            </a:r>
          </a:p>
          <a:p>
            <a:pPr lvl="2"/>
            <a:r>
              <a:rPr lang="en-US" dirty="0"/>
              <a:t>S.0: ‘six degrees’</a:t>
            </a:r>
          </a:p>
          <a:p>
            <a:pPr lvl="2"/>
            <a:r>
              <a:rPr lang="en-US" dirty="0"/>
              <a:t>S.1: skewed degree distribution</a:t>
            </a:r>
          </a:p>
          <a:p>
            <a:pPr lvl="2"/>
            <a:r>
              <a:rPr lang="en-US" dirty="0"/>
              <a:t>S.2: skewed eigenvalues</a:t>
            </a:r>
          </a:p>
          <a:p>
            <a:pPr lvl="2"/>
            <a:r>
              <a:rPr lang="en-US" dirty="0"/>
              <a:t>S.3: triangle power-laws</a:t>
            </a:r>
          </a:p>
          <a:p>
            <a:pPr lvl="2"/>
            <a:r>
              <a:rPr lang="en-US" dirty="0"/>
              <a:t>S.4: GCC; and skewed distr. of conn. comp.</a:t>
            </a:r>
          </a:p>
          <a:p>
            <a:pPr lvl="1"/>
            <a:r>
              <a:rPr lang="en-US" dirty="0"/>
              <a:t>T*: how do graphs evolve over </a:t>
            </a:r>
            <a:r>
              <a:rPr lang="en-US" b="1" dirty="0"/>
              <a:t>time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T.1: diameters</a:t>
            </a:r>
          </a:p>
          <a:p>
            <a:pPr lvl="2"/>
            <a:r>
              <a:rPr lang="en-US" dirty="0"/>
              <a:t>T.2: densification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6E7BA5-948A-7749-BFA0-E8014A96A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381" y="442795"/>
            <a:ext cx="1194619" cy="10194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43FEA0-B31F-2D41-96E9-1AE9BD0B1355}"/>
              </a:ext>
            </a:extLst>
          </p:cNvPr>
          <p:cNvSpPr txBox="1"/>
          <p:nvPr/>
        </p:nvSpPr>
        <p:spPr>
          <a:xfrm rot="20693058">
            <a:off x="560723" y="2195071"/>
            <a:ext cx="6192721" cy="2092881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</a:rPr>
              <a:t>Power laws: </a:t>
            </a:r>
            <a:r>
              <a:rPr lang="en-US" sz="5400" b="1" i="1" dirty="0">
                <a:solidFill>
                  <a:schemeClr val="bg1"/>
                </a:solidFill>
              </a:rPr>
              <a:t>y ~ </a:t>
            </a:r>
            <a:r>
              <a:rPr lang="en-US" sz="5400" b="1" i="1" dirty="0" err="1">
                <a:solidFill>
                  <a:schemeClr val="bg1"/>
                </a:solidFill>
              </a:rPr>
              <a:t>x</a:t>
            </a:r>
            <a:r>
              <a:rPr lang="en-US" sz="5400" b="1" i="1" baseline="30000" dirty="0" err="1">
                <a:solidFill>
                  <a:schemeClr val="bg1"/>
                </a:solidFill>
              </a:rPr>
              <a:t>a</a:t>
            </a:r>
            <a:endParaRPr lang="en-US" sz="5400" b="1" i="1" baseline="30000" dirty="0">
              <a:solidFill>
                <a:schemeClr val="bg1"/>
              </a:solidFill>
            </a:endParaRPr>
          </a:p>
          <a:p>
            <a:pPr algn="l"/>
            <a:r>
              <a:rPr lang="en-US" sz="3600" b="1" dirty="0">
                <a:solidFill>
                  <a:schemeClr val="bg1"/>
                </a:solidFill>
              </a:rPr>
              <a:t>NOT Gaussians</a:t>
            </a:r>
          </a:p>
          <a:p>
            <a:pPr algn="l"/>
            <a:r>
              <a:rPr lang="en-US" sz="4000" b="1" dirty="0">
                <a:solidFill>
                  <a:schemeClr val="bg1"/>
                </a:solidFill>
              </a:rPr>
              <a:t>Take logarithms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43FE13-C8FE-C143-818C-0C4D6A177C93}"/>
              </a:ext>
            </a:extLst>
          </p:cNvPr>
          <p:cNvGrpSpPr>
            <a:grpSpLocks noChangeAspect="1"/>
          </p:cNvGrpSpPr>
          <p:nvPr/>
        </p:nvGrpSpPr>
        <p:grpSpPr>
          <a:xfrm>
            <a:off x="310081" y="413853"/>
            <a:ext cx="1703171" cy="1089718"/>
            <a:chOff x="6484711" y="2335708"/>
            <a:chExt cx="2333112" cy="1492765"/>
          </a:xfrm>
        </p:grpSpPr>
        <p:pic>
          <p:nvPicPr>
            <p:cNvPr id="11" name="Picture 4" descr="0iterations">
              <a:extLst>
                <a:ext uri="{FF2B5EF4-FFF2-40B4-BE49-F238E27FC236}">
                  <a16:creationId xmlns:a16="http://schemas.microsoft.com/office/drawing/2014/main" id="{27D80EC5-7D0A-8E4A-A2B6-0B6769CA6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84711" y="2903961"/>
              <a:ext cx="840014" cy="92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0CABA01-732C-7746-AE9D-6E356106DE53}"/>
                </a:ext>
              </a:extLst>
            </p:cNvPr>
            <p:cNvGrpSpPr/>
            <p:nvPr/>
          </p:nvGrpSpPr>
          <p:grpSpPr>
            <a:xfrm>
              <a:off x="7510462" y="2908860"/>
              <a:ext cx="496887" cy="657039"/>
              <a:chOff x="7510462" y="2908860"/>
              <a:chExt cx="496887" cy="657039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B4F941D-A4E5-914B-A2F9-BC4426C61604}"/>
                  </a:ext>
                </a:extLst>
              </p:cNvPr>
              <p:cNvSpPr/>
              <p:nvPr/>
            </p:nvSpPr>
            <p:spPr bwMode="auto">
              <a:xfrm>
                <a:off x="7718401" y="290886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06EF764-ED23-794C-BD49-9F296E929793}"/>
                  </a:ext>
                </a:extLst>
              </p:cNvPr>
              <p:cNvSpPr/>
              <p:nvPr/>
            </p:nvSpPr>
            <p:spPr bwMode="auto">
              <a:xfrm>
                <a:off x="7510462" y="315806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BD3038C-74B8-C046-ABEA-0BFCC8C0038E}"/>
                  </a:ext>
                </a:extLst>
              </p:cNvPr>
              <p:cNvSpPr/>
              <p:nvPr/>
            </p:nvSpPr>
            <p:spPr bwMode="auto">
              <a:xfrm>
                <a:off x="7931149" y="315806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7ED88EB-74E2-5740-8CF7-D4AABC3CC4DD}"/>
                  </a:ext>
                </a:extLst>
              </p:cNvPr>
              <p:cNvSpPr/>
              <p:nvPr/>
            </p:nvSpPr>
            <p:spPr bwMode="auto">
              <a:xfrm>
                <a:off x="7510462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997ED1C-E1FA-EB47-BDB1-44C71EE81CD9}"/>
                  </a:ext>
                </a:extLst>
              </p:cNvPr>
              <p:cNvSpPr/>
              <p:nvPr/>
            </p:nvSpPr>
            <p:spPr bwMode="auto">
              <a:xfrm>
                <a:off x="7931149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91F28E8-8155-4044-943B-2B6A0D131250}"/>
                  </a:ext>
                </a:extLst>
              </p:cNvPr>
              <p:cNvCxnSpPr>
                <a:stCxn id="31" idx="7"/>
                <a:endCxn id="33" idx="3"/>
              </p:cNvCxnSpPr>
              <p:nvPr/>
            </p:nvCxnSpPr>
            <p:spPr bwMode="auto">
              <a:xfrm>
                <a:off x="7783442" y="2918264"/>
                <a:ext cx="158866" cy="29461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FE8A7DE-3A0D-5847-B049-30FD3969EF25}"/>
                  </a:ext>
                </a:extLst>
              </p:cNvPr>
              <p:cNvCxnSpPr>
                <a:stCxn id="31" idx="5"/>
                <a:endCxn id="35" idx="1"/>
              </p:cNvCxnSpPr>
              <p:nvPr/>
            </p:nvCxnSpPr>
            <p:spPr bwMode="auto">
              <a:xfrm>
                <a:off x="7783442" y="2963673"/>
                <a:ext cx="158866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AA29F74-A3AA-9E4F-AAF9-DDDDD8636723}"/>
                  </a:ext>
                </a:extLst>
              </p:cNvPr>
              <p:cNvCxnSpPr>
                <a:stCxn id="31" idx="3"/>
                <a:endCxn id="34" idx="7"/>
              </p:cNvCxnSpPr>
              <p:nvPr/>
            </p:nvCxnSpPr>
            <p:spPr bwMode="auto">
              <a:xfrm flipH="1">
                <a:off x="7575503" y="2963673"/>
                <a:ext cx="154057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1629C53-D501-2D4A-A89C-99BCFD6348D8}"/>
                  </a:ext>
                </a:extLst>
              </p:cNvPr>
              <p:cNvCxnSpPr>
                <a:stCxn id="31" idx="1"/>
                <a:endCxn id="32" idx="5"/>
              </p:cNvCxnSpPr>
              <p:nvPr/>
            </p:nvCxnSpPr>
            <p:spPr bwMode="auto">
              <a:xfrm flipH="1">
                <a:off x="7575503" y="2918264"/>
                <a:ext cx="154057" cy="29461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7FA581D-1265-9C4A-BC7B-6043FF4B02B3}"/>
                </a:ext>
              </a:extLst>
            </p:cNvPr>
            <p:cNvGrpSpPr/>
            <p:nvPr/>
          </p:nvGrpSpPr>
          <p:grpSpPr>
            <a:xfrm>
              <a:off x="8275636" y="2952920"/>
              <a:ext cx="542187" cy="608212"/>
              <a:chOff x="8275636" y="2952920"/>
              <a:chExt cx="542187" cy="60821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7B5F604-BC7F-6C44-BE80-96C4474A61E8}"/>
                  </a:ext>
                </a:extLst>
              </p:cNvPr>
              <p:cNvSpPr/>
              <p:nvPr/>
            </p:nvSpPr>
            <p:spPr bwMode="auto">
              <a:xfrm>
                <a:off x="8506505" y="295292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B0F6AB5-21D8-8949-BDD5-F53DCB4CFA29}"/>
                  </a:ext>
                </a:extLst>
              </p:cNvPr>
              <p:cNvSpPr/>
              <p:nvPr/>
            </p:nvSpPr>
            <p:spPr bwMode="auto">
              <a:xfrm>
                <a:off x="8275636" y="312595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33B8726-5706-DD4D-8590-2A05EF66D6FD}"/>
                  </a:ext>
                </a:extLst>
              </p:cNvPr>
              <p:cNvSpPr/>
              <p:nvPr/>
            </p:nvSpPr>
            <p:spPr bwMode="auto">
              <a:xfrm>
                <a:off x="8741623" y="312759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56ECA83-6454-EF45-96D7-54204EB870A4}"/>
                  </a:ext>
                </a:extLst>
              </p:cNvPr>
              <p:cNvSpPr/>
              <p:nvPr/>
            </p:nvSpPr>
            <p:spPr bwMode="auto">
              <a:xfrm>
                <a:off x="8363463" y="3493804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232017D-A325-F845-8E73-EE108FEB4346}"/>
                  </a:ext>
                </a:extLst>
              </p:cNvPr>
              <p:cNvSpPr/>
              <p:nvPr/>
            </p:nvSpPr>
            <p:spPr bwMode="auto">
              <a:xfrm>
                <a:off x="8668063" y="349691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A48E585-269D-F846-9825-4DFDFACFE327}"/>
                  </a:ext>
                </a:extLst>
              </p:cNvPr>
              <p:cNvCxnSpPr>
                <a:cxnSpLocks/>
                <a:stCxn id="16" idx="6"/>
                <a:endCxn id="18" idx="1"/>
              </p:cNvCxnSpPr>
              <p:nvPr/>
            </p:nvCxnSpPr>
            <p:spPr bwMode="auto">
              <a:xfrm>
                <a:off x="8582705" y="2985029"/>
                <a:ext cx="170077" cy="15196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CC14269-817E-6F4F-9F44-AF5154354FE9}"/>
                  </a:ext>
                </a:extLst>
              </p:cNvPr>
              <p:cNvCxnSpPr>
                <a:stCxn id="16" idx="5"/>
                <a:endCxn id="20" idx="1"/>
              </p:cNvCxnSpPr>
              <p:nvPr/>
            </p:nvCxnSpPr>
            <p:spPr bwMode="auto">
              <a:xfrm>
                <a:off x="8571546" y="3007733"/>
                <a:ext cx="107676" cy="49858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87384A2-7583-814A-94A0-497B16BD448B}"/>
                  </a:ext>
                </a:extLst>
              </p:cNvPr>
              <p:cNvCxnSpPr>
                <a:stCxn id="16" idx="3"/>
                <a:endCxn id="19" idx="7"/>
              </p:cNvCxnSpPr>
              <p:nvPr/>
            </p:nvCxnSpPr>
            <p:spPr bwMode="auto">
              <a:xfrm flipH="1">
                <a:off x="8428504" y="3007733"/>
                <a:ext cx="89160" cy="49547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B6934F0-0DB0-4C44-8B56-AF7DDEA57B26}"/>
                  </a:ext>
                </a:extLst>
              </p:cNvPr>
              <p:cNvCxnSpPr>
                <a:cxnSpLocks/>
                <a:stCxn id="16" idx="1"/>
                <a:endCxn id="17" idx="7"/>
              </p:cNvCxnSpPr>
              <p:nvPr/>
            </p:nvCxnSpPr>
            <p:spPr bwMode="auto">
              <a:xfrm flipH="1">
                <a:off x="8340677" y="2962324"/>
                <a:ext cx="176987" cy="17303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4DADD9B-FBD8-7E4E-BF7D-36FB969F2C08}"/>
                  </a:ext>
                </a:extLst>
              </p:cNvPr>
              <p:cNvCxnSpPr>
                <a:stCxn id="17" idx="6"/>
                <a:endCxn id="18" idx="2"/>
              </p:cNvCxnSpPr>
              <p:nvPr/>
            </p:nvCxnSpPr>
            <p:spPr bwMode="auto">
              <a:xfrm>
                <a:off x="8351836" y="3158065"/>
                <a:ext cx="389787" cy="163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CA23A72-2E91-694E-B664-17634FE4246E}"/>
                  </a:ext>
                </a:extLst>
              </p:cNvPr>
              <p:cNvCxnSpPr>
                <a:stCxn id="18" idx="4"/>
                <a:endCxn id="20" idx="0"/>
              </p:cNvCxnSpPr>
              <p:nvPr/>
            </p:nvCxnSpPr>
            <p:spPr bwMode="auto">
              <a:xfrm flipH="1">
                <a:off x="8706163" y="3191807"/>
                <a:ext cx="73560" cy="305108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7F2C67E-D9FD-CE45-8F29-BB49C54DC4A6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 bwMode="auto">
              <a:xfrm>
                <a:off x="8439663" y="3525913"/>
                <a:ext cx="228400" cy="311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0E1D9D5-F190-DF40-A76D-594253A5C5A4}"/>
                  </a:ext>
                </a:extLst>
              </p:cNvPr>
              <p:cNvCxnSpPr>
                <a:stCxn id="17" idx="4"/>
                <a:endCxn id="19" idx="0"/>
              </p:cNvCxnSpPr>
              <p:nvPr/>
            </p:nvCxnSpPr>
            <p:spPr bwMode="auto">
              <a:xfrm>
                <a:off x="8313736" y="3190173"/>
                <a:ext cx="87827" cy="30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D9B9B22-C304-6840-8989-8E2C3CC593BA}"/>
                  </a:ext>
                </a:extLst>
              </p:cNvPr>
              <p:cNvCxnSpPr>
                <a:stCxn id="17" idx="5"/>
                <a:endCxn id="20" idx="1"/>
              </p:cNvCxnSpPr>
              <p:nvPr/>
            </p:nvCxnSpPr>
            <p:spPr bwMode="auto">
              <a:xfrm>
                <a:off x="8340677" y="3180769"/>
                <a:ext cx="338545" cy="32555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8947C24-6911-D140-A8BB-75AC5BEE97CB}"/>
                  </a:ext>
                </a:extLst>
              </p:cNvPr>
              <p:cNvCxnSpPr>
                <a:stCxn id="18" idx="4"/>
                <a:endCxn id="19" idx="7"/>
              </p:cNvCxnSpPr>
              <p:nvPr/>
            </p:nvCxnSpPr>
            <p:spPr bwMode="auto">
              <a:xfrm flipH="1">
                <a:off x="8428504" y="3191807"/>
                <a:ext cx="351219" cy="31140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3CFFD0-3517-CE46-BD51-1E47C0C933E3}"/>
                </a:ext>
              </a:extLst>
            </p:cNvPr>
            <p:cNvSpPr txBox="1"/>
            <p:nvPr/>
          </p:nvSpPr>
          <p:spPr>
            <a:xfrm>
              <a:off x="7566687" y="2342486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DBBE55-361F-E34E-A121-8B82CFED9DC7}"/>
                </a:ext>
              </a:extLst>
            </p:cNvPr>
            <p:cNvSpPr txBox="1"/>
            <p:nvPr/>
          </p:nvSpPr>
          <p:spPr>
            <a:xfrm>
              <a:off x="8334809" y="2335708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</p:grpSp>
      <p:pic>
        <p:nvPicPr>
          <p:cNvPr id="40" name="Picture 6">
            <a:extLst>
              <a:ext uri="{FF2B5EF4-FFF2-40B4-BE49-F238E27FC236}">
                <a16:creationId xmlns:a16="http://schemas.microsoft.com/office/drawing/2014/main" id="{FA761F8C-19F4-0F41-877C-012967854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634" y="2709620"/>
            <a:ext cx="1932820" cy="128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7B4971-2615-8541-8F12-C091DE1BB5AC}"/>
              </a:ext>
            </a:extLst>
          </p:cNvPr>
          <p:cNvSpPr txBox="1"/>
          <p:nvPr/>
        </p:nvSpPr>
        <p:spPr>
          <a:xfrm>
            <a:off x="7627338" y="398930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2"/>
                </a:solidFill>
              </a:rPr>
              <a:t>x</a:t>
            </a:r>
            <a:r>
              <a:rPr lang="en-US" sz="1800" dirty="0">
                <a:solidFill>
                  <a:schemeClr val="tx2"/>
                </a:solidFill>
              </a:rPr>
              <a:t> (log scale)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2BBC71D-093C-A640-856F-2E18F89883FC}"/>
              </a:ext>
            </a:extLst>
          </p:cNvPr>
          <p:cNvSpPr txBox="1"/>
          <p:nvPr/>
        </p:nvSpPr>
        <p:spPr>
          <a:xfrm>
            <a:off x="6553200" y="237255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2"/>
                </a:solidFill>
              </a:rPr>
              <a:t>y</a:t>
            </a:r>
            <a:r>
              <a:rPr lang="en-US" sz="1800" dirty="0">
                <a:solidFill>
                  <a:schemeClr val="tx2"/>
                </a:solidFill>
              </a:rPr>
              <a:t> (log scale)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D78ADB6-B415-C24F-B3D7-8D18FFEC5447}"/>
              </a:ext>
            </a:extLst>
          </p:cNvPr>
          <p:cNvCxnSpPr>
            <a:cxnSpLocks/>
          </p:cNvCxnSpPr>
          <p:nvPr/>
        </p:nvCxnSpPr>
        <p:spPr bwMode="auto">
          <a:xfrm>
            <a:off x="7627338" y="2984500"/>
            <a:ext cx="1040990" cy="57609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B110398-5CA1-DB49-8667-41FB5F641EAA}"/>
              </a:ext>
            </a:extLst>
          </p:cNvPr>
          <p:cNvCxnSpPr/>
          <p:nvPr/>
        </p:nvCxnSpPr>
        <p:spPr bwMode="auto">
          <a:xfrm>
            <a:off x="8147833" y="3259052"/>
            <a:ext cx="398857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31026C2-F480-FB4B-993B-452689B575FF}"/>
              </a:ext>
            </a:extLst>
          </p:cNvPr>
          <p:cNvSpPr txBox="1"/>
          <p:nvPr/>
        </p:nvSpPr>
        <p:spPr>
          <a:xfrm>
            <a:off x="8504693" y="31463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tx2"/>
                </a:solidFill>
              </a:rPr>
              <a:t>a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780DD4B-CC4B-F544-8C17-CC67EBBC0149}"/>
              </a:ext>
            </a:extLst>
          </p:cNvPr>
          <p:cNvCxnSpPr/>
          <p:nvPr/>
        </p:nvCxnSpPr>
        <p:spPr bwMode="auto">
          <a:xfrm flipV="1">
            <a:off x="5740400" y="675058"/>
            <a:ext cx="558800" cy="69654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5727461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6933B694-AFB5-AA47-B14F-42857E5DC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Graph mining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A0825695-53E8-6444-8D31-81F3C950A1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Are real graphs random?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15073F-793D-F547-93AD-36BECDCA40F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C034E6-A4D0-5044-85CD-0A6FEA3FA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38917" name="Slide Number Placeholder 3">
            <a:extLst>
              <a:ext uri="{FF2B5EF4-FFF2-40B4-BE49-F238E27FC236}">
                <a16:creationId xmlns:a16="http://schemas.microsoft.com/office/drawing/2014/main" id="{834D1F0C-7AAC-4742-9FC4-8938BDD70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6EA3DD1-A9F9-1942-9AC5-0DF4219A0AF0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13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pic>
        <p:nvPicPr>
          <p:cNvPr id="7" name="Picture 4" descr="0iterations">
            <a:extLst>
              <a:ext uri="{FF2B5EF4-FFF2-40B4-BE49-F238E27FC236}">
                <a16:creationId xmlns:a16="http://schemas.microsoft.com/office/drawing/2014/main" id="{72D9C98E-CAA7-FB45-8718-B6A81C59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764" y="952500"/>
            <a:ext cx="1167436" cy="128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19436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5A08EE-A080-6D4D-9AB5-091E4A60D2B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7892" name="Rectangle 1026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Laws and patterns</a:t>
            </a:r>
          </a:p>
        </p:txBody>
      </p:sp>
      <p:sp>
        <p:nvSpPr>
          <p:cNvPr id="3789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 lIns="82945" tIns="41473" rIns="82945" bIns="41473"/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  <a:cs typeface="ＭＳ Ｐゴシック" charset="-128"/>
              </a:rPr>
              <a:t>Q: Are real graphs random?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  <a:cs typeface="ＭＳ Ｐゴシック" charset="-128"/>
              </a:rPr>
              <a:t>A: NO!!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S.0: Diameter (‘6 degrees’; ‘Kevin Bacon’)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in- and out- degree distributions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other (surprising) patterns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  <a:cs typeface="ＭＳ Ｐゴシック" charset="-128"/>
              </a:rPr>
              <a:t>So, let’s look at the data</a:t>
            </a:r>
          </a:p>
        </p:txBody>
      </p:sp>
      <p:sp>
        <p:nvSpPr>
          <p:cNvPr id="37894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pic>
        <p:nvPicPr>
          <p:cNvPr id="7" name="Picture 4" descr="0iterat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7700" y="0"/>
            <a:ext cx="2146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220px-Kevin_Bacon_Comic-Con_20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320" y="2313940"/>
            <a:ext cx="982980" cy="129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5896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answer(s)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062018" cy="4648200"/>
          </a:xfrm>
        </p:spPr>
        <p:txBody>
          <a:bodyPr/>
          <a:lstStyle/>
          <a:p>
            <a:r>
              <a:rPr lang="en-US" dirty="0"/>
              <a:t>Are real graphs random?</a:t>
            </a:r>
          </a:p>
          <a:p>
            <a:pPr lvl="1"/>
            <a:r>
              <a:rPr lang="en-US" dirty="0"/>
              <a:t>S*: what do </a:t>
            </a:r>
            <a:r>
              <a:rPr lang="en-US" b="1" dirty="0"/>
              <a:t>static</a:t>
            </a:r>
            <a:r>
              <a:rPr lang="en-US" dirty="0"/>
              <a:t> graphs look like?</a:t>
            </a:r>
          </a:p>
          <a:p>
            <a:pPr lvl="2"/>
            <a:r>
              <a:rPr lang="en-US" dirty="0"/>
              <a:t>S.0: ‘six degrees’</a:t>
            </a:r>
          </a:p>
          <a:p>
            <a:pPr lvl="2"/>
            <a:r>
              <a:rPr lang="en-US" dirty="0"/>
              <a:t>S.1: degree distribution</a:t>
            </a:r>
          </a:p>
          <a:p>
            <a:pPr lvl="2"/>
            <a:r>
              <a:rPr lang="en-US" dirty="0"/>
              <a:t>S.2: skewed eigenvalues</a:t>
            </a:r>
          </a:p>
          <a:p>
            <a:pPr lvl="2"/>
            <a:r>
              <a:rPr lang="en-US" dirty="0"/>
              <a:t>S.3: triangle power-laws</a:t>
            </a:r>
          </a:p>
          <a:p>
            <a:pPr lvl="2"/>
            <a:r>
              <a:rPr lang="en-US" dirty="0"/>
              <a:t>S.4: GCC; and skewed distr. of conn. comp.</a:t>
            </a:r>
          </a:p>
          <a:p>
            <a:pPr lvl="1"/>
            <a:r>
              <a:rPr lang="en-US" dirty="0"/>
              <a:t>T*: how do graphs evolve over </a:t>
            </a:r>
            <a:r>
              <a:rPr lang="en-US" b="1" dirty="0"/>
              <a:t>time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T.1: diameters</a:t>
            </a:r>
          </a:p>
          <a:p>
            <a:pPr lvl="2"/>
            <a:r>
              <a:rPr lang="en-US" dirty="0"/>
              <a:t>T.2: densification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43FE13-C8FE-C143-818C-0C4D6A177C93}"/>
              </a:ext>
            </a:extLst>
          </p:cNvPr>
          <p:cNvGrpSpPr>
            <a:grpSpLocks noChangeAspect="1"/>
          </p:cNvGrpSpPr>
          <p:nvPr/>
        </p:nvGrpSpPr>
        <p:grpSpPr>
          <a:xfrm>
            <a:off x="310081" y="413853"/>
            <a:ext cx="1703171" cy="1089718"/>
            <a:chOff x="6484711" y="2335708"/>
            <a:chExt cx="2333112" cy="1492765"/>
          </a:xfrm>
        </p:grpSpPr>
        <p:pic>
          <p:nvPicPr>
            <p:cNvPr id="11" name="Picture 4" descr="0iterations">
              <a:extLst>
                <a:ext uri="{FF2B5EF4-FFF2-40B4-BE49-F238E27FC236}">
                  <a16:creationId xmlns:a16="http://schemas.microsoft.com/office/drawing/2014/main" id="{27D80EC5-7D0A-8E4A-A2B6-0B6769CA6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84711" y="2903961"/>
              <a:ext cx="840014" cy="92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0CABA01-732C-7746-AE9D-6E356106DE53}"/>
                </a:ext>
              </a:extLst>
            </p:cNvPr>
            <p:cNvGrpSpPr/>
            <p:nvPr/>
          </p:nvGrpSpPr>
          <p:grpSpPr>
            <a:xfrm>
              <a:off x="7510462" y="2908860"/>
              <a:ext cx="496887" cy="657039"/>
              <a:chOff x="7510462" y="2908860"/>
              <a:chExt cx="496887" cy="657039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B4F941D-A4E5-914B-A2F9-BC4426C61604}"/>
                  </a:ext>
                </a:extLst>
              </p:cNvPr>
              <p:cNvSpPr/>
              <p:nvPr/>
            </p:nvSpPr>
            <p:spPr bwMode="auto">
              <a:xfrm>
                <a:off x="7718401" y="290886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06EF764-ED23-794C-BD49-9F296E929793}"/>
                  </a:ext>
                </a:extLst>
              </p:cNvPr>
              <p:cNvSpPr/>
              <p:nvPr/>
            </p:nvSpPr>
            <p:spPr bwMode="auto">
              <a:xfrm>
                <a:off x="7510462" y="315806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BD3038C-74B8-C046-ABEA-0BFCC8C0038E}"/>
                  </a:ext>
                </a:extLst>
              </p:cNvPr>
              <p:cNvSpPr/>
              <p:nvPr/>
            </p:nvSpPr>
            <p:spPr bwMode="auto">
              <a:xfrm>
                <a:off x="7931149" y="315806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7ED88EB-74E2-5740-8CF7-D4AABC3CC4DD}"/>
                  </a:ext>
                </a:extLst>
              </p:cNvPr>
              <p:cNvSpPr/>
              <p:nvPr/>
            </p:nvSpPr>
            <p:spPr bwMode="auto">
              <a:xfrm>
                <a:off x="7510462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997ED1C-E1FA-EB47-BDB1-44C71EE81CD9}"/>
                  </a:ext>
                </a:extLst>
              </p:cNvPr>
              <p:cNvSpPr/>
              <p:nvPr/>
            </p:nvSpPr>
            <p:spPr bwMode="auto">
              <a:xfrm>
                <a:off x="7931149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91F28E8-8155-4044-943B-2B6A0D131250}"/>
                  </a:ext>
                </a:extLst>
              </p:cNvPr>
              <p:cNvCxnSpPr>
                <a:stCxn id="31" idx="7"/>
                <a:endCxn id="33" idx="3"/>
              </p:cNvCxnSpPr>
              <p:nvPr/>
            </p:nvCxnSpPr>
            <p:spPr bwMode="auto">
              <a:xfrm>
                <a:off x="7783442" y="2918264"/>
                <a:ext cx="158866" cy="29461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FE8A7DE-3A0D-5847-B049-30FD3969EF25}"/>
                  </a:ext>
                </a:extLst>
              </p:cNvPr>
              <p:cNvCxnSpPr>
                <a:stCxn id="31" idx="5"/>
                <a:endCxn id="35" idx="1"/>
              </p:cNvCxnSpPr>
              <p:nvPr/>
            </p:nvCxnSpPr>
            <p:spPr bwMode="auto">
              <a:xfrm>
                <a:off x="7783442" y="2963673"/>
                <a:ext cx="158866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AA29F74-A3AA-9E4F-AAF9-DDDDD8636723}"/>
                  </a:ext>
                </a:extLst>
              </p:cNvPr>
              <p:cNvCxnSpPr>
                <a:stCxn id="31" idx="3"/>
                <a:endCxn id="34" idx="7"/>
              </p:cNvCxnSpPr>
              <p:nvPr/>
            </p:nvCxnSpPr>
            <p:spPr bwMode="auto">
              <a:xfrm flipH="1">
                <a:off x="7575503" y="2963673"/>
                <a:ext cx="154057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1629C53-D501-2D4A-A89C-99BCFD6348D8}"/>
                  </a:ext>
                </a:extLst>
              </p:cNvPr>
              <p:cNvCxnSpPr>
                <a:stCxn id="31" idx="1"/>
                <a:endCxn id="32" idx="5"/>
              </p:cNvCxnSpPr>
              <p:nvPr/>
            </p:nvCxnSpPr>
            <p:spPr bwMode="auto">
              <a:xfrm flipH="1">
                <a:off x="7575503" y="2918264"/>
                <a:ext cx="154057" cy="29461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7FA581D-1265-9C4A-BC7B-6043FF4B02B3}"/>
                </a:ext>
              </a:extLst>
            </p:cNvPr>
            <p:cNvGrpSpPr/>
            <p:nvPr/>
          </p:nvGrpSpPr>
          <p:grpSpPr>
            <a:xfrm>
              <a:off x="8275636" y="2952920"/>
              <a:ext cx="542187" cy="608212"/>
              <a:chOff x="8275636" y="2952920"/>
              <a:chExt cx="542187" cy="60821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7B5F604-BC7F-6C44-BE80-96C4474A61E8}"/>
                  </a:ext>
                </a:extLst>
              </p:cNvPr>
              <p:cNvSpPr/>
              <p:nvPr/>
            </p:nvSpPr>
            <p:spPr bwMode="auto">
              <a:xfrm>
                <a:off x="8506505" y="295292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B0F6AB5-21D8-8949-BDD5-F53DCB4CFA29}"/>
                  </a:ext>
                </a:extLst>
              </p:cNvPr>
              <p:cNvSpPr/>
              <p:nvPr/>
            </p:nvSpPr>
            <p:spPr bwMode="auto">
              <a:xfrm>
                <a:off x="8275636" y="312595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33B8726-5706-DD4D-8590-2A05EF66D6FD}"/>
                  </a:ext>
                </a:extLst>
              </p:cNvPr>
              <p:cNvSpPr/>
              <p:nvPr/>
            </p:nvSpPr>
            <p:spPr bwMode="auto">
              <a:xfrm>
                <a:off x="8741623" y="312759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56ECA83-6454-EF45-96D7-54204EB870A4}"/>
                  </a:ext>
                </a:extLst>
              </p:cNvPr>
              <p:cNvSpPr/>
              <p:nvPr/>
            </p:nvSpPr>
            <p:spPr bwMode="auto">
              <a:xfrm>
                <a:off x="8363463" y="3493804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232017D-A325-F845-8E73-EE108FEB4346}"/>
                  </a:ext>
                </a:extLst>
              </p:cNvPr>
              <p:cNvSpPr/>
              <p:nvPr/>
            </p:nvSpPr>
            <p:spPr bwMode="auto">
              <a:xfrm>
                <a:off x="8668063" y="349691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A48E585-269D-F846-9825-4DFDFACFE327}"/>
                  </a:ext>
                </a:extLst>
              </p:cNvPr>
              <p:cNvCxnSpPr>
                <a:cxnSpLocks/>
                <a:stCxn id="16" idx="6"/>
                <a:endCxn id="18" idx="1"/>
              </p:cNvCxnSpPr>
              <p:nvPr/>
            </p:nvCxnSpPr>
            <p:spPr bwMode="auto">
              <a:xfrm>
                <a:off x="8582705" y="2985029"/>
                <a:ext cx="170077" cy="15196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CC14269-817E-6F4F-9F44-AF5154354FE9}"/>
                  </a:ext>
                </a:extLst>
              </p:cNvPr>
              <p:cNvCxnSpPr>
                <a:stCxn id="16" idx="5"/>
                <a:endCxn id="20" idx="1"/>
              </p:cNvCxnSpPr>
              <p:nvPr/>
            </p:nvCxnSpPr>
            <p:spPr bwMode="auto">
              <a:xfrm>
                <a:off x="8571546" y="3007733"/>
                <a:ext cx="107676" cy="49858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87384A2-7583-814A-94A0-497B16BD448B}"/>
                  </a:ext>
                </a:extLst>
              </p:cNvPr>
              <p:cNvCxnSpPr>
                <a:stCxn id="16" idx="3"/>
                <a:endCxn id="19" idx="7"/>
              </p:cNvCxnSpPr>
              <p:nvPr/>
            </p:nvCxnSpPr>
            <p:spPr bwMode="auto">
              <a:xfrm flipH="1">
                <a:off x="8428504" y="3007733"/>
                <a:ext cx="89160" cy="49547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B6934F0-0DB0-4C44-8B56-AF7DDEA57B26}"/>
                  </a:ext>
                </a:extLst>
              </p:cNvPr>
              <p:cNvCxnSpPr>
                <a:cxnSpLocks/>
                <a:stCxn id="16" idx="1"/>
                <a:endCxn id="17" idx="7"/>
              </p:cNvCxnSpPr>
              <p:nvPr/>
            </p:nvCxnSpPr>
            <p:spPr bwMode="auto">
              <a:xfrm flipH="1">
                <a:off x="8340677" y="2962324"/>
                <a:ext cx="176987" cy="17303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4DADD9B-FBD8-7E4E-BF7D-36FB969F2C08}"/>
                  </a:ext>
                </a:extLst>
              </p:cNvPr>
              <p:cNvCxnSpPr>
                <a:stCxn id="17" idx="6"/>
                <a:endCxn id="18" idx="2"/>
              </p:cNvCxnSpPr>
              <p:nvPr/>
            </p:nvCxnSpPr>
            <p:spPr bwMode="auto">
              <a:xfrm>
                <a:off x="8351836" y="3158065"/>
                <a:ext cx="389787" cy="163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CA23A72-2E91-694E-B664-17634FE4246E}"/>
                  </a:ext>
                </a:extLst>
              </p:cNvPr>
              <p:cNvCxnSpPr>
                <a:stCxn id="18" idx="4"/>
                <a:endCxn id="20" idx="0"/>
              </p:cNvCxnSpPr>
              <p:nvPr/>
            </p:nvCxnSpPr>
            <p:spPr bwMode="auto">
              <a:xfrm flipH="1">
                <a:off x="8706163" y="3191807"/>
                <a:ext cx="73560" cy="305108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7F2C67E-D9FD-CE45-8F29-BB49C54DC4A6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 bwMode="auto">
              <a:xfrm>
                <a:off x="8439663" y="3525913"/>
                <a:ext cx="228400" cy="311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0E1D9D5-F190-DF40-A76D-594253A5C5A4}"/>
                  </a:ext>
                </a:extLst>
              </p:cNvPr>
              <p:cNvCxnSpPr>
                <a:stCxn id="17" idx="4"/>
                <a:endCxn id="19" idx="0"/>
              </p:cNvCxnSpPr>
              <p:nvPr/>
            </p:nvCxnSpPr>
            <p:spPr bwMode="auto">
              <a:xfrm>
                <a:off x="8313736" y="3190173"/>
                <a:ext cx="87827" cy="30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D9B9B22-C304-6840-8989-8E2C3CC593BA}"/>
                  </a:ext>
                </a:extLst>
              </p:cNvPr>
              <p:cNvCxnSpPr>
                <a:stCxn id="17" idx="5"/>
                <a:endCxn id="20" idx="1"/>
              </p:cNvCxnSpPr>
              <p:nvPr/>
            </p:nvCxnSpPr>
            <p:spPr bwMode="auto">
              <a:xfrm>
                <a:off x="8340677" y="3180769"/>
                <a:ext cx="338545" cy="32555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8947C24-6911-D140-A8BB-75AC5BEE97CB}"/>
                  </a:ext>
                </a:extLst>
              </p:cNvPr>
              <p:cNvCxnSpPr>
                <a:stCxn id="18" idx="4"/>
                <a:endCxn id="19" idx="7"/>
              </p:cNvCxnSpPr>
              <p:nvPr/>
            </p:nvCxnSpPr>
            <p:spPr bwMode="auto">
              <a:xfrm flipH="1">
                <a:off x="8428504" y="3191807"/>
                <a:ext cx="351219" cy="31140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3CFFD0-3517-CE46-BD51-1E47C0C933E3}"/>
                </a:ext>
              </a:extLst>
            </p:cNvPr>
            <p:cNvSpPr txBox="1"/>
            <p:nvPr/>
          </p:nvSpPr>
          <p:spPr>
            <a:xfrm>
              <a:off x="7566687" y="2342486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DBBE55-361F-E34E-A121-8B82CFED9DC7}"/>
                </a:ext>
              </a:extLst>
            </p:cNvPr>
            <p:cNvSpPr txBox="1"/>
            <p:nvPr/>
          </p:nvSpPr>
          <p:spPr>
            <a:xfrm>
              <a:off x="8334809" y="2335708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</p:grpSp>
      <p:sp>
        <p:nvSpPr>
          <p:cNvPr id="7" name="Right Arrow 6">
            <a:extLst>
              <a:ext uri="{FF2B5EF4-FFF2-40B4-BE49-F238E27FC236}">
                <a16:creationId xmlns:a16="http://schemas.microsoft.com/office/drawing/2014/main" id="{5ACB77E1-0ABB-C641-8D29-4924BD926EE7}"/>
              </a:ext>
            </a:extLst>
          </p:cNvPr>
          <p:cNvSpPr/>
          <p:nvPr/>
        </p:nvSpPr>
        <p:spPr bwMode="auto">
          <a:xfrm>
            <a:off x="310081" y="2973142"/>
            <a:ext cx="517233" cy="370114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8748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977D5335-B772-A547-9EA5-785E1C60EF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827088"/>
            <a:r>
              <a:rPr lang="en-US" altLang="en-US" dirty="0">
                <a:ea typeface="ＭＳ Ｐゴシック" panose="020B0600070205080204" pitchFamily="34" charset="-128"/>
              </a:rPr>
              <a:t>S.1 - degree distributions</a:t>
            </a:r>
            <a:endParaRPr lang="en-US" altLang="en-US" sz="4100" dirty="0">
              <a:ea typeface="ＭＳ Ｐゴシック" panose="020B0600070205080204" pitchFamily="34" charset="-128"/>
            </a:endParaRP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2BFD3825-1151-F046-BED4-4C73C36FC9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Q: </a:t>
            </a:r>
            <a:r>
              <a:rPr lang="en-US" altLang="en-US" dirty="0" err="1">
                <a:ea typeface="ＭＳ Ｐゴシック" panose="020B0600070205080204" pitchFamily="34" charset="-128"/>
              </a:rPr>
              <a:t>avg</a:t>
            </a:r>
            <a:r>
              <a:rPr lang="en-US" altLang="en-US" dirty="0">
                <a:ea typeface="ＭＳ Ｐゴシック" panose="020B0600070205080204" pitchFamily="34" charset="-128"/>
              </a:rPr>
              <a:t> degree is ~2 - what is the most probable degree?</a:t>
            </a:r>
          </a:p>
        </p:txBody>
      </p:sp>
      <p:sp>
        <p:nvSpPr>
          <p:cNvPr id="43011" name="Text Box 6">
            <a:extLst>
              <a:ext uri="{FF2B5EF4-FFF2-40B4-BE49-F238E27FC236}">
                <a16:creationId xmlns:a16="http://schemas.microsoft.com/office/drawing/2014/main" id="{7DECEA2C-4FC0-A24E-B707-8A947A616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725" y="5410200"/>
            <a:ext cx="1143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0" tIns="45682" rIns="91360" bIns="45682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400"/>
              <a:t>degree</a:t>
            </a:r>
          </a:p>
        </p:txBody>
      </p:sp>
      <p:sp>
        <p:nvSpPr>
          <p:cNvPr id="43012" name="Text Box 7">
            <a:extLst>
              <a:ext uri="{FF2B5EF4-FFF2-40B4-BE49-F238E27FC236}">
                <a16:creationId xmlns:a16="http://schemas.microsoft.com/office/drawing/2014/main" id="{D31E703C-2A69-3141-B3B8-D670B8D39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2936875"/>
            <a:ext cx="941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0" tIns="45682" rIns="91360" bIns="45682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400"/>
              <a:t>count</a:t>
            </a:r>
          </a:p>
        </p:txBody>
      </p:sp>
      <p:sp>
        <p:nvSpPr>
          <p:cNvPr id="43013" name="Text Box 8">
            <a:extLst>
              <a:ext uri="{FF2B5EF4-FFF2-40B4-BE49-F238E27FC236}">
                <a16:creationId xmlns:a16="http://schemas.microsoft.com/office/drawing/2014/main" id="{D4517435-7514-A047-B61C-A88EA1E1E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525" y="3013075"/>
            <a:ext cx="525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0" tIns="45682" rIns="91360" bIns="45682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400"/>
              <a:t>??</a:t>
            </a:r>
          </a:p>
        </p:txBody>
      </p:sp>
      <p:grpSp>
        <p:nvGrpSpPr>
          <p:cNvPr id="43014" name="Group 13">
            <a:extLst>
              <a:ext uri="{FF2B5EF4-FFF2-40B4-BE49-F238E27FC236}">
                <a16:creationId xmlns:a16="http://schemas.microsoft.com/office/drawing/2014/main" id="{78BFB8BF-C605-BE44-8A33-5481234055ED}"/>
              </a:ext>
            </a:extLst>
          </p:cNvPr>
          <p:cNvGrpSpPr>
            <a:grpSpLocks/>
          </p:cNvGrpSpPr>
          <p:nvPr/>
        </p:nvGrpSpPr>
        <p:grpSpPr bwMode="auto">
          <a:xfrm>
            <a:off x="1871663" y="3754438"/>
            <a:ext cx="2124075" cy="1784350"/>
            <a:chOff x="3040325" y="3719922"/>
            <a:chExt cx="2987941" cy="1936918"/>
          </a:xfrm>
        </p:grpSpPr>
        <p:sp>
          <p:nvSpPr>
            <p:cNvPr id="43018" name="Rectangle 4">
              <a:extLst>
                <a:ext uri="{FF2B5EF4-FFF2-40B4-BE49-F238E27FC236}">
                  <a16:creationId xmlns:a16="http://schemas.microsoft.com/office/drawing/2014/main" id="{73C3DE7D-DE2E-4842-9640-5686FB698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325" y="3719922"/>
              <a:ext cx="2987941" cy="130927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945" tIns="41473" rIns="82945" bIns="41473" anchor="ctr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19" name="Freeform 5">
              <a:extLst>
                <a:ext uri="{FF2B5EF4-FFF2-40B4-BE49-F238E27FC236}">
                  <a16:creationId xmlns:a16="http://schemas.microsoft.com/office/drawing/2014/main" id="{D66EBE5C-19B1-1D4B-AD5B-B5F0A4E24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485" y="4151967"/>
              <a:ext cx="2797382" cy="758699"/>
            </a:xfrm>
            <a:custGeom>
              <a:avLst/>
              <a:gdLst>
                <a:gd name="T0" fmla="*/ 0 w 1488"/>
                <a:gd name="T1" fmla="*/ 2147483647 h 544"/>
                <a:gd name="T2" fmla="*/ 2147483647 w 1488"/>
                <a:gd name="T3" fmla="*/ 2147483647 h 544"/>
                <a:gd name="T4" fmla="*/ 2147483647 w 1488"/>
                <a:gd name="T5" fmla="*/ 2147483647 h 544"/>
                <a:gd name="T6" fmla="*/ 2147483647 w 1488"/>
                <a:gd name="T7" fmla="*/ 0 h 544"/>
                <a:gd name="T8" fmla="*/ 2147483647 w 1488"/>
                <a:gd name="T9" fmla="*/ 2147483647 h 544"/>
                <a:gd name="T10" fmla="*/ 2147483647 w 1488"/>
                <a:gd name="T11" fmla="*/ 2147483647 h 544"/>
                <a:gd name="T12" fmla="*/ 2147483647 w 1488"/>
                <a:gd name="T13" fmla="*/ 2147483647 h 5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88"/>
                <a:gd name="T22" fmla="*/ 0 h 544"/>
                <a:gd name="T23" fmla="*/ 1488 w 1488"/>
                <a:gd name="T24" fmla="*/ 544 h 5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88" h="544">
                  <a:moveTo>
                    <a:pt x="0" y="528"/>
                  </a:moveTo>
                  <a:cubicBezTo>
                    <a:pt x="136" y="536"/>
                    <a:pt x="272" y="544"/>
                    <a:pt x="384" y="480"/>
                  </a:cubicBezTo>
                  <a:cubicBezTo>
                    <a:pt x="496" y="416"/>
                    <a:pt x="584" y="224"/>
                    <a:pt x="672" y="144"/>
                  </a:cubicBezTo>
                  <a:cubicBezTo>
                    <a:pt x="760" y="64"/>
                    <a:pt x="840" y="0"/>
                    <a:pt x="912" y="0"/>
                  </a:cubicBezTo>
                  <a:cubicBezTo>
                    <a:pt x="984" y="0"/>
                    <a:pt x="1048" y="72"/>
                    <a:pt x="1104" y="144"/>
                  </a:cubicBezTo>
                  <a:cubicBezTo>
                    <a:pt x="1160" y="216"/>
                    <a:pt x="1184" y="368"/>
                    <a:pt x="1248" y="432"/>
                  </a:cubicBezTo>
                  <a:cubicBezTo>
                    <a:pt x="1312" y="496"/>
                    <a:pt x="1400" y="512"/>
                    <a:pt x="1488" y="52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945" tIns="41473" rIns="82945" bIns="41473" anchor="ctr">
              <a:spAutoFit/>
            </a:bodyPr>
            <a:lstStyle/>
            <a:p>
              <a:endParaRPr lang="en-US"/>
            </a:p>
          </p:txBody>
        </p:sp>
        <p:sp>
          <p:nvSpPr>
            <p:cNvPr id="43020" name="Text Box 10">
              <a:extLst>
                <a:ext uri="{FF2B5EF4-FFF2-40B4-BE49-F238E27FC236}">
                  <a16:creationId xmlns:a16="http://schemas.microsoft.com/office/drawing/2014/main" id="{1EE41645-69B6-F546-B936-831A47A1E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5600" y="5156137"/>
              <a:ext cx="532800" cy="500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0" tIns="45682" rIns="91360" bIns="45682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chemeClr val="accent2"/>
                  </a:solidFill>
                </a:rPr>
                <a:t>2</a:t>
              </a:r>
              <a:endParaRPr lang="en-US" altLang="en-US" sz="2400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113EBA-97A7-F541-A037-FFDE5A6CEC7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382BFA-2831-844E-93B0-EB760E0AE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43017" name="Slide Number Placeholder 3">
            <a:extLst>
              <a:ext uri="{FF2B5EF4-FFF2-40B4-BE49-F238E27FC236}">
                <a16:creationId xmlns:a16="http://schemas.microsoft.com/office/drawing/2014/main" id="{455BB482-C703-FA44-B3BA-584C2F2AB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8451D6F-639F-C643-9978-D12B7BDC11AB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16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2936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FE3F8100-26F0-264F-B35D-9206B087D9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827088"/>
            <a:r>
              <a:rPr lang="en-US" altLang="en-US" dirty="0">
                <a:ea typeface="ＭＳ Ｐゴシック" panose="020B0600070205080204" pitchFamily="34" charset="-128"/>
              </a:rPr>
              <a:t>S.1 - degree distributions</a:t>
            </a:r>
            <a:endParaRPr lang="en-US" altLang="en-US" sz="4100" dirty="0">
              <a:ea typeface="ＭＳ Ｐゴシック" panose="020B0600070205080204" pitchFamily="34" charset="-128"/>
            </a:endParaRP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AD19F2BA-E460-8240-B948-A09BF1B23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Q: </a:t>
            </a:r>
            <a:r>
              <a:rPr lang="en-US" altLang="en-US" dirty="0" err="1">
                <a:ea typeface="ＭＳ Ｐゴシック" panose="020B0600070205080204" pitchFamily="34" charset="-128"/>
              </a:rPr>
              <a:t>avg</a:t>
            </a:r>
            <a:r>
              <a:rPr lang="en-US" altLang="en-US" dirty="0">
                <a:ea typeface="ＭＳ Ｐゴシック" panose="020B0600070205080204" pitchFamily="34" charset="-128"/>
              </a:rPr>
              <a:t> degree is ~2 - what is the most probable degree?</a:t>
            </a:r>
          </a:p>
        </p:txBody>
      </p:sp>
      <p:sp>
        <p:nvSpPr>
          <p:cNvPr id="44035" name="Text Box 14">
            <a:extLst>
              <a:ext uri="{FF2B5EF4-FFF2-40B4-BE49-F238E27FC236}">
                <a16:creationId xmlns:a16="http://schemas.microsoft.com/office/drawing/2014/main" id="{7FB58314-E6DB-8241-80CC-60B6C0F16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0292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0" tIns="45682" rIns="91360" bIns="45682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400"/>
              <a:t>degree</a:t>
            </a:r>
          </a:p>
        </p:txBody>
      </p:sp>
      <p:grpSp>
        <p:nvGrpSpPr>
          <p:cNvPr id="44036" name="Group 19">
            <a:extLst>
              <a:ext uri="{FF2B5EF4-FFF2-40B4-BE49-F238E27FC236}">
                <a16:creationId xmlns:a16="http://schemas.microsoft.com/office/drawing/2014/main" id="{D8180930-7DC6-7843-A292-F6A46B414F1D}"/>
              </a:ext>
            </a:extLst>
          </p:cNvPr>
          <p:cNvGrpSpPr>
            <a:grpSpLocks/>
          </p:cNvGrpSpPr>
          <p:nvPr/>
        </p:nvGrpSpPr>
        <p:grpSpPr bwMode="auto">
          <a:xfrm>
            <a:off x="822325" y="2209800"/>
            <a:ext cx="4862513" cy="3333750"/>
            <a:chOff x="571" y="1534"/>
            <a:chExt cx="3377" cy="2315"/>
          </a:xfrm>
        </p:grpSpPr>
        <p:grpSp>
          <p:nvGrpSpPr>
            <p:cNvPr id="44047" name="Group 4">
              <a:extLst>
                <a:ext uri="{FF2B5EF4-FFF2-40B4-BE49-F238E27FC236}">
                  <a16:creationId xmlns:a16="http://schemas.microsoft.com/office/drawing/2014/main" id="{DA1300C0-640A-6241-B5D0-2381D35D30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" y="2039"/>
              <a:ext cx="3030" cy="1810"/>
              <a:chOff x="518" y="1850"/>
              <a:chExt cx="2748" cy="1641"/>
            </a:xfrm>
          </p:grpSpPr>
          <p:sp>
            <p:nvSpPr>
              <p:cNvPr id="44050" name="Text Box 7">
                <a:extLst>
                  <a:ext uri="{FF2B5EF4-FFF2-40B4-BE49-F238E27FC236}">
                    <a16:creationId xmlns:a16="http://schemas.microsoft.com/office/drawing/2014/main" id="{C602558D-9568-7B40-9337-9253719B98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34" y="3194"/>
                <a:ext cx="732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0717" tIns="50361" rIns="100717" bIns="50361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 eaLnBrk="1" hangingPunct="1"/>
                <a:r>
                  <a:rPr lang="en-US" altLang="en-US" sz="2400"/>
                  <a:t>degree</a:t>
                </a:r>
              </a:p>
            </p:txBody>
          </p:sp>
          <p:sp>
            <p:nvSpPr>
              <p:cNvPr id="44051" name="Text Box 8">
                <a:extLst>
                  <a:ext uri="{FF2B5EF4-FFF2-40B4-BE49-F238E27FC236}">
                    <a16:creationId xmlns:a16="http://schemas.microsoft.com/office/drawing/2014/main" id="{6625B65F-827E-1B42-A2D1-47A0172029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" y="1850"/>
                <a:ext cx="605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0717" tIns="50361" rIns="100717" bIns="50361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 eaLnBrk="1" hangingPunct="1"/>
                <a:r>
                  <a:rPr lang="en-US" altLang="en-US" sz="2400"/>
                  <a:t>count</a:t>
                </a:r>
              </a:p>
            </p:txBody>
          </p:sp>
          <p:sp>
            <p:nvSpPr>
              <p:cNvPr id="44052" name="Text Box 9">
                <a:extLst>
                  <a:ext uri="{FF2B5EF4-FFF2-40B4-BE49-F238E27FC236}">
                    <a16:creationId xmlns:a16="http://schemas.microsoft.com/office/drawing/2014/main" id="{C69CEB7D-AB8F-F44F-8F4E-59A4CDB703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6" y="1898"/>
                <a:ext cx="344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0717" tIns="50361" rIns="100717" bIns="50361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 eaLnBrk="1" hangingPunct="1"/>
                <a:r>
                  <a:rPr lang="en-US" altLang="en-US" sz="2400"/>
                  <a:t>??</a:t>
                </a:r>
              </a:p>
            </p:txBody>
          </p:sp>
        </p:grpSp>
        <p:sp>
          <p:nvSpPr>
            <p:cNvPr id="44048" name="Text Box 15">
              <a:extLst>
                <a:ext uri="{FF2B5EF4-FFF2-40B4-BE49-F238E27FC236}">
                  <a16:creationId xmlns:a16="http://schemas.microsoft.com/office/drawing/2014/main" id="{87E2EFFE-45E5-504A-A3F3-F1B5961E9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1" y="2011"/>
              <a:ext cx="66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0717" tIns="50361" rIns="100717" bIns="50361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/>
              <a:r>
                <a:rPr lang="en-US" altLang="en-US" sz="2400"/>
                <a:t>count</a:t>
              </a:r>
            </a:p>
          </p:txBody>
        </p:sp>
        <p:sp>
          <p:nvSpPr>
            <p:cNvPr id="44049" name="WordArt 18">
              <a:extLst>
                <a:ext uri="{FF2B5EF4-FFF2-40B4-BE49-F238E27FC236}">
                  <a16:creationId xmlns:a16="http://schemas.microsoft.com/office/drawing/2014/main" id="{A0EB0D1A-2440-F84B-92FE-2834AAD5649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70" y="1534"/>
              <a:ext cx="1799" cy="1296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7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r>
                <a:rPr lang="en-US" sz="33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Impact" panose="020B0806030902050204" pitchFamily="34" charset="0"/>
                </a:rPr>
                <a:t>WRONG !</a:t>
              </a:r>
            </a:p>
          </p:txBody>
        </p:sp>
      </p:grpSp>
      <p:grpSp>
        <p:nvGrpSpPr>
          <p:cNvPr id="44037" name="Group 24">
            <a:extLst>
              <a:ext uri="{FF2B5EF4-FFF2-40B4-BE49-F238E27FC236}">
                <a16:creationId xmlns:a16="http://schemas.microsoft.com/office/drawing/2014/main" id="{3E032492-985B-5B40-8D8E-B014B24EBC77}"/>
              </a:ext>
            </a:extLst>
          </p:cNvPr>
          <p:cNvGrpSpPr>
            <a:grpSpLocks/>
          </p:cNvGrpSpPr>
          <p:nvPr/>
        </p:nvGrpSpPr>
        <p:grpSpPr bwMode="auto">
          <a:xfrm>
            <a:off x="1871663" y="3754438"/>
            <a:ext cx="2124075" cy="1784350"/>
            <a:chOff x="3040325" y="3719922"/>
            <a:chExt cx="2987941" cy="1936918"/>
          </a:xfrm>
        </p:grpSpPr>
        <p:sp>
          <p:nvSpPr>
            <p:cNvPr id="44044" name="Rectangle 4">
              <a:extLst>
                <a:ext uri="{FF2B5EF4-FFF2-40B4-BE49-F238E27FC236}">
                  <a16:creationId xmlns:a16="http://schemas.microsoft.com/office/drawing/2014/main" id="{372ED9FA-9185-BE4C-B7A8-EDAB4A85E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325" y="3719922"/>
              <a:ext cx="2987941" cy="130927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945" tIns="41473" rIns="82945" bIns="41473" anchor="ctr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44045" name="Freeform 5">
              <a:extLst>
                <a:ext uri="{FF2B5EF4-FFF2-40B4-BE49-F238E27FC236}">
                  <a16:creationId xmlns:a16="http://schemas.microsoft.com/office/drawing/2014/main" id="{EA09C98E-563D-2542-B383-36AE65EFD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485" y="4151967"/>
              <a:ext cx="2797382" cy="758699"/>
            </a:xfrm>
            <a:custGeom>
              <a:avLst/>
              <a:gdLst>
                <a:gd name="T0" fmla="*/ 0 w 1488"/>
                <a:gd name="T1" fmla="*/ 2147483647 h 544"/>
                <a:gd name="T2" fmla="*/ 2147483647 w 1488"/>
                <a:gd name="T3" fmla="*/ 2147483647 h 544"/>
                <a:gd name="T4" fmla="*/ 2147483647 w 1488"/>
                <a:gd name="T5" fmla="*/ 2147483647 h 544"/>
                <a:gd name="T6" fmla="*/ 2147483647 w 1488"/>
                <a:gd name="T7" fmla="*/ 0 h 544"/>
                <a:gd name="T8" fmla="*/ 2147483647 w 1488"/>
                <a:gd name="T9" fmla="*/ 2147483647 h 544"/>
                <a:gd name="T10" fmla="*/ 2147483647 w 1488"/>
                <a:gd name="T11" fmla="*/ 2147483647 h 544"/>
                <a:gd name="T12" fmla="*/ 2147483647 w 1488"/>
                <a:gd name="T13" fmla="*/ 2147483647 h 5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88"/>
                <a:gd name="T22" fmla="*/ 0 h 544"/>
                <a:gd name="T23" fmla="*/ 1488 w 1488"/>
                <a:gd name="T24" fmla="*/ 544 h 5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88" h="544">
                  <a:moveTo>
                    <a:pt x="0" y="528"/>
                  </a:moveTo>
                  <a:cubicBezTo>
                    <a:pt x="136" y="536"/>
                    <a:pt x="272" y="544"/>
                    <a:pt x="384" y="480"/>
                  </a:cubicBezTo>
                  <a:cubicBezTo>
                    <a:pt x="496" y="416"/>
                    <a:pt x="584" y="224"/>
                    <a:pt x="672" y="144"/>
                  </a:cubicBezTo>
                  <a:cubicBezTo>
                    <a:pt x="760" y="64"/>
                    <a:pt x="840" y="0"/>
                    <a:pt x="912" y="0"/>
                  </a:cubicBezTo>
                  <a:cubicBezTo>
                    <a:pt x="984" y="0"/>
                    <a:pt x="1048" y="72"/>
                    <a:pt x="1104" y="144"/>
                  </a:cubicBezTo>
                  <a:cubicBezTo>
                    <a:pt x="1160" y="216"/>
                    <a:pt x="1184" y="368"/>
                    <a:pt x="1248" y="432"/>
                  </a:cubicBezTo>
                  <a:cubicBezTo>
                    <a:pt x="1312" y="496"/>
                    <a:pt x="1400" y="512"/>
                    <a:pt x="1488" y="52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945" tIns="41473" rIns="82945" bIns="41473" anchor="ctr">
              <a:spAutoFit/>
            </a:bodyPr>
            <a:lstStyle/>
            <a:p>
              <a:endParaRPr lang="en-US"/>
            </a:p>
          </p:txBody>
        </p:sp>
        <p:sp>
          <p:nvSpPr>
            <p:cNvPr id="44046" name="Text Box 10">
              <a:extLst>
                <a:ext uri="{FF2B5EF4-FFF2-40B4-BE49-F238E27FC236}">
                  <a16:creationId xmlns:a16="http://schemas.microsoft.com/office/drawing/2014/main" id="{F6DF35AA-E27A-C749-8655-BAB3860ADD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5600" y="5156137"/>
              <a:ext cx="532800" cy="500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0" tIns="45682" rIns="91360" bIns="45682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chemeClr val="accent2"/>
                  </a:solidFill>
                </a:rPr>
                <a:t>2</a:t>
              </a:r>
              <a:endParaRPr lang="en-US" altLang="en-US" sz="2400"/>
            </a:p>
          </p:txBody>
        </p:sp>
      </p:grpSp>
      <p:sp>
        <p:nvSpPr>
          <p:cNvPr id="44038" name="Rectangle 4">
            <a:extLst>
              <a:ext uri="{FF2B5EF4-FFF2-40B4-BE49-F238E27FC236}">
                <a16:creationId xmlns:a16="http://schemas.microsoft.com/office/drawing/2014/main" id="{132EFFCC-C109-3343-9618-4AD138CF7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2325" y="3754438"/>
            <a:ext cx="2124075" cy="1206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945" tIns="41473" rIns="82945" bIns="41473" anchor="ctr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9" name="Text Box 10">
            <a:extLst>
              <a:ext uri="{FF2B5EF4-FFF2-40B4-BE49-F238E27FC236}">
                <a16:creationId xmlns:a16="http://schemas.microsoft.com/office/drawing/2014/main" id="{10378623-85BE-A845-B427-326D15245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850" y="5078413"/>
            <a:ext cx="3794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682" rIns="91360" bIns="45682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</a:rPr>
              <a:t>2</a:t>
            </a:r>
            <a:endParaRPr lang="en-US" altLang="en-US" sz="2400"/>
          </a:p>
        </p:txBody>
      </p:sp>
      <p:sp>
        <p:nvSpPr>
          <p:cNvPr id="44040" name="Freeform 32">
            <a:extLst>
              <a:ext uri="{FF2B5EF4-FFF2-40B4-BE49-F238E27FC236}">
                <a16:creationId xmlns:a16="http://schemas.microsoft.com/office/drawing/2014/main" id="{4E662720-7A85-3845-9DFA-1DA5D7EF0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63" y="3962400"/>
            <a:ext cx="1692275" cy="939800"/>
          </a:xfrm>
          <a:custGeom>
            <a:avLst/>
            <a:gdLst>
              <a:gd name="T0" fmla="*/ 0 w 1693334"/>
              <a:gd name="T1" fmla="*/ 0 h 939800"/>
              <a:gd name="T2" fmla="*/ 369978 w 1693334"/>
              <a:gd name="T3" fmla="*/ 677333 h 939800"/>
              <a:gd name="T4" fmla="*/ 1210838 w 1693334"/>
              <a:gd name="T5" fmla="*/ 897467 h 939800"/>
              <a:gd name="T6" fmla="*/ 1681722 w 1693334"/>
              <a:gd name="T7" fmla="*/ 931333 h 939800"/>
              <a:gd name="T8" fmla="*/ 0 60000 65536"/>
              <a:gd name="T9" fmla="*/ 0 60000 65536"/>
              <a:gd name="T10" fmla="*/ 0 60000 65536"/>
              <a:gd name="T11" fmla="*/ 0 60000 65536"/>
              <a:gd name="T12" fmla="*/ 0 w 1693334"/>
              <a:gd name="T13" fmla="*/ 0 h 939800"/>
              <a:gd name="T14" fmla="*/ 1693334 w 1693334"/>
              <a:gd name="T15" fmla="*/ 939800 h 939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93334" h="939800">
                <a:moveTo>
                  <a:pt x="0" y="0"/>
                </a:moveTo>
                <a:cubicBezTo>
                  <a:pt x="84667" y="263877"/>
                  <a:pt x="169334" y="527755"/>
                  <a:pt x="372534" y="677333"/>
                </a:cubicBezTo>
                <a:cubicBezTo>
                  <a:pt x="575734" y="826911"/>
                  <a:pt x="999067" y="855134"/>
                  <a:pt x="1219200" y="897467"/>
                </a:cubicBezTo>
                <a:cubicBezTo>
                  <a:pt x="1439333" y="939800"/>
                  <a:pt x="1693334" y="931333"/>
                  <a:pt x="1693334" y="931333"/>
                </a:cubicBezTo>
              </a:path>
            </a:pathLst>
          </a:custGeom>
          <a:noFill/>
          <a:ln w="41275">
            <a:solidFill>
              <a:srgbClr val="FF660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D77143-D0B4-9D49-9E72-60639B9155D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B6C584-3785-7341-B317-341380C6A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44043" name="Slide Number Placeholder 3">
            <a:extLst>
              <a:ext uri="{FF2B5EF4-FFF2-40B4-BE49-F238E27FC236}">
                <a16:creationId xmlns:a16="http://schemas.microsoft.com/office/drawing/2014/main" id="{6FFA8FD8-840D-9B49-8E41-1C4DBFCC7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0682B19-BE06-6149-AC1A-BB63F722614D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17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99286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AEB35514-D0D8-694B-8132-C0C11EC031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8188" y="381000"/>
            <a:ext cx="81915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S.1 .Power-law: </a:t>
            </a:r>
            <a:r>
              <a:rPr lang="en-US" altLang="en-US" dirty="0" err="1">
                <a:ea typeface="ＭＳ Ｐゴシック" panose="020B0600070205080204" pitchFamily="34" charset="-128"/>
              </a:rPr>
              <a:t>outdegree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i="1" dirty="0">
                <a:ea typeface="ＭＳ Ｐゴシック" panose="020B0600070205080204" pitchFamily="34" charset="-128"/>
              </a:rPr>
              <a:t>O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7678C481-49C9-AD41-BED1-BF7EDAD74C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8575" y="5178425"/>
            <a:ext cx="7773988" cy="6524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The plot is linear in log-log scale [FFF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99]</a:t>
            </a:r>
          </a:p>
          <a:p>
            <a:pPr algn="ctr">
              <a:buFontTx/>
              <a:buNone/>
            </a:pPr>
            <a:r>
              <a:rPr lang="en-US" altLang="en-US" i="1" dirty="0" err="1">
                <a:ea typeface="ＭＳ Ｐゴシック" panose="020B0600070205080204" pitchFamily="34" charset="-128"/>
              </a:rPr>
              <a:t>freq</a:t>
            </a:r>
            <a:r>
              <a:rPr lang="en-US" altLang="en-US" i="1" dirty="0">
                <a:ea typeface="ＭＳ Ｐゴシック" panose="020B0600070205080204" pitchFamily="34" charset="-128"/>
              </a:rPr>
              <a:t> = degree </a:t>
            </a:r>
            <a:r>
              <a:rPr lang="en-US" altLang="en-US" i="1" baseline="30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(-2.15)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5059" name="Picture 4" descr="971108">
            <a:extLst>
              <a:ext uri="{FF2B5EF4-FFF2-40B4-BE49-F238E27FC236}">
                <a16:creationId xmlns:a16="http://schemas.microsoft.com/office/drawing/2014/main" id="{885C2C04-8E4F-0C42-82D1-B2C4A2562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1954213"/>
            <a:ext cx="405765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5">
            <a:extLst>
              <a:ext uri="{FF2B5EF4-FFF2-40B4-BE49-F238E27FC236}">
                <a16:creationId xmlns:a16="http://schemas.microsoft.com/office/drawing/2014/main" id="{CD0E7607-5051-3346-91BD-7457A7E86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25" y="2674938"/>
            <a:ext cx="1552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0" tIns="45682" rIns="91360" bIns="45682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i="1">
                <a:solidFill>
                  <a:srgbClr val="FF0000"/>
                </a:solidFill>
              </a:rPr>
              <a:t>O = -2.15</a:t>
            </a:r>
          </a:p>
        </p:txBody>
      </p:sp>
      <p:sp>
        <p:nvSpPr>
          <p:cNvPr id="45061" name="Text Box 6">
            <a:extLst>
              <a:ext uri="{FF2B5EF4-FFF2-40B4-BE49-F238E27FC236}">
                <a16:creationId xmlns:a16="http://schemas.microsoft.com/office/drawing/2014/main" id="{515C899A-0098-5548-BE05-B614A7897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0488" y="2212975"/>
            <a:ext cx="2632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0" tIns="45682" rIns="91360" bIns="45682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/>
              <a:t>Exponent = slope</a:t>
            </a:r>
            <a:endParaRPr lang="en-US" altLang="en-US" sz="2400" i="1"/>
          </a:p>
        </p:txBody>
      </p:sp>
      <p:sp>
        <p:nvSpPr>
          <p:cNvPr id="45062" name="Text Box 7">
            <a:extLst>
              <a:ext uri="{FF2B5EF4-FFF2-40B4-BE49-F238E27FC236}">
                <a16:creationId xmlns:a16="http://schemas.microsoft.com/office/drawing/2014/main" id="{26E9C710-9274-9C45-A795-AD56987BD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8388" y="4746625"/>
            <a:ext cx="16398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0" tIns="45682" rIns="91360" bIns="45682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/>
              <a:t>Outdegree</a:t>
            </a:r>
          </a:p>
        </p:txBody>
      </p:sp>
      <p:sp>
        <p:nvSpPr>
          <p:cNvPr id="45063" name="Text Box 8">
            <a:extLst>
              <a:ext uri="{FF2B5EF4-FFF2-40B4-BE49-F238E27FC236}">
                <a16:creationId xmlns:a16="http://schemas.microsoft.com/office/drawing/2014/main" id="{7DF9915B-8286-EC44-80B0-A1E99D09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2060575"/>
            <a:ext cx="1638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0" tIns="45682" rIns="91360" bIns="45682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/>
              <a:t>Frequency</a:t>
            </a:r>
          </a:p>
        </p:txBody>
      </p:sp>
      <p:sp>
        <p:nvSpPr>
          <p:cNvPr id="45064" name="Text Box 9">
            <a:extLst>
              <a:ext uri="{FF2B5EF4-FFF2-40B4-BE49-F238E27FC236}">
                <a16:creationId xmlns:a16="http://schemas.microsoft.com/office/drawing/2014/main" id="{A7C91879-8D1C-D24A-9524-8920CE707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4132263"/>
            <a:ext cx="1143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0" tIns="45682" rIns="91360" bIns="45682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/>
              <a:t>Nov</a:t>
            </a:r>
            <a:r>
              <a:rPr lang="ja-JP" altLang="en-US" sz="2400"/>
              <a:t>’</a:t>
            </a:r>
            <a:r>
              <a:rPr lang="en-US" altLang="ja-JP" sz="2400"/>
              <a:t>97</a:t>
            </a:r>
            <a:endParaRPr lang="en-US" altLang="en-US" sz="2400"/>
          </a:p>
        </p:txBody>
      </p:sp>
      <p:sp>
        <p:nvSpPr>
          <p:cNvPr id="45065" name="Line 10">
            <a:extLst>
              <a:ext uri="{FF2B5EF4-FFF2-40B4-BE49-F238E27FC236}">
                <a16:creationId xmlns:a16="http://schemas.microsoft.com/office/drawing/2014/main" id="{FD5EFB23-D237-3A43-B034-858386CC9D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5925" y="3359150"/>
            <a:ext cx="1036638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5066" name="Line 11">
            <a:extLst>
              <a:ext uri="{FF2B5EF4-FFF2-40B4-BE49-F238E27FC236}">
                <a16:creationId xmlns:a16="http://schemas.microsoft.com/office/drawing/2014/main" id="{C5747531-15F2-614E-8928-FA383BE20C3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5925" y="3359150"/>
            <a:ext cx="760413" cy="6223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5067" name="Arc 12">
            <a:extLst>
              <a:ext uri="{FF2B5EF4-FFF2-40B4-BE49-F238E27FC236}">
                <a16:creationId xmlns:a16="http://schemas.microsoft.com/office/drawing/2014/main" id="{31038C07-EC92-B647-966B-B16309E85A8D}"/>
              </a:ext>
            </a:extLst>
          </p:cNvPr>
          <p:cNvSpPr>
            <a:spLocks/>
          </p:cNvSpPr>
          <p:nvPr/>
        </p:nvSpPr>
        <p:spPr bwMode="auto">
          <a:xfrm flipV="1">
            <a:off x="4641850" y="3359150"/>
            <a:ext cx="138113" cy="27781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5068" name="Text Box 13">
            <a:extLst>
              <a:ext uri="{FF2B5EF4-FFF2-40B4-BE49-F238E27FC236}">
                <a16:creationId xmlns:a16="http://schemas.microsoft.com/office/drawing/2014/main" id="{2BB9903F-8AC3-A448-BD3F-5C6746D3F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6775" y="3351213"/>
            <a:ext cx="8985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2927" tIns="41464" rIns="82927" bIns="41464">
            <a:spAutoFit/>
          </a:bodyPr>
          <a:lstStyle>
            <a:lvl1pPr defTabSz="8270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270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270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270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270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8270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8270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8270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8270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500">
                <a:solidFill>
                  <a:srgbClr val="CC0000"/>
                </a:solidFill>
              </a:rPr>
              <a:t>-2.15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37B1B9-37CD-F14B-A9DF-3EBD02C57A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558560-B899-4541-B981-FB69FE841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45071" name="Slide Number Placeholder 3">
            <a:extLst>
              <a:ext uri="{FF2B5EF4-FFF2-40B4-BE49-F238E27FC236}">
                <a16:creationId xmlns:a16="http://schemas.microsoft.com/office/drawing/2014/main" id="{B1E1B6D1-5A44-1440-AF88-F27681C9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F15C60D-B4E5-4145-96EC-E50B7D3248FB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18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pic>
        <p:nvPicPr>
          <p:cNvPr id="17" name="Picture 19" descr="0iterations">
            <a:extLst>
              <a:ext uri="{FF2B5EF4-FFF2-40B4-BE49-F238E27FC236}">
                <a16:creationId xmlns:a16="http://schemas.microsoft.com/office/drawing/2014/main" id="{159E9A71-D0CC-CC41-B315-C7FEE5CCD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429000"/>
            <a:ext cx="116205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55562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ADB7DC8F-1547-3047-A446-6E4BA616CA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S.1 </a:t>
            </a:r>
            <a:r>
              <a:rPr lang="en-US" altLang="ja-JP" dirty="0">
                <a:ea typeface="ＭＳ Ｐゴシック" panose="020B0600070205080204" pitchFamily="34" charset="-128"/>
              </a:rPr>
              <a:t>- rank-degree plot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BC7F2BA8-1CE1-3C4B-AFDD-06781E1D08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848600" cy="838200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Any pattern?</a:t>
            </a:r>
          </a:p>
        </p:txBody>
      </p:sp>
      <p:pic>
        <p:nvPicPr>
          <p:cNvPr id="46094" name="Picture 19" descr="0iterations">
            <a:extLst>
              <a:ext uri="{FF2B5EF4-FFF2-40B4-BE49-F238E27FC236}">
                <a16:creationId xmlns:a16="http://schemas.microsoft.com/office/drawing/2014/main" id="{3CED7AFF-761F-8643-81BA-55CAD9487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4256088"/>
            <a:ext cx="116205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CC8844-218D-9949-9546-627390490EB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054C7-6267-1D49-B164-0ED8D9E7E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46097" name="Slide Number Placeholder 4">
            <a:extLst>
              <a:ext uri="{FF2B5EF4-FFF2-40B4-BE49-F238E27FC236}">
                <a16:creationId xmlns:a16="http://schemas.microsoft.com/office/drawing/2014/main" id="{36257E49-EA5B-4849-B7BC-469B78F8B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1F83871-3B9A-754D-BAAC-BF88482A1204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19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33746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Part#2: Tensors and Knowledge Bases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ADB7DC8F-1547-3047-A446-6E4BA616CA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S.1 </a:t>
            </a:r>
            <a:r>
              <a:rPr lang="en-US" altLang="ja-JP" dirty="0">
                <a:ea typeface="ＭＳ Ｐゴシック" panose="020B0600070205080204" pitchFamily="34" charset="-128"/>
              </a:rPr>
              <a:t>- rank-degree plot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BC7F2BA8-1CE1-3C4B-AFDD-06781E1D08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848600" cy="8382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Power law in the degree distribution [SIGCOMM99]</a:t>
            </a:r>
          </a:p>
        </p:txBody>
      </p:sp>
      <p:sp>
        <p:nvSpPr>
          <p:cNvPr id="46083" name="Rectangle 5">
            <a:extLst>
              <a:ext uri="{FF2B5EF4-FFF2-40B4-BE49-F238E27FC236}">
                <a16:creationId xmlns:a16="http://schemas.microsoft.com/office/drawing/2014/main" id="{98C74CAA-ACF9-0A4D-8F59-36BB18961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6084" name="Picture 6">
            <a:extLst>
              <a:ext uri="{FF2B5EF4-FFF2-40B4-BE49-F238E27FC236}">
                <a16:creationId xmlns:a16="http://schemas.microsoft.com/office/drawing/2014/main" id="{F407B544-DC5E-2A4A-B9D7-57FBCD8C0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7">
            <a:extLst>
              <a:ext uri="{FF2B5EF4-FFF2-40B4-BE49-F238E27FC236}">
                <a16:creationId xmlns:a16="http://schemas.microsoft.com/office/drawing/2014/main" id="{502036E1-F443-6641-AA7B-7F78B937C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6" name="Text Box 8">
            <a:extLst>
              <a:ext uri="{FF2B5EF4-FFF2-40B4-BE49-F238E27FC236}">
                <a16:creationId xmlns:a16="http://schemas.microsoft.com/office/drawing/2014/main" id="{27C4F7F4-1D61-5640-8539-FAFEBEDDA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338" y="5062538"/>
            <a:ext cx="1317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en-US" sz="2400">
                <a:latin typeface="Times New Roman" panose="02020603050405020304" pitchFamily="18" charset="0"/>
              </a:rPr>
              <a:t>log(rank)</a:t>
            </a:r>
          </a:p>
        </p:txBody>
      </p:sp>
      <p:sp>
        <p:nvSpPr>
          <p:cNvPr id="46087" name="Text Box 9">
            <a:extLst>
              <a:ext uri="{FF2B5EF4-FFF2-40B4-BE49-F238E27FC236}">
                <a16:creationId xmlns:a16="http://schemas.microsoft.com/office/drawing/2014/main" id="{8944897C-081E-3C4A-AB74-E1F31FFF3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525" y="3389313"/>
            <a:ext cx="158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2400">
                <a:latin typeface="Times New Roman" panose="02020603050405020304" pitchFamily="18" charset="0"/>
              </a:rPr>
              <a:t>log(degree)</a:t>
            </a: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832879CD-D3C0-0742-B00F-E1C1B29D3ABC}"/>
              </a:ext>
            </a:extLst>
          </p:cNvPr>
          <p:cNvGrpSpPr>
            <a:grpSpLocks/>
          </p:cNvGrpSpPr>
          <p:nvPr/>
        </p:nvGrpSpPr>
        <p:grpSpPr bwMode="auto">
          <a:xfrm>
            <a:off x="3252788" y="3513138"/>
            <a:ext cx="2443162" cy="1419225"/>
            <a:chOff x="1824" y="1296"/>
            <a:chExt cx="2111" cy="1296"/>
          </a:xfrm>
        </p:grpSpPr>
        <p:sp>
          <p:nvSpPr>
            <p:cNvPr id="46098" name="Line 11">
              <a:extLst>
                <a:ext uri="{FF2B5EF4-FFF2-40B4-BE49-F238E27FC236}">
                  <a16:creationId xmlns:a16="http://schemas.microsoft.com/office/drawing/2014/main" id="{E61EE971-E580-994B-A22D-EC4876BBAF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24" y="1296"/>
              <a:ext cx="2064" cy="12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9" name="Line 12">
              <a:extLst>
                <a:ext uri="{FF2B5EF4-FFF2-40B4-BE49-F238E27FC236}">
                  <a16:creationId xmlns:a16="http://schemas.microsoft.com/office/drawing/2014/main" id="{3BEB4E7A-F7F1-4649-BF97-316645599B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824"/>
              <a:ext cx="33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6100" name="Text Box 13">
              <a:extLst>
                <a:ext uri="{FF2B5EF4-FFF2-40B4-BE49-F238E27FC236}">
                  <a16:creationId xmlns:a16="http://schemas.microsoft.com/office/drawing/2014/main" id="{4156B254-185C-014B-9E23-903265E876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5" y="1872"/>
              <a:ext cx="720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0" lang="en-US" altLang="en-US" sz="24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-0.82</a:t>
              </a:r>
            </a:p>
          </p:txBody>
        </p:sp>
      </p:grpSp>
      <p:sp>
        <p:nvSpPr>
          <p:cNvPr id="46089" name="Text Box 14">
            <a:extLst>
              <a:ext uri="{FF2B5EF4-FFF2-40B4-BE49-F238E27FC236}">
                <a16:creationId xmlns:a16="http://schemas.microsoft.com/office/drawing/2014/main" id="{2AFC80F2-D785-BE4D-BED5-AB614786B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25146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0" lang="en-US" altLang="en-US" sz="2400" b="1">
                <a:latin typeface="Times New Roman" panose="02020603050405020304" pitchFamily="18" charset="0"/>
              </a:rPr>
              <a:t>internet domains</a:t>
            </a:r>
          </a:p>
        </p:txBody>
      </p:sp>
      <p:sp>
        <p:nvSpPr>
          <p:cNvPr id="46090" name="Line 15">
            <a:extLst>
              <a:ext uri="{FF2B5EF4-FFF2-40B4-BE49-F238E27FC236}">
                <a16:creationId xmlns:a16="http://schemas.microsoft.com/office/drawing/2014/main" id="{5BB48DF4-5467-EC47-92F7-8D94DA73B8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3352800"/>
            <a:ext cx="228600" cy="76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Text Box 16">
            <a:extLst>
              <a:ext uri="{FF2B5EF4-FFF2-40B4-BE49-F238E27FC236}">
                <a16:creationId xmlns:a16="http://schemas.microsoft.com/office/drawing/2014/main" id="{7FDEADA9-3A71-3047-8D45-44228CD11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775" y="3017838"/>
            <a:ext cx="1320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2800" b="1">
                <a:solidFill>
                  <a:srgbClr val="008000"/>
                </a:solidFill>
                <a:latin typeface="Times New Roman" panose="02020603050405020304" pitchFamily="18" charset="0"/>
              </a:rPr>
              <a:t>att.com</a:t>
            </a:r>
          </a:p>
        </p:txBody>
      </p:sp>
      <p:sp>
        <p:nvSpPr>
          <p:cNvPr id="46092" name="Line 17">
            <a:extLst>
              <a:ext uri="{FF2B5EF4-FFF2-40B4-BE49-F238E27FC236}">
                <a16:creationId xmlns:a16="http://schemas.microsoft.com/office/drawing/2014/main" id="{CAB002C3-F72D-9449-B500-76C7756C1E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3657600"/>
            <a:ext cx="228600" cy="304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Text Box 18">
            <a:extLst>
              <a:ext uri="{FF2B5EF4-FFF2-40B4-BE49-F238E27FC236}">
                <a16:creationId xmlns:a16="http://schemas.microsoft.com/office/drawing/2014/main" id="{CE87BD65-DD29-084E-AE76-C5D922AA6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3932238"/>
            <a:ext cx="149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2800" b="1">
                <a:solidFill>
                  <a:srgbClr val="008000"/>
                </a:solidFill>
                <a:latin typeface="Times New Roman" panose="02020603050405020304" pitchFamily="18" charset="0"/>
              </a:rPr>
              <a:t>ibm.com</a:t>
            </a:r>
          </a:p>
        </p:txBody>
      </p:sp>
      <p:pic>
        <p:nvPicPr>
          <p:cNvPr id="46094" name="Picture 19" descr="0iterations">
            <a:extLst>
              <a:ext uri="{FF2B5EF4-FFF2-40B4-BE49-F238E27FC236}">
                <a16:creationId xmlns:a16="http://schemas.microsoft.com/office/drawing/2014/main" id="{3CED7AFF-761F-8643-81BA-55CAD9487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4256088"/>
            <a:ext cx="116205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CC8844-218D-9949-9546-627390490EB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054C7-6267-1D49-B164-0ED8D9E7E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46097" name="Slide Number Placeholder 4">
            <a:extLst>
              <a:ext uri="{FF2B5EF4-FFF2-40B4-BE49-F238E27FC236}">
                <a16:creationId xmlns:a16="http://schemas.microsoft.com/office/drawing/2014/main" id="{36257E49-EA5B-4849-B7BC-469B78F8B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1F83871-3B9A-754D-BAAC-BF88482A1204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20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383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ADB7DC8F-1547-3047-A446-6E4BA616CA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S.1 </a:t>
            </a:r>
            <a:r>
              <a:rPr lang="en-US" altLang="ja-JP" dirty="0">
                <a:ea typeface="ＭＳ Ｐゴシック" panose="020B0600070205080204" pitchFamily="34" charset="-128"/>
              </a:rPr>
              <a:t>- rank-degree plot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BC7F2BA8-1CE1-3C4B-AFDD-06781E1D08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848600" cy="8382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Power law in the degree distribution [SIGCOMM99]</a:t>
            </a:r>
          </a:p>
        </p:txBody>
      </p:sp>
      <p:sp>
        <p:nvSpPr>
          <p:cNvPr id="46083" name="Rectangle 5">
            <a:extLst>
              <a:ext uri="{FF2B5EF4-FFF2-40B4-BE49-F238E27FC236}">
                <a16:creationId xmlns:a16="http://schemas.microsoft.com/office/drawing/2014/main" id="{98C74CAA-ACF9-0A4D-8F59-36BB18961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6084" name="Picture 6">
            <a:extLst>
              <a:ext uri="{FF2B5EF4-FFF2-40B4-BE49-F238E27FC236}">
                <a16:creationId xmlns:a16="http://schemas.microsoft.com/office/drawing/2014/main" id="{F407B544-DC5E-2A4A-B9D7-57FBCD8C0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7">
            <a:extLst>
              <a:ext uri="{FF2B5EF4-FFF2-40B4-BE49-F238E27FC236}">
                <a16:creationId xmlns:a16="http://schemas.microsoft.com/office/drawing/2014/main" id="{502036E1-F443-6641-AA7B-7F78B937C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6" name="Text Box 8">
            <a:extLst>
              <a:ext uri="{FF2B5EF4-FFF2-40B4-BE49-F238E27FC236}">
                <a16:creationId xmlns:a16="http://schemas.microsoft.com/office/drawing/2014/main" id="{27C4F7F4-1D61-5640-8539-FAFEBEDDA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338" y="5062538"/>
            <a:ext cx="1317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en-US" sz="2400">
                <a:latin typeface="Times New Roman" panose="02020603050405020304" pitchFamily="18" charset="0"/>
              </a:rPr>
              <a:t>log(rank)</a:t>
            </a:r>
          </a:p>
        </p:txBody>
      </p:sp>
      <p:sp>
        <p:nvSpPr>
          <p:cNvPr id="46087" name="Text Box 9">
            <a:extLst>
              <a:ext uri="{FF2B5EF4-FFF2-40B4-BE49-F238E27FC236}">
                <a16:creationId xmlns:a16="http://schemas.microsoft.com/office/drawing/2014/main" id="{8944897C-081E-3C4A-AB74-E1F31FFF3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525" y="3389313"/>
            <a:ext cx="158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2400">
                <a:latin typeface="Times New Roman" panose="02020603050405020304" pitchFamily="18" charset="0"/>
              </a:rPr>
              <a:t>log(degree)</a:t>
            </a: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832879CD-D3C0-0742-B00F-E1C1B29D3ABC}"/>
              </a:ext>
            </a:extLst>
          </p:cNvPr>
          <p:cNvGrpSpPr>
            <a:grpSpLocks/>
          </p:cNvGrpSpPr>
          <p:nvPr/>
        </p:nvGrpSpPr>
        <p:grpSpPr bwMode="auto">
          <a:xfrm>
            <a:off x="3252788" y="3513138"/>
            <a:ext cx="2443162" cy="1419225"/>
            <a:chOff x="1824" y="1296"/>
            <a:chExt cx="2111" cy="1296"/>
          </a:xfrm>
        </p:grpSpPr>
        <p:sp>
          <p:nvSpPr>
            <p:cNvPr id="46098" name="Line 11">
              <a:extLst>
                <a:ext uri="{FF2B5EF4-FFF2-40B4-BE49-F238E27FC236}">
                  <a16:creationId xmlns:a16="http://schemas.microsoft.com/office/drawing/2014/main" id="{E61EE971-E580-994B-A22D-EC4876BBAF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24" y="1296"/>
              <a:ext cx="2064" cy="12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9" name="Line 12">
              <a:extLst>
                <a:ext uri="{FF2B5EF4-FFF2-40B4-BE49-F238E27FC236}">
                  <a16:creationId xmlns:a16="http://schemas.microsoft.com/office/drawing/2014/main" id="{3BEB4E7A-F7F1-4649-BF97-316645599B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824"/>
              <a:ext cx="33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6100" name="Text Box 13">
              <a:extLst>
                <a:ext uri="{FF2B5EF4-FFF2-40B4-BE49-F238E27FC236}">
                  <a16:creationId xmlns:a16="http://schemas.microsoft.com/office/drawing/2014/main" id="{4156B254-185C-014B-9E23-903265E876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5" y="1872"/>
              <a:ext cx="720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0" lang="en-US" altLang="en-US" sz="24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-0.82</a:t>
              </a:r>
            </a:p>
          </p:txBody>
        </p:sp>
      </p:grpSp>
      <p:sp>
        <p:nvSpPr>
          <p:cNvPr id="46089" name="Text Box 14">
            <a:extLst>
              <a:ext uri="{FF2B5EF4-FFF2-40B4-BE49-F238E27FC236}">
                <a16:creationId xmlns:a16="http://schemas.microsoft.com/office/drawing/2014/main" id="{2AFC80F2-D785-BE4D-BED5-AB614786B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25146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0" lang="en-US" altLang="en-US" sz="2400" b="1">
                <a:latin typeface="Times New Roman" panose="02020603050405020304" pitchFamily="18" charset="0"/>
              </a:rPr>
              <a:t>internet domains</a:t>
            </a:r>
          </a:p>
        </p:txBody>
      </p:sp>
      <p:sp>
        <p:nvSpPr>
          <p:cNvPr id="46090" name="Line 15">
            <a:extLst>
              <a:ext uri="{FF2B5EF4-FFF2-40B4-BE49-F238E27FC236}">
                <a16:creationId xmlns:a16="http://schemas.microsoft.com/office/drawing/2014/main" id="{5BB48DF4-5467-EC47-92F7-8D94DA73B8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3352800"/>
            <a:ext cx="228600" cy="76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Text Box 16">
            <a:extLst>
              <a:ext uri="{FF2B5EF4-FFF2-40B4-BE49-F238E27FC236}">
                <a16:creationId xmlns:a16="http://schemas.microsoft.com/office/drawing/2014/main" id="{7FDEADA9-3A71-3047-8D45-44228CD11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775" y="3017838"/>
            <a:ext cx="1320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att.com</a:t>
            </a:r>
            <a:endParaRPr kumimoji="0" lang="en-US" altLang="en-US" sz="2800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2" name="Line 17">
            <a:extLst>
              <a:ext uri="{FF2B5EF4-FFF2-40B4-BE49-F238E27FC236}">
                <a16:creationId xmlns:a16="http://schemas.microsoft.com/office/drawing/2014/main" id="{CAB002C3-F72D-9449-B500-76C7756C1E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3657600"/>
            <a:ext cx="228600" cy="304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Text Box 18">
            <a:extLst>
              <a:ext uri="{FF2B5EF4-FFF2-40B4-BE49-F238E27FC236}">
                <a16:creationId xmlns:a16="http://schemas.microsoft.com/office/drawing/2014/main" id="{CE87BD65-DD29-084E-AE76-C5D922AA6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3932238"/>
            <a:ext cx="149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2800" b="1">
                <a:solidFill>
                  <a:srgbClr val="008000"/>
                </a:solidFill>
                <a:latin typeface="Times New Roman" panose="02020603050405020304" pitchFamily="18" charset="0"/>
              </a:rPr>
              <a:t>ibm.com</a:t>
            </a:r>
          </a:p>
        </p:txBody>
      </p:sp>
      <p:pic>
        <p:nvPicPr>
          <p:cNvPr id="46094" name="Picture 19" descr="0iterations">
            <a:extLst>
              <a:ext uri="{FF2B5EF4-FFF2-40B4-BE49-F238E27FC236}">
                <a16:creationId xmlns:a16="http://schemas.microsoft.com/office/drawing/2014/main" id="{3CED7AFF-761F-8643-81BA-55CAD9487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4256088"/>
            <a:ext cx="116205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CC8844-218D-9949-9546-627390490EB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054C7-6267-1D49-B164-0ED8D9E7E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46097" name="Slide Number Placeholder 4">
            <a:extLst>
              <a:ext uri="{FF2B5EF4-FFF2-40B4-BE49-F238E27FC236}">
                <a16:creationId xmlns:a16="http://schemas.microsoft.com/office/drawing/2014/main" id="{36257E49-EA5B-4849-B7BC-469B78F8B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1F83871-3B9A-754D-BAAC-BF88482A1204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21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52A9BB5-65B7-4B45-B6DD-B668598FCE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7752" y="2601787"/>
            <a:ext cx="652937" cy="7656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B695AE8-4E4E-0447-9819-2778898D6B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4636" y="4522244"/>
            <a:ext cx="806433" cy="765601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C47E348E-BE1C-6244-8546-D8FDE0B7DFF4}"/>
              </a:ext>
            </a:extLst>
          </p:cNvPr>
          <p:cNvSpPr/>
          <p:nvPr/>
        </p:nvSpPr>
        <p:spPr bwMode="auto">
          <a:xfrm rot="20423629">
            <a:off x="4174875" y="3025023"/>
            <a:ext cx="768146" cy="346257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10A317CB-1285-C64F-BFA3-CF9C0DBA7503}"/>
              </a:ext>
            </a:extLst>
          </p:cNvPr>
          <p:cNvSpPr/>
          <p:nvPr/>
        </p:nvSpPr>
        <p:spPr bwMode="auto">
          <a:xfrm rot="7615092">
            <a:off x="2354563" y="4082960"/>
            <a:ext cx="532800" cy="346257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96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ADB7DC8F-1547-3047-A446-6E4BA616CA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S.1 </a:t>
            </a:r>
            <a:r>
              <a:rPr lang="en-US" altLang="ja-JP" dirty="0">
                <a:ea typeface="ＭＳ Ｐゴシック" panose="020B0600070205080204" pitchFamily="34" charset="-128"/>
              </a:rPr>
              <a:t>- Skewed distributions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BC7F2BA8-1CE1-3C4B-AFDD-06781E1D08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0" y="1590300"/>
            <a:ext cx="4257675" cy="4153506"/>
          </a:xfrm>
        </p:spPr>
        <p:txBody>
          <a:bodyPr/>
          <a:lstStyle/>
          <a:p>
            <a:r>
              <a:rPr lang="en-US" altLang="en-US" sz="2800" dirty="0" err="1">
                <a:ea typeface="ＭＳ Ｐゴシック" panose="020B0600070205080204" pitchFamily="34" charset="-128"/>
              </a:rPr>
              <a:t>Zipf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80-20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Pareto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Rich-get-richer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Preferential attachment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Matthew effect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CRP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…</a:t>
            </a:r>
          </a:p>
          <a:p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CC8844-218D-9949-9546-627390490EB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054C7-6267-1D49-B164-0ED8D9E7E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46097" name="Slide Number Placeholder 4">
            <a:extLst>
              <a:ext uri="{FF2B5EF4-FFF2-40B4-BE49-F238E27FC236}">
                <a16:creationId xmlns:a16="http://schemas.microsoft.com/office/drawing/2014/main" id="{36257E49-EA5B-4849-B7BC-469B78F8B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1F83871-3B9A-754D-BAAC-BF88482A1204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22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82F71FF-1E59-694A-9612-859F4BA02CC7}"/>
              </a:ext>
            </a:extLst>
          </p:cNvPr>
          <p:cNvGrpSpPr>
            <a:grpSpLocks noChangeAspect="1"/>
          </p:cNvGrpSpPr>
          <p:nvPr/>
        </p:nvGrpSpPr>
        <p:grpSpPr>
          <a:xfrm>
            <a:off x="208206" y="3690064"/>
            <a:ext cx="3939502" cy="2074856"/>
            <a:chOff x="512763" y="2601787"/>
            <a:chExt cx="5627687" cy="2963988"/>
          </a:xfrm>
        </p:grpSpPr>
        <p:sp>
          <p:nvSpPr>
            <p:cNvPr id="46083" name="Rectangle 5">
              <a:extLst>
                <a:ext uri="{FF2B5EF4-FFF2-40B4-BE49-F238E27FC236}">
                  <a16:creationId xmlns:a16="http://schemas.microsoft.com/office/drawing/2014/main" id="{98C74CAA-ACF9-0A4D-8F59-36BB18961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8288" y="3352800"/>
              <a:ext cx="3332162" cy="221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46084" name="Picture 6">
              <a:extLst>
                <a:ext uri="{FF2B5EF4-FFF2-40B4-BE49-F238E27FC236}">
                  <a16:creationId xmlns:a16="http://schemas.microsoft.com/office/drawing/2014/main" id="{F407B544-DC5E-2A4A-B9D7-57FBCD8C00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8288" y="3352800"/>
              <a:ext cx="3332162" cy="221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5" name="Rectangle 7">
              <a:extLst>
                <a:ext uri="{FF2B5EF4-FFF2-40B4-BE49-F238E27FC236}">
                  <a16:creationId xmlns:a16="http://schemas.microsoft.com/office/drawing/2014/main" id="{502036E1-F443-6641-AA7B-7F78B937C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8288" y="3352800"/>
              <a:ext cx="3332162" cy="22129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" name="Group 10">
              <a:extLst>
                <a:ext uri="{FF2B5EF4-FFF2-40B4-BE49-F238E27FC236}">
                  <a16:creationId xmlns:a16="http://schemas.microsoft.com/office/drawing/2014/main" id="{832879CD-D3C0-0742-B00F-E1C1B29D3A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52788" y="3513138"/>
              <a:ext cx="2443162" cy="1419225"/>
              <a:chOff x="1824" y="1296"/>
              <a:chExt cx="2111" cy="1296"/>
            </a:xfrm>
          </p:grpSpPr>
          <p:sp>
            <p:nvSpPr>
              <p:cNvPr id="46098" name="Line 11">
                <a:extLst>
                  <a:ext uri="{FF2B5EF4-FFF2-40B4-BE49-F238E27FC236}">
                    <a16:creationId xmlns:a16="http://schemas.microsoft.com/office/drawing/2014/main" id="{E61EE971-E580-994B-A22D-EC4876BBAF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24" y="1296"/>
                <a:ext cx="2064" cy="129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9" name="Line 12">
                <a:extLst>
                  <a:ext uri="{FF2B5EF4-FFF2-40B4-BE49-F238E27FC236}">
                    <a16:creationId xmlns:a16="http://schemas.microsoft.com/office/drawing/2014/main" id="{3BEB4E7A-F7F1-4649-BF97-316645599B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824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100" name="Text Box 13">
                <a:extLst>
                  <a:ext uri="{FF2B5EF4-FFF2-40B4-BE49-F238E27FC236}">
                    <a16:creationId xmlns:a16="http://schemas.microsoft.com/office/drawing/2014/main" id="{4156B254-185C-014B-9E23-903265E876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5" y="1872"/>
                <a:ext cx="720" cy="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kumimoji="0" lang="en-US" altLang="en-US" sz="2400" b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-0.82</a:t>
                </a:r>
              </a:p>
            </p:txBody>
          </p:sp>
        </p:grpSp>
        <p:sp>
          <p:nvSpPr>
            <p:cNvPr id="46090" name="Line 15">
              <a:extLst>
                <a:ext uri="{FF2B5EF4-FFF2-40B4-BE49-F238E27FC236}">
                  <a16:creationId xmlns:a16="http://schemas.microsoft.com/office/drawing/2014/main" id="{5BB48DF4-5467-EC47-92F7-8D94DA73B8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52800" y="3352800"/>
              <a:ext cx="228600" cy="7620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Text Box 16">
              <a:extLst>
                <a:ext uri="{FF2B5EF4-FFF2-40B4-BE49-F238E27FC236}">
                  <a16:creationId xmlns:a16="http://schemas.microsoft.com/office/drawing/2014/main" id="{7FDEADA9-3A71-3047-8D45-44228CD11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0775" y="3017838"/>
              <a:ext cx="13208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kumimoji="0" lang="en-US" altLang="en-US" sz="2800" b="1" dirty="0" err="1">
                  <a:solidFill>
                    <a:srgbClr val="008000"/>
                  </a:solidFill>
                  <a:latin typeface="Times New Roman" panose="02020603050405020304" pitchFamily="18" charset="0"/>
                </a:rPr>
                <a:t>att.com</a:t>
              </a:r>
              <a:endParaRPr kumimoji="0"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092" name="Line 17">
              <a:extLst>
                <a:ext uri="{FF2B5EF4-FFF2-40B4-BE49-F238E27FC236}">
                  <a16:creationId xmlns:a16="http://schemas.microsoft.com/office/drawing/2014/main" id="{CAB002C3-F72D-9449-B500-76C7756C1E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4200" y="3657600"/>
              <a:ext cx="228600" cy="30480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3" name="Text Box 18">
              <a:extLst>
                <a:ext uri="{FF2B5EF4-FFF2-40B4-BE49-F238E27FC236}">
                  <a16:creationId xmlns:a16="http://schemas.microsoft.com/office/drawing/2014/main" id="{CE87BD65-DD29-084E-AE76-C5D922AA66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1663" y="3932238"/>
              <a:ext cx="14986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kumimoji="0" lang="en-US" altLang="en-US" sz="2800" b="1">
                  <a:solidFill>
                    <a:srgbClr val="008000"/>
                  </a:solidFill>
                  <a:latin typeface="Times New Roman" panose="02020603050405020304" pitchFamily="18" charset="0"/>
                </a:rPr>
                <a:t>ibm.com</a:t>
              </a:r>
            </a:p>
          </p:txBody>
        </p:sp>
        <p:pic>
          <p:nvPicPr>
            <p:cNvPr id="46094" name="Picture 19" descr="0iterations">
              <a:extLst>
                <a:ext uri="{FF2B5EF4-FFF2-40B4-BE49-F238E27FC236}">
                  <a16:creationId xmlns:a16="http://schemas.microsoft.com/office/drawing/2014/main" id="{3CED7AFF-761F-8643-81BA-55CAD9487A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63" y="4256088"/>
              <a:ext cx="1162050" cy="127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52A9BB5-65B7-4B45-B6DD-B668598FC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27752" y="2601787"/>
              <a:ext cx="652937" cy="76560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B695AE8-4E4E-0447-9819-2778898D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44636" y="4522244"/>
              <a:ext cx="806433" cy="765601"/>
            </a:xfrm>
            <a:prstGeom prst="rect">
              <a:avLst/>
            </a:prstGeom>
          </p:spPr>
        </p:pic>
        <p:sp>
          <p:nvSpPr>
            <p:cNvPr id="5" name="Right Arrow 4">
              <a:extLst>
                <a:ext uri="{FF2B5EF4-FFF2-40B4-BE49-F238E27FC236}">
                  <a16:creationId xmlns:a16="http://schemas.microsoft.com/office/drawing/2014/main" id="{C47E348E-BE1C-6244-8546-D8FDE0B7DFF4}"/>
                </a:ext>
              </a:extLst>
            </p:cNvPr>
            <p:cNvSpPr/>
            <p:nvPr/>
          </p:nvSpPr>
          <p:spPr bwMode="auto">
            <a:xfrm rot="20423629">
              <a:off x="4174875" y="3025023"/>
              <a:ext cx="768146" cy="346257"/>
            </a:xfrm>
            <a:prstGeom prst="rightArrow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>
              <a:extLst>
                <a:ext uri="{FF2B5EF4-FFF2-40B4-BE49-F238E27FC236}">
                  <a16:creationId xmlns:a16="http://schemas.microsoft.com/office/drawing/2014/main" id="{10A317CB-1285-C64F-BFA3-CF9C0DBA7503}"/>
                </a:ext>
              </a:extLst>
            </p:cNvPr>
            <p:cNvSpPr/>
            <p:nvPr/>
          </p:nvSpPr>
          <p:spPr bwMode="auto">
            <a:xfrm rot="7615092">
              <a:off x="2354563" y="4082960"/>
              <a:ext cx="532800" cy="346257"/>
            </a:xfrm>
            <a:prstGeom prst="rightArrow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250584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answer(s)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062018" cy="4648200"/>
          </a:xfrm>
        </p:spPr>
        <p:txBody>
          <a:bodyPr/>
          <a:lstStyle/>
          <a:p>
            <a:r>
              <a:rPr lang="en-US" dirty="0"/>
              <a:t>Are real graphs random?</a:t>
            </a:r>
          </a:p>
          <a:p>
            <a:pPr lvl="1"/>
            <a:r>
              <a:rPr lang="en-US" dirty="0"/>
              <a:t>S*: what do </a:t>
            </a:r>
            <a:r>
              <a:rPr lang="en-US" b="1" dirty="0"/>
              <a:t>static</a:t>
            </a:r>
            <a:r>
              <a:rPr lang="en-US" dirty="0"/>
              <a:t> graphs look like?</a:t>
            </a:r>
          </a:p>
          <a:p>
            <a:pPr lvl="2"/>
            <a:r>
              <a:rPr lang="en-US" dirty="0"/>
              <a:t>S.0: ‘six degrees’</a:t>
            </a:r>
          </a:p>
          <a:p>
            <a:pPr lvl="2"/>
            <a:r>
              <a:rPr lang="en-US" dirty="0"/>
              <a:t>S.1: skewed degree distribution</a:t>
            </a:r>
          </a:p>
          <a:p>
            <a:pPr lvl="2"/>
            <a:r>
              <a:rPr lang="en-US" dirty="0"/>
              <a:t>S.2: skewed eigenvalues</a:t>
            </a:r>
          </a:p>
          <a:p>
            <a:pPr lvl="2"/>
            <a:r>
              <a:rPr lang="en-US" dirty="0"/>
              <a:t>S.3: triangle power-laws</a:t>
            </a:r>
          </a:p>
          <a:p>
            <a:pPr lvl="2"/>
            <a:r>
              <a:rPr lang="en-US" dirty="0"/>
              <a:t>S.4: GCC; and skewed distr. of conn. comp.</a:t>
            </a:r>
          </a:p>
          <a:p>
            <a:pPr lvl="1"/>
            <a:r>
              <a:rPr lang="en-US" dirty="0"/>
              <a:t>T*: how do graphs evolve over </a:t>
            </a:r>
            <a:r>
              <a:rPr lang="en-US" b="1" dirty="0"/>
              <a:t>time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T.1: diameters</a:t>
            </a:r>
          </a:p>
          <a:p>
            <a:pPr lvl="2"/>
            <a:r>
              <a:rPr lang="en-US" dirty="0"/>
              <a:t>T.2: densification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43FE13-C8FE-C143-818C-0C4D6A177C93}"/>
              </a:ext>
            </a:extLst>
          </p:cNvPr>
          <p:cNvGrpSpPr>
            <a:grpSpLocks noChangeAspect="1"/>
          </p:cNvGrpSpPr>
          <p:nvPr/>
        </p:nvGrpSpPr>
        <p:grpSpPr>
          <a:xfrm>
            <a:off x="310081" y="413853"/>
            <a:ext cx="1703171" cy="1089718"/>
            <a:chOff x="6484711" y="2335708"/>
            <a:chExt cx="2333112" cy="1492765"/>
          </a:xfrm>
        </p:grpSpPr>
        <p:pic>
          <p:nvPicPr>
            <p:cNvPr id="11" name="Picture 4" descr="0iterations">
              <a:extLst>
                <a:ext uri="{FF2B5EF4-FFF2-40B4-BE49-F238E27FC236}">
                  <a16:creationId xmlns:a16="http://schemas.microsoft.com/office/drawing/2014/main" id="{27D80EC5-7D0A-8E4A-A2B6-0B6769CA6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84711" y="2903961"/>
              <a:ext cx="840014" cy="92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0CABA01-732C-7746-AE9D-6E356106DE53}"/>
                </a:ext>
              </a:extLst>
            </p:cNvPr>
            <p:cNvGrpSpPr/>
            <p:nvPr/>
          </p:nvGrpSpPr>
          <p:grpSpPr>
            <a:xfrm>
              <a:off x="7510462" y="2908860"/>
              <a:ext cx="496887" cy="657039"/>
              <a:chOff x="7510462" y="2908860"/>
              <a:chExt cx="496887" cy="657039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B4F941D-A4E5-914B-A2F9-BC4426C61604}"/>
                  </a:ext>
                </a:extLst>
              </p:cNvPr>
              <p:cNvSpPr/>
              <p:nvPr/>
            </p:nvSpPr>
            <p:spPr bwMode="auto">
              <a:xfrm>
                <a:off x="7718401" y="290886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06EF764-ED23-794C-BD49-9F296E929793}"/>
                  </a:ext>
                </a:extLst>
              </p:cNvPr>
              <p:cNvSpPr/>
              <p:nvPr/>
            </p:nvSpPr>
            <p:spPr bwMode="auto">
              <a:xfrm>
                <a:off x="7510462" y="315806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BD3038C-74B8-C046-ABEA-0BFCC8C0038E}"/>
                  </a:ext>
                </a:extLst>
              </p:cNvPr>
              <p:cNvSpPr/>
              <p:nvPr/>
            </p:nvSpPr>
            <p:spPr bwMode="auto">
              <a:xfrm>
                <a:off x="7931149" y="315806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7ED88EB-74E2-5740-8CF7-D4AABC3CC4DD}"/>
                  </a:ext>
                </a:extLst>
              </p:cNvPr>
              <p:cNvSpPr/>
              <p:nvPr/>
            </p:nvSpPr>
            <p:spPr bwMode="auto">
              <a:xfrm>
                <a:off x="7510462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997ED1C-E1FA-EB47-BDB1-44C71EE81CD9}"/>
                  </a:ext>
                </a:extLst>
              </p:cNvPr>
              <p:cNvSpPr/>
              <p:nvPr/>
            </p:nvSpPr>
            <p:spPr bwMode="auto">
              <a:xfrm>
                <a:off x="7931149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91F28E8-8155-4044-943B-2B6A0D131250}"/>
                  </a:ext>
                </a:extLst>
              </p:cNvPr>
              <p:cNvCxnSpPr>
                <a:stCxn id="31" idx="7"/>
                <a:endCxn id="33" idx="3"/>
              </p:cNvCxnSpPr>
              <p:nvPr/>
            </p:nvCxnSpPr>
            <p:spPr bwMode="auto">
              <a:xfrm>
                <a:off x="7783442" y="2918264"/>
                <a:ext cx="158866" cy="29461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FE8A7DE-3A0D-5847-B049-30FD3969EF25}"/>
                  </a:ext>
                </a:extLst>
              </p:cNvPr>
              <p:cNvCxnSpPr>
                <a:stCxn id="31" idx="5"/>
                <a:endCxn id="35" idx="1"/>
              </p:cNvCxnSpPr>
              <p:nvPr/>
            </p:nvCxnSpPr>
            <p:spPr bwMode="auto">
              <a:xfrm>
                <a:off x="7783442" y="2963673"/>
                <a:ext cx="158866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AA29F74-A3AA-9E4F-AAF9-DDDDD8636723}"/>
                  </a:ext>
                </a:extLst>
              </p:cNvPr>
              <p:cNvCxnSpPr>
                <a:stCxn id="31" idx="3"/>
                <a:endCxn id="34" idx="7"/>
              </p:cNvCxnSpPr>
              <p:nvPr/>
            </p:nvCxnSpPr>
            <p:spPr bwMode="auto">
              <a:xfrm flipH="1">
                <a:off x="7575503" y="2963673"/>
                <a:ext cx="154057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1629C53-D501-2D4A-A89C-99BCFD6348D8}"/>
                  </a:ext>
                </a:extLst>
              </p:cNvPr>
              <p:cNvCxnSpPr>
                <a:stCxn id="31" idx="1"/>
                <a:endCxn id="32" idx="5"/>
              </p:cNvCxnSpPr>
              <p:nvPr/>
            </p:nvCxnSpPr>
            <p:spPr bwMode="auto">
              <a:xfrm flipH="1">
                <a:off x="7575503" y="2918264"/>
                <a:ext cx="154057" cy="29461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7FA581D-1265-9C4A-BC7B-6043FF4B02B3}"/>
                </a:ext>
              </a:extLst>
            </p:cNvPr>
            <p:cNvGrpSpPr/>
            <p:nvPr/>
          </p:nvGrpSpPr>
          <p:grpSpPr>
            <a:xfrm>
              <a:off x="8275636" y="2952920"/>
              <a:ext cx="542187" cy="608212"/>
              <a:chOff x="8275636" y="2952920"/>
              <a:chExt cx="542187" cy="60821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7B5F604-BC7F-6C44-BE80-96C4474A61E8}"/>
                  </a:ext>
                </a:extLst>
              </p:cNvPr>
              <p:cNvSpPr/>
              <p:nvPr/>
            </p:nvSpPr>
            <p:spPr bwMode="auto">
              <a:xfrm>
                <a:off x="8506505" y="295292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B0F6AB5-21D8-8949-BDD5-F53DCB4CFA29}"/>
                  </a:ext>
                </a:extLst>
              </p:cNvPr>
              <p:cNvSpPr/>
              <p:nvPr/>
            </p:nvSpPr>
            <p:spPr bwMode="auto">
              <a:xfrm>
                <a:off x="8275636" y="312595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33B8726-5706-DD4D-8590-2A05EF66D6FD}"/>
                  </a:ext>
                </a:extLst>
              </p:cNvPr>
              <p:cNvSpPr/>
              <p:nvPr/>
            </p:nvSpPr>
            <p:spPr bwMode="auto">
              <a:xfrm>
                <a:off x="8741623" y="312759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56ECA83-6454-EF45-96D7-54204EB870A4}"/>
                  </a:ext>
                </a:extLst>
              </p:cNvPr>
              <p:cNvSpPr/>
              <p:nvPr/>
            </p:nvSpPr>
            <p:spPr bwMode="auto">
              <a:xfrm>
                <a:off x="8363463" y="3493804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232017D-A325-F845-8E73-EE108FEB4346}"/>
                  </a:ext>
                </a:extLst>
              </p:cNvPr>
              <p:cNvSpPr/>
              <p:nvPr/>
            </p:nvSpPr>
            <p:spPr bwMode="auto">
              <a:xfrm>
                <a:off x="8668063" y="349691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A48E585-269D-F846-9825-4DFDFACFE327}"/>
                  </a:ext>
                </a:extLst>
              </p:cNvPr>
              <p:cNvCxnSpPr>
                <a:cxnSpLocks/>
                <a:stCxn id="16" idx="6"/>
                <a:endCxn id="18" idx="1"/>
              </p:cNvCxnSpPr>
              <p:nvPr/>
            </p:nvCxnSpPr>
            <p:spPr bwMode="auto">
              <a:xfrm>
                <a:off x="8582705" y="2985029"/>
                <a:ext cx="170077" cy="15196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CC14269-817E-6F4F-9F44-AF5154354FE9}"/>
                  </a:ext>
                </a:extLst>
              </p:cNvPr>
              <p:cNvCxnSpPr>
                <a:stCxn id="16" idx="5"/>
                <a:endCxn id="20" idx="1"/>
              </p:cNvCxnSpPr>
              <p:nvPr/>
            </p:nvCxnSpPr>
            <p:spPr bwMode="auto">
              <a:xfrm>
                <a:off x="8571546" y="3007733"/>
                <a:ext cx="107676" cy="49858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87384A2-7583-814A-94A0-497B16BD448B}"/>
                  </a:ext>
                </a:extLst>
              </p:cNvPr>
              <p:cNvCxnSpPr>
                <a:stCxn id="16" idx="3"/>
                <a:endCxn id="19" idx="7"/>
              </p:cNvCxnSpPr>
              <p:nvPr/>
            </p:nvCxnSpPr>
            <p:spPr bwMode="auto">
              <a:xfrm flipH="1">
                <a:off x="8428504" y="3007733"/>
                <a:ext cx="89160" cy="49547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B6934F0-0DB0-4C44-8B56-AF7DDEA57B26}"/>
                  </a:ext>
                </a:extLst>
              </p:cNvPr>
              <p:cNvCxnSpPr>
                <a:cxnSpLocks/>
                <a:stCxn id="16" idx="1"/>
                <a:endCxn id="17" idx="7"/>
              </p:cNvCxnSpPr>
              <p:nvPr/>
            </p:nvCxnSpPr>
            <p:spPr bwMode="auto">
              <a:xfrm flipH="1">
                <a:off x="8340677" y="2962324"/>
                <a:ext cx="176987" cy="17303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4DADD9B-FBD8-7E4E-BF7D-36FB969F2C08}"/>
                  </a:ext>
                </a:extLst>
              </p:cNvPr>
              <p:cNvCxnSpPr>
                <a:stCxn id="17" idx="6"/>
                <a:endCxn id="18" idx="2"/>
              </p:cNvCxnSpPr>
              <p:nvPr/>
            </p:nvCxnSpPr>
            <p:spPr bwMode="auto">
              <a:xfrm>
                <a:off x="8351836" y="3158065"/>
                <a:ext cx="389787" cy="163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CA23A72-2E91-694E-B664-17634FE4246E}"/>
                  </a:ext>
                </a:extLst>
              </p:cNvPr>
              <p:cNvCxnSpPr>
                <a:stCxn id="18" idx="4"/>
                <a:endCxn id="20" idx="0"/>
              </p:cNvCxnSpPr>
              <p:nvPr/>
            </p:nvCxnSpPr>
            <p:spPr bwMode="auto">
              <a:xfrm flipH="1">
                <a:off x="8706163" y="3191807"/>
                <a:ext cx="73560" cy="305108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7F2C67E-D9FD-CE45-8F29-BB49C54DC4A6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 bwMode="auto">
              <a:xfrm>
                <a:off x="8439663" y="3525913"/>
                <a:ext cx="228400" cy="311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0E1D9D5-F190-DF40-A76D-594253A5C5A4}"/>
                  </a:ext>
                </a:extLst>
              </p:cNvPr>
              <p:cNvCxnSpPr>
                <a:stCxn id="17" idx="4"/>
                <a:endCxn id="19" idx="0"/>
              </p:cNvCxnSpPr>
              <p:nvPr/>
            </p:nvCxnSpPr>
            <p:spPr bwMode="auto">
              <a:xfrm>
                <a:off x="8313736" y="3190173"/>
                <a:ext cx="87827" cy="30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D9B9B22-C304-6840-8989-8E2C3CC593BA}"/>
                  </a:ext>
                </a:extLst>
              </p:cNvPr>
              <p:cNvCxnSpPr>
                <a:stCxn id="17" idx="5"/>
                <a:endCxn id="20" idx="1"/>
              </p:cNvCxnSpPr>
              <p:nvPr/>
            </p:nvCxnSpPr>
            <p:spPr bwMode="auto">
              <a:xfrm>
                <a:off x="8340677" y="3180769"/>
                <a:ext cx="338545" cy="32555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8947C24-6911-D140-A8BB-75AC5BEE97CB}"/>
                  </a:ext>
                </a:extLst>
              </p:cNvPr>
              <p:cNvCxnSpPr>
                <a:stCxn id="18" idx="4"/>
                <a:endCxn id="19" idx="7"/>
              </p:cNvCxnSpPr>
              <p:nvPr/>
            </p:nvCxnSpPr>
            <p:spPr bwMode="auto">
              <a:xfrm flipH="1">
                <a:off x="8428504" y="3191807"/>
                <a:ext cx="351219" cy="31140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3CFFD0-3517-CE46-BD51-1E47C0C933E3}"/>
                </a:ext>
              </a:extLst>
            </p:cNvPr>
            <p:cNvSpPr txBox="1"/>
            <p:nvPr/>
          </p:nvSpPr>
          <p:spPr>
            <a:xfrm>
              <a:off x="7566687" y="2342486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DBBE55-361F-E34E-A121-8B82CFED9DC7}"/>
                </a:ext>
              </a:extLst>
            </p:cNvPr>
            <p:cNvSpPr txBox="1"/>
            <p:nvPr/>
          </p:nvSpPr>
          <p:spPr>
            <a:xfrm>
              <a:off x="8334809" y="2335708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C29D942C-DD2D-0D49-BEBE-754DAFF13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844" y="2790302"/>
            <a:ext cx="652937" cy="76560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723A30D-1B4E-E648-ADC8-0B43024A0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473" y="2790302"/>
            <a:ext cx="806433" cy="765601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5ACB77E1-0ABB-C641-8D29-4924BD926EE7}"/>
              </a:ext>
            </a:extLst>
          </p:cNvPr>
          <p:cNvSpPr/>
          <p:nvPr/>
        </p:nvSpPr>
        <p:spPr bwMode="auto">
          <a:xfrm>
            <a:off x="310081" y="3450774"/>
            <a:ext cx="517233" cy="370114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9899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6F6DE4B4-9C2D-7D4B-BADC-B896E53893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S.2: Eigen Exponent </a:t>
            </a:r>
            <a:r>
              <a:rPr lang="en-US" altLang="en-US" i="1" dirty="0">
                <a:ea typeface="ＭＳ Ｐゴシック" panose="020B0600070205080204" pitchFamily="34" charset="-128"/>
              </a:rPr>
              <a:t>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4C2D54D2-959A-1945-90EB-1D398B3531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7750" y="5481638"/>
            <a:ext cx="7769225" cy="884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A2: power law in the eigenvalues of the adjacency matrix</a:t>
            </a:r>
          </a:p>
        </p:txBody>
      </p:sp>
      <p:sp>
        <p:nvSpPr>
          <p:cNvPr id="48131" name="Text Box 4">
            <a:extLst>
              <a:ext uri="{FF2B5EF4-FFF2-40B4-BE49-F238E27FC236}">
                <a16:creationId xmlns:a16="http://schemas.microsoft.com/office/drawing/2014/main" id="{B1E751B5-D82F-5F44-9C1A-9AC46352A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188" y="2860675"/>
            <a:ext cx="1363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0" lang="en-US" altLang="en-US" sz="2400" i="1">
                <a:solidFill>
                  <a:srgbClr val="FF0000"/>
                </a:solidFill>
                <a:latin typeface="Times New Roman" panose="02020603050405020304" pitchFamily="18" charset="0"/>
              </a:rPr>
              <a:t>E = -0.48</a:t>
            </a:r>
          </a:p>
        </p:txBody>
      </p:sp>
      <p:sp>
        <p:nvSpPr>
          <p:cNvPr id="48132" name="Text Box 5">
            <a:extLst>
              <a:ext uri="{FF2B5EF4-FFF2-40B4-BE49-F238E27FC236}">
                <a16:creationId xmlns:a16="http://schemas.microsoft.com/office/drawing/2014/main" id="{C03EA705-A543-3B47-A5A4-D60743070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650" y="2241550"/>
            <a:ext cx="231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0" lang="en-US" altLang="en-US" sz="2400">
                <a:latin typeface="Times New Roman" panose="02020603050405020304" pitchFamily="18" charset="0"/>
              </a:rPr>
              <a:t>Exponent = slope</a:t>
            </a:r>
            <a:endParaRPr kumimoji="0" lang="en-US" altLang="en-US" sz="2400" i="1">
              <a:latin typeface="Times New Roman" panose="02020603050405020304" pitchFamily="18" charset="0"/>
            </a:endParaRPr>
          </a:p>
        </p:txBody>
      </p:sp>
      <p:sp>
        <p:nvSpPr>
          <p:cNvPr id="48133" name="Text Box 6">
            <a:extLst>
              <a:ext uri="{FF2B5EF4-FFF2-40B4-BE49-F238E27FC236}">
                <a16:creationId xmlns:a16="http://schemas.microsoft.com/office/drawing/2014/main" id="{F1BF0DEA-8C50-7B4D-B214-B296720B4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0"/>
            <a:ext cx="1443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kumimoji="0" lang="en-US" altLang="en-US" sz="2000"/>
              <a:t>Eigenvalue</a:t>
            </a:r>
          </a:p>
        </p:txBody>
      </p:sp>
      <p:sp>
        <p:nvSpPr>
          <p:cNvPr id="48134" name="Text Box 7">
            <a:extLst>
              <a:ext uri="{FF2B5EF4-FFF2-40B4-BE49-F238E27FC236}">
                <a16:creationId xmlns:a16="http://schemas.microsoft.com/office/drawing/2014/main" id="{B311BF15-607C-404A-9232-806EE5C58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967288"/>
            <a:ext cx="3671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kumimoji="0" lang="en-US" altLang="en-US" sz="2000"/>
              <a:t>Rank of decreasing eigenvalue</a:t>
            </a:r>
          </a:p>
        </p:txBody>
      </p:sp>
      <p:sp>
        <p:nvSpPr>
          <p:cNvPr id="48135" name="Text Box 8">
            <a:extLst>
              <a:ext uri="{FF2B5EF4-FFF2-40B4-BE49-F238E27FC236}">
                <a16:creationId xmlns:a16="http://schemas.microsoft.com/office/drawing/2014/main" id="{52A90499-7180-474C-93B8-F6DF724DB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1663" y="3760788"/>
            <a:ext cx="1524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kumimoji="0" lang="en-US" altLang="en-US" sz="2400"/>
              <a:t>May 2001</a:t>
            </a:r>
          </a:p>
        </p:txBody>
      </p:sp>
      <p:pic>
        <p:nvPicPr>
          <p:cNvPr id="48136" name="Picture 9">
            <a:extLst>
              <a:ext uri="{FF2B5EF4-FFF2-40B4-BE49-F238E27FC236}">
                <a16:creationId xmlns:a16="http://schemas.microsoft.com/office/drawing/2014/main" id="{1C028C50-192B-814C-88EA-495A6B1A3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41910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0C4DAB-EEBC-9742-9240-90AB32BE3DD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2587B3-3B38-F342-9966-399A05464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48139" name="Slide Number Placeholder 3">
            <a:extLst>
              <a:ext uri="{FF2B5EF4-FFF2-40B4-BE49-F238E27FC236}">
                <a16:creationId xmlns:a16="http://schemas.microsoft.com/office/drawing/2014/main" id="{C92C347A-605F-0249-829F-0E2D91F24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EA64E2-7A37-F440-9767-F2011E8782BA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24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B5D967-B81D-9549-95DE-B3F491A24B5F}"/>
                  </a:ext>
                </a:extLst>
              </p:cNvPr>
              <p:cNvSpPr txBox="1"/>
              <p:nvPr/>
            </p:nvSpPr>
            <p:spPr>
              <a:xfrm>
                <a:off x="278060" y="4731067"/>
                <a:ext cx="171726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B5D967-B81D-9549-95DE-B3F491A24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60" y="4731067"/>
                <a:ext cx="1717265" cy="492443"/>
              </a:xfrm>
              <a:prstGeom prst="rect">
                <a:avLst/>
              </a:prstGeom>
              <a:blipFill>
                <a:blip r:embed="rId3"/>
                <a:stretch>
                  <a:fillRect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loud 5">
            <a:extLst>
              <a:ext uri="{FF2B5EF4-FFF2-40B4-BE49-F238E27FC236}">
                <a16:creationId xmlns:a16="http://schemas.microsoft.com/office/drawing/2014/main" id="{15DF75FC-7E9F-1746-B953-760D11B5F557}"/>
              </a:ext>
            </a:extLst>
          </p:cNvPr>
          <p:cNvSpPr/>
          <p:nvPr/>
        </p:nvSpPr>
        <p:spPr bwMode="auto">
          <a:xfrm>
            <a:off x="58065" y="4572000"/>
            <a:ext cx="2286672" cy="909638"/>
          </a:xfrm>
          <a:prstGeom prst="cloud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8524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answer(s)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062018" cy="4648200"/>
          </a:xfrm>
        </p:spPr>
        <p:txBody>
          <a:bodyPr/>
          <a:lstStyle/>
          <a:p>
            <a:r>
              <a:rPr lang="en-US" dirty="0"/>
              <a:t>Are real graphs random?</a:t>
            </a:r>
          </a:p>
          <a:p>
            <a:pPr lvl="1"/>
            <a:r>
              <a:rPr lang="en-US" dirty="0"/>
              <a:t>S*: what do </a:t>
            </a:r>
            <a:r>
              <a:rPr lang="en-US" b="1" dirty="0"/>
              <a:t>static</a:t>
            </a:r>
            <a:r>
              <a:rPr lang="en-US" dirty="0"/>
              <a:t> graphs look like?</a:t>
            </a:r>
          </a:p>
          <a:p>
            <a:pPr lvl="2"/>
            <a:r>
              <a:rPr lang="en-US" dirty="0"/>
              <a:t>S.0: ‘six degrees’</a:t>
            </a:r>
          </a:p>
          <a:p>
            <a:pPr lvl="2"/>
            <a:r>
              <a:rPr lang="en-US" dirty="0"/>
              <a:t>S.1: skewed degree distribution</a:t>
            </a:r>
          </a:p>
          <a:p>
            <a:pPr lvl="2"/>
            <a:r>
              <a:rPr lang="en-US" dirty="0"/>
              <a:t>S.2: skewed eigenvalues</a:t>
            </a:r>
          </a:p>
          <a:p>
            <a:pPr lvl="2"/>
            <a:r>
              <a:rPr lang="en-US" dirty="0"/>
              <a:t>S.3: triangle power-laws</a:t>
            </a:r>
          </a:p>
          <a:p>
            <a:pPr lvl="2"/>
            <a:r>
              <a:rPr lang="en-US" dirty="0"/>
              <a:t>S.4: GCC; and skewed distr. of conn. comp.</a:t>
            </a:r>
          </a:p>
          <a:p>
            <a:pPr lvl="1"/>
            <a:r>
              <a:rPr lang="en-US" dirty="0"/>
              <a:t>T*: how do graphs evolve over </a:t>
            </a:r>
            <a:r>
              <a:rPr lang="en-US" b="1" dirty="0"/>
              <a:t>time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T.1: diameters</a:t>
            </a:r>
          </a:p>
          <a:p>
            <a:pPr lvl="2"/>
            <a:r>
              <a:rPr lang="en-US" dirty="0"/>
              <a:t>T.2: densification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43FE13-C8FE-C143-818C-0C4D6A177C93}"/>
              </a:ext>
            </a:extLst>
          </p:cNvPr>
          <p:cNvGrpSpPr>
            <a:grpSpLocks noChangeAspect="1"/>
          </p:cNvGrpSpPr>
          <p:nvPr/>
        </p:nvGrpSpPr>
        <p:grpSpPr>
          <a:xfrm>
            <a:off x="310081" y="413853"/>
            <a:ext cx="1703171" cy="1089718"/>
            <a:chOff x="6484711" y="2335708"/>
            <a:chExt cx="2333112" cy="1492765"/>
          </a:xfrm>
        </p:grpSpPr>
        <p:pic>
          <p:nvPicPr>
            <p:cNvPr id="11" name="Picture 4" descr="0iterations">
              <a:extLst>
                <a:ext uri="{FF2B5EF4-FFF2-40B4-BE49-F238E27FC236}">
                  <a16:creationId xmlns:a16="http://schemas.microsoft.com/office/drawing/2014/main" id="{27D80EC5-7D0A-8E4A-A2B6-0B6769CA6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84711" y="2903961"/>
              <a:ext cx="840014" cy="92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0CABA01-732C-7746-AE9D-6E356106DE53}"/>
                </a:ext>
              </a:extLst>
            </p:cNvPr>
            <p:cNvGrpSpPr/>
            <p:nvPr/>
          </p:nvGrpSpPr>
          <p:grpSpPr>
            <a:xfrm>
              <a:off x="7510462" y="2908860"/>
              <a:ext cx="496887" cy="657039"/>
              <a:chOff x="7510462" y="2908860"/>
              <a:chExt cx="496887" cy="657039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B4F941D-A4E5-914B-A2F9-BC4426C61604}"/>
                  </a:ext>
                </a:extLst>
              </p:cNvPr>
              <p:cNvSpPr/>
              <p:nvPr/>
            </p:nvSpPr>
            <p:spPr bwMode="auto">
              <a:xfrm>
                <a:off x="7718401" y="290886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06EF764-ED23-794C-BD49-9F296E929793}"/>
                  </a:ext>
                </a:extLst>
              </p:cNvPr>
              <p:cNvSpPr/>
              <p:nvPr/>
            </p:nvSpPr>
            <p:spPr bwMode="auto">
              <a:xfrm>
                <a:off x="7510462" y="315806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BD3038C-74B8-C046-ABEA-0BFCC8C0038E}"/>
                  </a:ext>
                </a:extLst>
              </p:cNvPr>
              <p:cNvSpPr/>
              <p:nvPr/>
            </p:nvSpPr>
            <p:spPr bwMode="auto">
              <a:xfrm>
                <a:off x="7931149" y="315806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7ED88EB-74E2-5740-8CF7-D4AABC3CC4DD}"/>
                  </a:ext>
                </a:extLst>
              </p:cNvPr>
              <p:cNvSpPr/>
              <p:nvPr/>
            </p:nvSpPr>
            <p:spPr bwMode="auto">
              <a:xfrm>
                <a:off x="7510462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997ED1C-E1FA-EB47-BDB1-44C71EE81CD9}"/>
                  </a:ext>
                </a:extLst>
              </p:cNvPr>
              <p:cNvSpPr/>
              <p:nvPr/>
            </p:nvSpPr>
            <p:spPr bwMode="auto">
              <a:xfrm>
                <a:off x="7931149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91F28E8-8155-4044-943B-2B6A0D131250}"/>
                  </a:ext>
                </a:extLst>
              </p:cNvPr>
              <p:cNvCxnSpPr>
                <a:stCxn id="31" idx="7"/>
                <a:endCxn id="33" idx="3"/>
              </p:cNvCxnSpPr>
              <p:nvPr/>
            </p:nvCxnSpPr>
            <p:spPr bwMode="auto">
              <a:xfrm>
                <a:off x="7783442" y="2918264"/>
                <a:ext cx="158866" cy="29461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FE8A7DE-3A0D-5847-B049-30FD3969EF25}"/>
                  </a:ext>
                </a:extLst>
              </p:cNvPr>
              <p:cNvCxnSpPr>
                <a:stCxn id="31" idx="5"/>
                <a:endCxn id="35" idx="1"/>
              </p:cNvCxnSpPr>
              <p:nvPr/>
            </p:nvCxnSpPr>
            <p:spPr bwMode="auto">
              <a:xfrm>
                <a:off x="7783442" y="2963673"/>
                <a:ext cx="158866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AA29F74-A3AA-9E4F-AAF9-DDDDD8636723}"/>
                  </a:ext>
                </a:extLst>
              </p:cNvPr>
              <p:cNvCxnSpPr>
                <a:stCxn id="31" idx="3"/>
                <a:endCxn id="34" idx="7"/>
              </p:cNvCxnSpPr>
              <p:nvPr/>
            </p:nvCxnSpPr>
            <p:spPr bwMode="auto">
              <a:xfrm flipH="1">
                <a:off x="7575503" y="2963673"/>
                <a:ext cx="154057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1629C53-D501-2D4A-A89C-99BCFD6348D8}"/>
                  </a:ext>
                </a:extLst>
              </p:cNvPr>
              <p:cNvCxnSpPr>
                <a:stCxn id="31" idx="1"/>
                <a:endCxn id="32" idx="5"/>
              </p:cNvCxnSpPr>
              <p:nvPr/>
            </p:nvCxnSpPr>
            <p:spPr bwMode="auto">
              <a:xfrm flipH="1">
                <a:off x="7575503" y="2918264"/>
                <a:ext cx="154057" cy="29461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7FA581D-1265-9C4A-BC7B-6043FF4B02B3}"/>
                </a:ext>
              </a:extLst>
            </p:cNvPr>
            <p:cNvGrpSpPr/>
            <p:nvPr/>
          </p:nvGrpSpPr>
          <p:grpSpPr>
            <a:xfrm>
              <a:off x="8275636" y="2952920"/>
              <a:ext cx="542187" cy="608212"/>
              <a:chOff x="8275636" y="2952920"/>
              <a:chExt cx="542187" cy="60821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7B5F604-BC7F-6C44-BE80-96C4474A61E8}"/>
                  </a:ext>
                </a:extLst>
              </p:cNvPr>
              <p:cNvSpPr/>
              <p:nvPr/>
            </p:nvSpPr>
            <p:spPr bwMode="auto">
              <a:xfrm>
                <a:off x="8506505" y="295292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B0F6AB5-21D8-8949-BDD5-F53DCB4CFA29}"/>
                  </a:ext>
                </a:extLst>
              </p:cNvPr>
              <p:cNvSpPr/>
              <p:nvPr/>
            </p:nvSpPr>
            <p:spPr bwMode="auto">
              <a:xfrm>
                <a:off x="8275636" y="312595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33B8726-5706-DD4D-8590-2A05EF66D6FD}"/>
                  </a:ext>
                </a:extLst>
              </p:cNvPr>
              <p:cNvSpPr/>
              <p:nvPr/>
            </p:nvSpPr>
            <p:spPr bwMode="auto">
              <a:xfrm>
                <a:off x="8741623" y="312759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56ECA83-6454-EF45-96D7-54204EB870A4}"/>
                  </a:ext>
                </a:extLst>
              </p:cNvPr>
              <p:cNvSpPr/>
              <p:nvPr/>
            </p:nvSpPr>
            <p:spPr bwMode="auto">
              <a:xfrm>
                <a:off x="8363463" y="3493804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232017D-A325-F845-8E73-EE108FEB4346}"/>
                  </a:ext>
                </a:extLst>
              </p:cNvPr>
              <p:cNvSpPr/>
              <p:nvPr/>
            </p:nvSpPr>
            <p:spPr bwMode="auto">
              <a:xfrm>
                <a:off x="8668063" y="349691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A48E585-269D-F846-9825-4DFDFACFE327}"/>
                  </a:ext>
                </a:extLst>
              </p:cNvPr>
              <p:cNvCxnSpPr>
                <a:cxnSpLocks/>
                <a:stCxn id="16" idx="6"/>
                <a:endCxn id="18" idx="1"/>
              </p:cNvCxnSpPr>
              <p:nvPr/>
            </p:nvCxnSpPr>
            <p:spPr bwMode="auto">
              <a:xfrm>
                <a:off x="8582705" y="2985029"/>
                <a:ext cx="170077" cy="15196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CC14269-817E-6F4F-9F44-AF5154354FE9}"/>
                  </a:ext>
                </a:extLst>
              </p:cNvPr>
              <p:cNvCxnSpPr>
                <a:stCxn id="16" idx="5"/>
                <a:endCxn id="20" idx="1"/>
              </p:cNvCxnSpPr>
              <p:nvPr/>
            </p:nvCxnSpPr>
            <p:spPr bwMode="auto">
              <a:xfrm>
                <a:off x="8571546" y="3007733"/>
                <a:ext cx="107676" cy="49858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87384A2-7583-814A-94A0-497B16BD448B}"/>
                  </a:ext>
                </a:extLst>
              </p:cNvPr>
              <p:cNvCxnSpPr>
                <a:stCxn id="16" idx="3"/>
                <a:endCxn id="19" idx="7"/>
              </p:cNvCxnSpPr>
              <p:nvPr/>
            </p:nvCxnSpPr>
            <p:spPr bwMode="auto">
              <a:xfrm flipH="1">
                <a:off x="8428504" y="3007733"/>
                <a:ext cx="89160" cy="49547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B6934F0-0DB0-4C44-8B56-AF7DDEA57B26}"/>
                  </a:ext>
                </a:extLst>
              </p:cNvPr>
              <p:cNvCxnSpPr>
                <a:cxnSpLocks/>
                <a:stCxn id="16" idx="1"/>
                <a:endCxn id="17" idx="7"/>
              </p:cNvCxnSpPr>
              <p:nvPr/>
            </p:nvCxnSpPr>
            <p:spPr bwMode="auto">
              <a:xfrm flipH="1">
                <a:off x="8340677" y="2962324"/>
                <a:ext cx="176987" cy="17303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4DADD9B-FBD8-7E4E-BF7D-36FB969F2C08}"/>
                  </a:ext>
                </a:extLst>
              </p:cNvPr>
              <p:cNvCxnSpPr>
                <a:stCxn id="17" idx="6"/>
                <a:endCxn id="18" idx="2"/>
              </p:cNvCxnSpPr>
              <p:nvPr/>
            </p:nvCxnSpPr>
            <p:spPr bwMode="auto">
              <a:xfrm>
                <a:off x="8351836" y="3158065"/>
                <a:ext cx="389787" cy="163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CA23A72-2E91-694E-B664-17634FE4246E}"/>
                  </a:ext>
                </a:extLst>
              </p:cNvPr>
              <p:cNvCxnSpPr>
                <a:stCxn id="18" idx="4"/>
                <a:endCxn id="20" idx="0"/>
              </p:cNvCxnSpPr>
              <p:nvPr/>
            </p:nvCxnSpPr>
            <p:spPr bwMode="auto">
              <a:xfrm flipH="1">
                <a:off x="8706163" y="3191807"/>
                <a:ext cx="73560" cy="305108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7F2C67E-D9FD-CE45-8F29-BB49C54DC4A6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 bwMode="auto">
              <a:xfrm>
                <a:off x="8439663" y="3525913"/>
                <a:ext cx="228400" cy="311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0E1D9D5-F190-DF40-A76D-594253A5C5A4}"/>
                  </a:ext>
                </a:extLst>
              </p:cNvPr>
              <p:cNvCxnSpPr>
                <a:stCxn id="17" idx="4"/>
                <a:endCxn id="19" idx="0"/>
              </p:cNvCxnSpPr>
              <p:nvPr/>
            </p:nvCxnSpPr>
            <p:spPr bwMode="auto">
              <a:xfrm>
                <a:off x="8313736" y="3190173"/>
                <a:ext cx="87827" cy="30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D9B9B22-C304-6840-8989-8E2C3CC593BA}"/>
                  </a:ext>
                </a:extLst>
              </p:cNvPr>
              <p:cNvCxnSpPr>
                <a:stCxn id="17" idx="5"/>
                <a:endCxn id="20" idx="1"/>
              </p:cNvCxnSpPr>
              <p:nvPr/>
            </p:nvCxnSpPr>
            <p:spPr bwMode="auto">
              <a:xfrm>
                <a:off x="8340677" y="3180769"/>
                <a:ext cx="338545" cy="32555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8947C24-6911-D140-A8BB-75AC5BEE97CB}"/>
                  </a:ext>
                </a:extLst>
              </p:cNvPr>
              <p:cNvCxnSpPr>
                <a:stCxn id="18" idx="4"/>
                <a:endCxn id="19" idx="7"/>
              </p:cNvCxnSpPr>
              <p:nvPr/>
            </p:nvCxnSpPr>
            <p:spPr bwMode="auto">
              <a:xfrm flipH="1">
                <a:off x="8428504" y="3191807"/>
                <a:ext cx="351219" cy="31140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3CFFD0-3517-CE46-BD51-1E47C0C933E3}"/>
                </a:ext>
              </a:extLst>
            </p:cNvPr>
            <p:cNvSpPr txBox="1"/>
            <p:nvPr/>
          </p:nvSpPr>
          <p:spPr>
            <a:xfrm>
              <a:off x="7566687" y="2342486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DBBE55-361F-E34E-A121-8B82CFED9DC7}"/>
                </a:ext>
              </a:extLst>
            </p:cNvPr>
            <p:cNvSpPr txBox="1"/>
            <p:nvPr/>
          </p:nvSpPr>
          <p:spPr>
            <a:xfrm>
              <a:off x="8334809" y="2335708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C29D942C-DD2D-0D49-BEBE-754DAFF13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844" y="2790302"/>
            <a:ext cx="652937" cy="76560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723A30D-1B4E-E648-ADC8-0B43024A0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473" y="2790302"/>
            <a:ext cx="806433" cy="765601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5ACB77E1-0ABB-C641-8D29-4924BD926EE7}"/>
              </a:ext>
            </a:extLst>
          </p:cNvPr>
          <p:cNvSpPr/>
          <p:nvPr/>
        </p:nvSpPr>
        <p:spPr bwMode="auto">
          <a:xfrm>
            <a:off x="310081" y="3907976"/>
            <a:ext cx="517233" cy="370114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5013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D0965FEC-60C7-F84F-AD5D-CD13BA6ACD5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0" tIns="45715" rIns="91430" bIns="45715"/>
          <a:lstStyle/>
          <a:p>
            <a:pPr defTabSz="1008063"/>
            <a:r>
              <a:rPr lang="en-US" altLang="en-US" dirty="0">
                <a:ea typeface="ＭＳ Ｐゴシック" panose="020B0600070205080204" pitchFamily="34" charset="-128"/>
              </a:rPr>
              <a:t>S.3: Triangle </a:t>
            </a:r>
            <a:r>
              <a:rPr lang="ja-JP" altLang="en-US">
                <a:ea typeface="ＭＳ Ｐゴシック" panose="020B0600070205080204" pitchFamily="34" charset="-128"/>
              </a:rPr>
              <a:t>‘</a:t>
            </a:r>
            <a:r>
              <a:rPr lang="en-US" altLang="ja-JP" dirty="0">
                <a:ea typeface="ＭＳ Ｐゴシック" panose="020B0600070205080204" pitchFamily="34" charset="-128"/>
              </a:rPr>
              <a:t>Law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CBCF0A66-B089-5348-BBAE-93475B362FB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287588"/>
            <a:ext cx="7772400" cy="4113212"/>
          </a:xfrm>
        </p:spPr>
        <p:txBody>
          <a:bodyPr lIns="91430" tIns="45715" rIns="91430" bIns="45715"/>
          <a:lstStyle/>
          <a:p>
            <a:pPr marL="377825" indent="-377825" defTabSz="1008063"/>
            <a:r>
              <a:rPr lang="en-US" altLang="en-US">
                <a:ea typeface="ＭＳ Ｐゴシック" panose="020B0600070205080204" pitchFamily="34" charset="-128"/>
              </a:rPr>
              <a:t>Real social networks have a lot of triangles </a:t>
            </a:r>
          </a:p>
        </p:txBody>
      </p:sp>
      <p:grpSp>
        <p:nvGrpSpPr>
          <p:cNvPr id="58371" name="Group 5">
            <a:extLst>
              <a:ext uri="{FF2B5EF4-FFF2-40B4-BE49-F238E27FC236}">
                <a16:creationId xmlns:a16="http://schemas.microsoft.com/office/drawing/2014/main" id="{B11C063C-6D63-E245-A154-48A30B8C55CC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1295400"/>
            <a:ext cx="762000" cy="914400"/>
            <a:chOff x="4815" y="899"/>
            <a:chExt cx="530" cy="635"/>
          </a:xfrm>
        </p:grpSpPr>
        <p:sp>
          <p:nvSpPr>
            <p:cNvPr id="58375" name="Oval 4">
              <a:extLst>
                <a:ext uri="{FF2B5EF4-FFF2-40B4-BE49-F238E27FC236}">
                  <a16:creationId xmlns:a16="http://schemas.microsoft.com/office/drawing/2014/main" id="{3671A049-B428-3047-A471-158F2F176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5" y="1269"/>
              <a:ext cx="106" cy="1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8376" name="Oval 5">
              <a:extLst>
                <a:ext uri="{FF2B5EF4-FFF2-40B4-BE49-F238E27FC236}">
                  <a16:creationId xmlns:a16="http://schemas.microsoft.com/office/drawing/2014/main" id="{4AC91EDB-C3CE-7C47-AB11-47A310557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9" y="1428"/>
              <a:ext cx="106" cy="1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8377" name="Oval 6">
              <a:extLst>
                <a:ext uri="{FF2B5EF4-FFF2-40B4-BE49-F238E27FC236}">
                  <a16:creationId xmlns:a16="http://schemas.microsoft.com/office/drawing/2014/main" id="{DAAB11E9-6BD5-2C48-8ED7-DB1E66B09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3" y="899"/>
              <a:ext cx="106" cy="1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58378" name="AutoShape 7">
              <a:extLst>
                <a:ext uri="{FF2B5EF4-FFF2-40B4-BE49-F238E27FC236}">
                  <a16:creationId xmlns:a16="http://schemas.microsoft.com/office/drawing/2014/main" id="{51045656-BB44-5C48-8837-10C9F04534FD}"/>
                </a:ext>
              </a:extLst>
            </p:cNvPr>
            <p:cNvCxnSpPr>
              <a:cxnSpLocks noChangeShapeType="1"/>
              <a:stCxn id="58375" idx="7"/>
              <a:endCxn id="58377" idx="3"/>
            </p:cNvCxnSpPr>
            <p:nvPr/>
          </p:nvCxnSpPr>
          <p:spPr bwMode="auto">
            <a:xfrm flipV="1">
              <a:off x="4906" y="989"/>
              <a:ext cx="242" cy="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79" name="AutoShape 8">
              <a:extLst>
                <a:ext uri="{FF2B5EF4-FFF2-40B4-BE49-F238E27FC236}">
                  <a16:creationId xmlns:a16="http://schemas.microsoft.com/office/drawing/2014/main" id="{E757638C-0BFE-E142-B73A-444E8B3662EC}"/>
                </a:ext>
              </a:extLst>
            </p:cNvPr>
            <p:cNvCxnSpPr>
              <a:cxnSpLocks noChangeShapeType="1"/>
              <a:stCxn id="58375" idx="5"/>
              <a:endCxn id="58376" idx="2"/>
            </p:cNvCxnSpPr>
            <p:nvPr/>
          </p:nvCxnSpPr>
          <p:spPr bwMode="auto">
            <a:xfrm>
              <a:off x="4906" y="1360"/>
              <a:ext cx="333" cy="1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7028A-3FC5-5747-ADCA-A76E03B8834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CF9D9F-7060-E042-A36D-46123959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58374" name="Slide Number Placeholder 3">
            <a:extLst>
              <a:ext uri="{FF2B5EF4-FFF2-40B4-BE49-F238E27FC236}">
                <a16:creationId xmlns:a16="http://schemas.microsoft.com/office/drawing/2014/main" id="{17BED145-6098-8747-9797-0BF570F7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1D427F-BAE1-6B42-9100-2EAE61DE9B7A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26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45157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0B3ED87A-70AC-9743-B7E5-D6227BE9EB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0" tIns="45715" rIns="91430" bIns="45715"/>
          <a:lstStyle/>
          <a:p>
            <a:pPr defTabSz="1008063"/>
            <a:r>
              <a:rPr lang="en-US" altLang="en-US" dirty="0">
                <a:ea typeface="ＭＳ Ｐゴシック" panose="020B0600070205080204" pitchFamily="34" charset="-128"/>
              </a:rPr>
              <a:t>S.3: Triangle </a:t>
            </a:r>
            <a:r>
              <a:rPr lang="ja-JP" altLang="en-US">
                <a:ea typeface="ＭＳ Ｐゴシック" panose="020B0600070205080204" pitchFamily="34" charset="-128"/>
              </a:rPr>
              <a:t>‘</a:t>
            </a:r>
            <a:r>
              <a:rPr lang="en-US" altLang="ja-JP" dirty="0">
                <a:ea typeface="ＭＳ Ｐゴシック" panose="020B0600070205080204" pitchFamily="34" charset="-128"/>
              </a:rPr>
              <a:t>Law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id="{BB004A4D-72CE-3543-8D89-8188876C351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287588"/>
            <a:ext cx="7772400" cy="4113212"/>
          </a:xfrm>
        </p:spPr>
        <p:txBody>
          <a:bodyPr lIns="91430" tIns="45715" rIns="91430" bIns="45715"/>
          <a:lstStyle/>
          <a:p>
            <a:pPr marL="377825" indent="-377825" defTabSz="1008063"/>
            <a:r>
              <a:rPr lang="en-US" altLang="en-US" dirty="0">
                <a:ea typeface="ＭＳ Ｐゴシック" panose="020B0600070205080204" pitchFamily="34" charset="-128"/>
              </a:rPr>
              <a:t>Real social networks have a lot of triangles</a:t>
            </a:r>
          </a:p>
          <a:p>
            <a:pPr marL="819150" lvl="1" indent="-315913" defTabSz="1008063"/>
            <a:r>
              <a:rPr lang="en-US" altLang="en-US" dirty="0">
                <a:ea typeface="ＭＳ Ｐゴシック" panose="020B0600070205080204" pitchFamily="34" charset="-128"/>
              </a:rPr>
              <a:t>Friends of friends are friends </a:t>
            </a:r>
          </a:p>
          <a:p>
            <a:pPr marL="377825" indent="-377825" defTabSz="1008063"/>
            <a:r>
              <a:rPr lang="en-US" altLang="en-US" dirty="0">
                <a:ea typeface="ＭＳ Ｐゴシック" panose="020B0600070205080204" pitchFamily="34" charset="-128"/>
              </a:rPr>
              <a:t>Any patterns? 2x friends -&gt; 2x triangles ?</a:t>
            </a:r>
          </a:p>
        </p:txBody>
      </p:sp>
      <p:grpSp>
        <p:nvGrpSpPr>
          <p:cNvPr id="59395" name="Group 24">
            <a:extLst>
              <a:ext uri="{FF2B5EF4-FFF2-40B4-BE49-F238E27FC236}">
                <a16:creationId xmlns:a16="http://schemas.microsoft.com/office/drawing/2014/main" id="{5EAD238F-4321-8D45-B2DB-87B01BFFBEAE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1295400"/>
            <a:ext cx="762000" cy="914400"/>
            <a:chOff x="4815" y="899"/>
            <a:chExt cx="530" cy="635"/>
          </a:xfrm>
        </p:grpSpPr>
        <p:sp>
          <p:nvSpPr>
            <p:cNvPr id="59399" name="Oval 4">
              <a:extLst>
                <a:ext uri="{FF2B5EF4-FFF2-40B4-BE49-F238E27FC236}">
                  <a16:creationId xmlns:a16="http://schemas.microsoft.com/office/drawing/2014/main" id="{2ACCC9BB-9CAB-3541-A8C0-7E83EC5F5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5" y="1269"/>
              <a:ext cx="106" cy="1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400" name="Oval 5">
              <a:extLst>
                <a:ext uri="{FF2B5EF4-FFF2-40B4-BE49-F238E27FC236}">
                  <a16:creationId xmlns:a16="http://schemas.microsoft.com/office/drawing/2014/main" id="{0AEE2C9F-DBE3-3F4A-B397-1AA9C856A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9" y="1428"/>
              <a:ext cx="106" cy="1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401" name="Oval 6">
              <a:extLst>
                <a:ext uri="{FF2B5EF4-FFF2-40B4-BE49-F238E27FC236}">
                  <a16:creationId xmlns:a16="http://schemas.microsoft.com/office/drawing/2014/main" id="{BF70A858-175B-FB49-AD59-597EF028D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3" y="899"/>
              <a:ext cx="106" cy="1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59402" name="AutoShape 7">
              <a:extLst>
                <a:ext uri="{FF2B5EF4-FFF2-40B4-BE49-F238E27FC236}">
                  <a16:creationId xmlns:a16="http://schemas.microsoft.com/office/drawing/2014/main" id="{B21DCD6D-8445-4B46-BCBB-1B9A20F6E5A8}"/>
                </a:ext>
              </a:extLst>
            </p:cNvPr>
            <p:cNvCxnSpPr>
              <a:cxnSpLocks noChangeShapeType="1"/>
              <a:stCxn id="59399" idx="7"/>
              <a:endCxn id="59401" idx="3"/>
            </p:cNvCxnSpPr>
            <p:nvPr/>
          </p:nvCxnSpPr>
          <p:spPr bwMode="auto">
            <a:xfrm flipV="1">
              <a:off x="4906" y="989"/>
              <a:ext cx="242" cy="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3" name="AutoShape 8">
              <a:extLst>
                <a:ext uri="{FF2B5EF4-FFF2-40B4-BE49-F238E27FC236}">
                  <a16:creationId xmlns:a16="http://schemas.microsoft.com/office/drawing/2014/main" id="{00C984E4-9436-264A-8D2F-7AF5D79EF33F}"/>
                </a:ext>
              </a:extLst>
            </p:cNvPr>
            <p:cNvCxnSpPr>
              <a:cxnSpLocks noChangeShapeType="1"/>
              <a:stCxn id="59399" idx="5"/>
              <a:endCxn id="59400" idx="2"/>
            </p:cNvCxnSpPr>
            <p:nvPr/>
          </p:nvCxnSpPr>
          <p:spPr bwMode="auto">
            <a:xfrm>
              <a:off x="4906" y="1360"/>
              <a:ext cx="333" cy="1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4" name="AutoShape 23">
              <a:extLst>
                <a:ext uri="{FF2B5EF4-FFF2-40B4-BE49-F238E27FC236}">
                  <a16:creationId xmlns:a16="http://schemas.microsoft.com/office/drawing/2014/main" id="{CFC2B2A7-1262-124E-953E-69027FF7BF3B}"/>
                </a:ext>
              </a:extLst>
            </p:cNvPr>
            <p:cNvCxnSpPr>
              <a:cxnSpLocks noChangeShapeType="1"/>
              <a:stCxn id="59400" idx="0"/>
              <a:endCxn id="59401" idx="4"/>
            </p:cNvCxnSpPr>
            <p:nvPr/>
          </p:nvCxnSpPr>
          <p:spPr bwMode="auto">
            <a:xfrm flipH="1" flipV="1">
              <a:off x="5186" y="1005"/>
              <a:ext cx="106" cy="42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363976-C218-014A-9049-40474EC8915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4F7C05-D7BF-394B-A5BC-704AD8911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59398" name="Slide Number Placeholder 3">
            <a:extLst>
              <a:ext uri="{FF2B5EF4-FFF2-40B4-BE49-F238E27FC236}">
                <a16:creationId xmlns:a16="http://schemas.microsoft.com/office/drawing/2014/main" id="{8A0D91C3-847E-7643-883E-073AF8F8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C85F0D4-75AA-C442-B96A-8B81062B3839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27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AAB66A02-4F2F-E04D-9DEA-1F881F5B8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4194990"/>
            <a:ext cx="152400" cy="1526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Oval 5">
            <a:extLst>
              <a:ext uri="{FF2B5EF4-FFF2-40B4-BE49-F238E27FC236}">
                <a16:creationId xmlns:a16="http://schemas.microsoft.com/office/drawing/2014/main" id="{5AE75E91-063E-914C-9ED2-8A22A7F42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423950"/>
            <a:ext cx="152400" cy="15264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Oval 6">
            <a:extLst>
              <a:ext uri="{FF2B5EF4-FFF2-40B4-BE49-F238E27FC236}">
                <a16:creationId xmlns:a16="http://schemas.microsoft.com/office/drawing/2014/main" id="{02050431-684B-4C43-819F-F988FF7A6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3662190"/>
            <a:ext cx="152400" cy="15264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8" name="AutoShape 7">
            <a:extLst>
              <a:ext uri="{FF2B5EF4-FFF2-40B4-BE49-F238E27FC236}">
                <a16:creationId xmlns:a16="http://schemas.microsoft.com/office/drawing/2014/main" id="{3849A3F6-1330-8A4F-B052-C85568E0F095}"/>
              </a:ext>
            </a:extLst>
          </p:cNvPr>
          <p:cNvCxnSpPr>
            <a:cxnSpLocks noChangeShapeType="1"/>
            <a:stCxn id="15" idx="7"/>
            <a:endCxn id="17" idx="3"/>
          </p:cNvCxnSpPr>
          <p:nvPr/>
        </p:nvCxnSpPr>
        <p:spPr bwMode="auto">
          <a:xfrm flipV="1">
            <a:off x="8208034" y="3791790"/>
            <a:ext cx="347932" cy="4262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8">
            <a:extLst>
              <a:ext uri="{FF2B5EF4-FFF2-40B4-BE49-F238E27FC236}">
                <a16:creationId xmlns:a16="http://schemas.microsoft.com/office/drawing/2014/main" id="{E733EA03-718A-2E41-83B6-84FDD2A41D51}"/>
              </a:ext>
            </a:extLst>
          </p:cNvPr>
          <p:cNvCxnSpPr>
            <a:cxnSpLocks noChangeShapeType="1"/>
            <a:stCxn id="15" idx="5"/>
            <a:endCxn id="16" idx="2"/>
          </p:cNvCxnSpPr>
          <p:nvPr/>
        </p:nvCxnSpPr>
        <p:spPr bwMode="auto">
          <a:xfrm>
            <a:off x="8208034" y="4326030"/>
            <a:ext cx="478766" cy="1742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23">
            <a:extLst>
              <a:ext uri="{FF2B5EF4-FFF2-40B4-BE49-F238E27FC236}">
                <a16:creationId xmlns:a16="http://schemas.microsoft.com/office/drawing/2014/main" id="{69AEEF49-4E46-2242-AD14-2647B5E1A82B}"/>
              </a:ext>
            </a:extLst>
          </p:cNvPr>
          <p:cNvCxnSpPr>
            <a:cxnSpLocks noChangeShapeType="1"/>
            <a:stCxn id="16" idx="0"/>
            <a:endCxn id="17" idx="4"/>
          </p:cNvCxnSpPr>
          <p:nvPr/>
        </p:nvCxnSpPr>
        <p:spPr bwMode="auto">
          <a:xfrm flipH="1" flipV="1">
            <a:off x="8610600" y="3814830"/>
            <a:ext cx="152400" cy="60912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Oval 5">
            <a:extLst>
              <a:ext uri="{FF2B5EF4-FFF2-40B4-BE49-F238E27FC236}">
                <a16:creationId xmlns:a16="http://schemas.microsoft.com/office/drawing/2014/main" id="{F13250F1-8D19-4D4F-8E1A-C9C0B79FE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7340" y="4939909"/>
            <a:ext cx="152400" cy="15264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1A1436-9558-CF43-9E3B-16CB7963A03F}"/>
              </a:ext>
            </a:extLst>
          </p:cNvPr>
          <p:cNvCxnSpPr>
            <a:stCxn id="15" idx="4"/>
            <a:endCxn id="21" idx="1"/>
          </p:cNvCxnSpPr>
          <p:nvPr/>
        </p:nvCxnSpPr>
        <p:spPr bwMode="auto">
          <a:xfrm>
            <a:off x="8153400" y="4347630"/>
            <a:ext cx="146258" cy="61463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2686EC-9E24-C740-94C9-D1B73564A0B2}"/>
              </a:ext>
            </a:extLst>
          </p:cNvPr>
          <p:cNvCxnSpPr>
            <a:stCxn id="21" idx="6"/>
            <a:endCxn id="16" idx="3"/>
          </p:cNvCxnSpPr>
          <p:nvPr/>
        </p:nvCxnSpPr>
        <p:spPr bwMode="auto">
          <a:xfrm flipV="1">
            <a:off x="8429740" y="4554236"/>
            <a:ext cx="279378" cy="46199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4823985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0B3ED87A-70AC-9743-B7E5-D6227BE9EB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0" tIns="45715" rIns="91430" bIns="45715"/>
          <a:lstStyle/>
          <a:p>
            <a:pPr defTabSz="1008063"/>
            <a:r>
              <a:rPr lang="en-US" altLang="en-US" dirty="0">
                <a:ea typeface="ＭＳ Ｐゴシック" panose="020B0600070205080204" pitchFamily="34" charset="-128"/>
              </a:rPr>
              <a:t>S.3: Triangle </a:t>
            </a:r>
            <a:r>
              <a:rPr lang="ja-JP" altLang="en-US">
                <a:ea typeface="ＭＳ Ｐゴシック" panose="020B0600070205080204" pitchFamily="34" charset="-128"/>
              </a:rPr>
              <a:t>‘</a:t>
            </a:r>
            <a:r>
              <a:rPr lang="en-US" altLang="ja-JP" dirty="0">
                <a:ea typeface="ＭＳ Ｐゴシック" panose="020B0600070205080204" pitchFamily="34" charset="-128"/>
              </a:rPr>
              <a:t>Law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id="{BB004A4D-72CE-3543-8D89-8188876C351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287588"/>
            <a:ext cx="7772400" cy="4113212"/>
          </a:xfrm>
        </p:spPr>
        <p:txBody>
          <a:bodyPr lIns="91430" tIns="45715" rIns="91430" bIns="45715"/>
          <a:lstStyle/>
          <a:p>
            <a:pPr marL="377825" indent="-377825" defTabSz="1008063"/>
            <a:r>
              <a:rPr lang="en-US" altLang="en-US" dirty="0">
                <a:ea typeface="ＭＳ Ｐゴシック" panose="020B0600070205080204" pitchFamily="34" charset="-128"/>
              </a:rPr>
              <a:t>Real social networks have a lot of triangles</a:t>
            </a:r>
          </a:p>
          <a:p>
            <a:pPr marL="819150" lvl="1" indent="-315913" defTabSz="1008063"/>
            <a:r>
              <a:rPr lang="en-US" altLang="en-US" dirty="0">
                <a:ea typeface="ＭＳ Ｐゴシック" panose="020B0600070205080204" pitchFamily="34" charset="-128"/>
              </a:rPr>
              <a:t>Friends of friends are friends </a:t>
            </a:r>
          </a:p>
          <a:p>
            <a:pPr marL="377825" indent="-377825" defTabSz="1008063"/>
            <a:r>
              <a:rPr lang="en-US" altLang="en-US" dirty="0">
                <a:ea typeface="ＭＳ Ｐゴシック" panose="020B0600070205080204" pitchFamily="34" charset="-128"/>
              </a:rPr>
              <a:t>Any patterns? 2x friends -&gt; 2x triangles ?</a:t>
            </a:r>
          </a:p>
        </p:txBody>
      </p:sp>
      <p:grpSp>
        <p:nvGrpSpPr>
          <p:cNvPr id="59395" name="Group 24">
            <a:extLst>
              <a:ext uri="{FF2B5EF4-FFF2-40B4-BE49-F238E27FC236}">
                <a16:creationId xmlns:a16="http://schemas.microsoft.com/office/drawing/2014/main" id="{5EAD238F-4321-8D45-B2DB-87B01BFFBEAE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1295400"/>
            <a:ext cx="762000" cy="914400"/>
            <a:chOff x="4815" y="899"/>
            <a:chExt cx="530" cy="635"/>
          </a:xfrm>
        </p:grpSpPr>
        <p:sp>
          <p:nvSpPr>
            <p:cNvPr id="59399" name="Oval 4">
              <a:extLst>
                <a:ext uri="{FF2B5EF4-FFF2-40B4-BE49-F238E27FC236}">
                  <a16:creationId xmlns:a16="http://schemas.microsoft.com/office/drawing/2014/main" id="{2ACCC9BB-9CAB-3541-A8C0-7E83EC5F5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5" y="1269"/>
              <a:ext cx="106" cy="1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400" name="Oval 5">
              <a:extLst>
                <a:ext uri="{FF2B5EF4-FFF2-40B4-BE49-F238E27FC236}">
                  <a16:creationId xmlns:a16="http://schemas.microsoft.com/office/drawing/2014/main" id="{0AEE2C9F-DBE3-3F4A-B397-1AA9C856A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9" y="1428"/>
              <a:ext cx="106" cy="1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401" name="Oval 6">
              <a:extLst>
                <a:ext uri="{FF2B5EF4-FFF2-40B4-BE49-F238E27FC236}">
                  <a16:creationId xmlns:a16="http://schemas.microsoft.com/office/drawing/2014/main" id="{BF70A858-175B-FB49-AD59-597EF028D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3" y="899"/>
              <a:ext cx="106" cy="1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59402" name="AutoShape 7">
              <a:extLst>
                <a:ext uri="{FF2B5EF4-FFF2-40B4-BE49-F238E27FC236}">
                  <a16:creationId xmlns:a16="http://schemas.microsoft.com/office/drawing/2014/main" id="{B21DCD6D-8445-4B46-BCBB-1B9A20F6E5A8}"/>
                </a:ext>
              </a:extLst>
            </p:cNvPr>
            <p:cNvCxnSpPr>
              <a:cxnSpLocks noChangeShapeType="1"/>
              <a:stCxn id="59399" idx="7"/>
              <a:endCxn id="59401" idx="3"/>
            </p:cNvCxnSpPr>
            <p:nvPr/>
          </p:nvCxnSpPr>
          <p:spPr bwMode="auto">
            <a:xfrm flipV="1">
              <a:off x="4906" y="989"/>
              <a:ext cx="242" cy="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3" name="AutoShape 8">
              <a:extLst>
                <a:ext uri="{FF2B5EF4-FFF2-40B4-BE49-F238E27FC236}">
                  <a16:creationId xmlns:a16="http://schemas.microsoft.com/office/drawing/2014/main" id="{00C984E4-9436-264A-8D2F-7AF5D79EF33F}"/>
                </a:ext>
              </a:extLst>
            </p:cNvPr>
            <p:cNvCxnSpPr>
              <a:cxnSpLocks noChangeShapeType="1"/>
              <a:stCxn id="59399" idx="5"/>
              <a:endCxn id="59400" idx="2"/>
            </p:cNvCxnSpPr>
            <p:nvPr/>
          </p:nvCxnSpPr>
          <p:spPr bwMode="auto">
            <a:xfrm>
              <a:off x="4906" y="1360"/>
              <a:ext cx="333" cy="1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4" name="AutoShape 23">
              <a:extLst>
                <a:ext uri="{FF2B5EF4-FFF2-40B4-BE49-F238E27FC236}">
                  <a16:creationId xmlns:a16="http://schemas.microsoft.com/office/drawing/2014/main" id="{CFC2B2A7-1262-124E-953E-69027FF7BF3B}"/>
                </a:ext>
              </a:extLst>
            </p:cNvPr>
            <p:cNvCxnSpPr>
              <a:cxnSpLocks noChangeShapeType="1"/>
              <a:stCxn id="59400" idx="0"/>
              <a:endCxn id="59401" idx="4"/>
            </p:cNvCxnSpPr>
            <p:nvPr/>
          </p:nvCxnSpPr>
          <p:spPr bwMode="auto">
            <a:xfrm flipH="1" flipV="1">
              <a:off x="5186" y="1005"/>
              <a:ext cx="106" cy="42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363976-C218-014A-9049-40474EC8915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4F7C05-D7BF-394B-A5BC-704AD8911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59398" name="Slide Number Placeholder 3">
            <a:extLst>
              <a:ext uri="{FF2B5EF4-FFF2-40B4-BE49-F238E27FC236}">
                <a16:creationId xmlns:a16="http://schemas.microsoft.com/office/drawing/2014/main" id="{8A0D91C3-847E-7643-883E-073AF8F8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C85F0D4-75AA-C442-B96A-8B81062B3839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28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AAB66A02-4F2F-E04D-9DEA-1F881F5B8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4194990"/>
            <a:ext cx="152400" cy="1526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Oval 5">
            <a:extLst>
              <a:ext uri="{FF2B5EF4-FFF2-40B4-BE49-F238E27FC236}">
                <a16:creationId xmlns:a16="http://schemas.microsoft.com/office/drawing/2014/main" id="{5AE75E91-063E-914C-9ED2-8A22A7F42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423950"/>
            <a:ext cx="152400" cy="15264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Oval 6">
            <a:extLst>
              <a:ext uri="{FF2B5EF4-FFF2-40B4-BE49-F238E27FC236}">
                <a16:creationId xmlns:a16="http://schemas.microsoft.com/office/drawing/2014/main" id="{02050431-684B-4C43-819F-F988FF7A6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3662190"/>
            <a:ext cx="152400" cy="15264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8" name="AutoShape 7">
            <a:extLst>
              <a:ext uri="{FF2B5EF4-FFF2-40B4-BE49-F238E27FC236}">
                <a16:creationId xmlns:a16="http://schemas.microsoft.com/office/drawing/2014/main" id="{3849A3F6-1330-8A4F-B052-C85568E0F095}"/>
              </a:ext>
            </a:extLst>
          </p:cNvPr>
          <p:cNvCxnSpPr>
            <a:cxnSpLocks noChangeShapeType="1"/>
            <a:stCxn id="15" idx="7"/>
            <a:endCxn id="17" idx="3"/>
          </p:cNvCxnSpPr>
          <p:nvPr/>
        </p:nvCxnSpPr>
        <p:spPr bwMode="auto">
          <a:xfrm flipV="1">
            <a:off x="8208034" y="3791790"/>
            <a:ext cx="347932" cy="4262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8">
            <a:extLst>
              <a:ext uri="{FF2B5EF4-FFF2-40B4-BE49-F238E27FC236}">
                <a16:creationId xmlns:a16="http://schemas.microsoft.com/office/drawing/2014/main" id="{E733EA03-718A-2E41-83B6-84FDD2A41D51}"/>
              </a:ext>
            </a:extLst>
          </p:cNvPr>
          <p:cNvCxnSpPr>
            <a:cxnSpLocks noChangeShapeType="1"/>
            <a:stCxn id="15" idx="5"/>
            <a:endCxn id="16" idx="2"/>
          </p:cNvCxnSpPr>
          <p:nvPr/>
        </p:nvCxnSpPr>
        <p:spPr bwMode="auto">
          <a:xfrm>
            <a:off x="8208034" y="4326030"/>
            <a:ext cx="478766" cy="1742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23">
            <a:extLst>
              <a:ext uri="{FF2B5EF4-FFF2-40B4-BE49-F238E27FC236}">
                <a16:creationId xmlns:a16="http://schemas.microsoft.com/office/drawing/2014/main" id="{69AEEF49-4E46-2242-AD14-2647B5E1A82B}"/>
              </a:ext>
            </a:extLst>
          </p:cNvPr>
          <p:cNvCxnSpPr>
            <a:cxnSpLocks noChangeShapeType="1"/>
            <a:stCxn id="16" idx="0"/>
            <a:endCxn id="17" idx="4"/>
          </p:cNvCxnSpPr>
          <p:nvPr/>
        </p:nvCxnSpPr>
        <p:spPr bwMode="auto">
          <a:xfrm flipH="1" flipV="1">
            <a:off x="8610600" y="3814830"/>
            <a:ext cx="152400" cy="60912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Oval 5">
            <a:extLst>
              <a:ext uri="{FF2B5EF4-FFF2-40B4-BE49-F238E27FC236}">
                <a16:creationId xmlns:a16="http://schemas.microsoft.com/office/drawing/2014/main" id="{F13250F1-8D19-4D4F-8E1A-C9C0B79FE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7340" y="4939909"/>
            <a:ext cx="152400" cy="15264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1A1436-9558-CF43-9E3B-16CB7963A03F}"/>
              </a:ext>
            </a:extLst>
          </p:cNvPr>
          <p:cNvCxnSpPr>
            <a:stCxn id="15" idx="4"/>
            <a:endCxn id="21" idx="1"/>
          </p:cNvCxnSpPr>
          <p:nvPr/>
        </p:nvCxnSpPr>
        <p:spPr bwMode="auto">
          <a:xfrm>
            <a:off x="8153400" y="4347630"/>
            <a:ext cx="146258" cy="61463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2686EC-9E24-C740-94C9-D1B73564A0B2}"/>
              </a:ext>
            </a:extLst>
          </p:cNvPr>
          <p:cNvCxnSpPr>
            <a:stCxn id="21" idx="6"/>
            <a:endCxn id="16" idx="3"/>
          </p:cNvCxnSpPr>
          <p:nvPr/>
        </p:nvCxnSpPr>
        <p:spPr bwMode="auto">
          <a:xfrm flipV="1">
            <a:off x="8429740" y="4554236"/>
            <a:ext cx="279378" cy="46199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4" name="Right Arrow 3">
            <a:extLst>
              <a:ext uri="{FF2B5EF4-FFF2-40B4-BE49-F238E27FC236}">
                <a16:creationId xmlns:a16="http://schemas.microsoft.com/office/drawing/2014/main" id="{491DFD94-BC86-CC4B-87D8-F0EE93ADF1D9}"/>
              </a:ext>
            </a:extLst>
          </p:cNvPr>
          <p:cNvSpPr/>
          <p:nvPr/>
        </p:nvSpPr>
        <p:spPr bwMode="auto">
          <a:xfrm rot="19612467">
            <a:off x="5546075" y="3487266"/>
            <a:ext cx="749147" cy="3816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D4456F-209D-1449-8BB7-73CA906A7755}"/>
              </a:ext>
            </a:extLst>
          </p:cNvPr>
          <p:cNvSpPr txBox="1"/>
          <p:nvPr/>
        </p:nvSpPr>
        <p:spPr>
          <a:xfrm>
            <a:off x="6223290" y="3008780"/>
            <a:ext cx="5565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3x</a:t>
            </a:r>
          </a:p>
        </p:txBody>
      </p:sp>
    </p:spTree>
    <p:extLst>
      <p:ext uri="{BB962C8B-B14F-4D97-AF65-F5344CB8AC3E}">
        <p14:creationId xmlns:p14="http://schemas.microsoft.com/office/powerpoint/2010/main" val="291652719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975E1871-A167-EF4E-A52F-7F9963430A2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lIns="91430" tIns="45715" rIns="91430" bIns="45715"/>
          <a:lstStyle/>
          <a:p>
            <a:pPr defTabSz="1008063"/>
            <a:r>
              <a:rPr lang="en-US" altLang="en-US" dirty="0">
                <a:ea typeface="ＭＳ Ｐゴシック" panose="020B0600070205080204" pitchFamily="34" charset="-128"/>
              </a:rPr>
              <a:t>Triangle Law: S.3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sz="3100" dirty="0">
                <a:ea typeface="ＭＳ Ｐゴシック" panose="020B0600070205080204" pitchFamily="34" charset="-128"/>
              </a:rPr>
              <a:t>[</a:t>
            </a:r>
            <a:r>
              <a:rPr lang="en-US" altLang="en-US" sz="3100" dirty="0" err="1">
                <a:ea typeface="ＭＳ Ｐゴシック" panose="020B0600070205080204" pitchFamily="34" charset="-128"/>
              </a:rPr>
              <a:t>Tsourakakis</a:t>
            </a:r>
            <a:r>
              <a:rPr lang="en-US" altLang="en-US" sz="3100" dirty="0">
                <a:ea typeface="ＭＳ Ｐゴシック" panose="020B0600070205080204" pitchFamily="34" charset="-128"/>
              </a:rPr>
              <a:t> ICDM 2008]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2466" name="TextBox 10">
            <a:extLst>
              <a:ext uri="{FF2B5EF4-FFF2-40B4-BE49-F238E27FC236}">
                <a16:creationId xmlns:a16="http://schemas.microsoft.com/office/drawing/2014/main" id="{B23A5F34-4BE2-6B4C-AF5C-84DDF1209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1663" y="2254250"/>
            <a:ext cx="6429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2900">
                <a:latin typeface="Times New Roman" panose="02020603050405020304" pitchFamily="18" charset="0"/>
              </a:rPr>
              <a:t>SN</a:t>
            </a:r>
          </a:p>
        </p:txBody>
      </p:sp>
      <p:sp>
        <p:nvSpPr>
          <p:cNvPr id="62467" name="TextBox 11">
            <a:extLst>
              <a:ext uri="{FF2B5EF4-FFF2-40B4-BE49-F238E27FC236}">
                <a16:creationId xmlns:a16="http://schemas.microsoft.com/office/drawing/2014/main" id="{D36023B3-B168-D640-B107-668EE22D3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54250"/>
            <a:ext cx="1306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2900">
                <a:latin typeface="Times New Roman" panose="02020603050405020304" pitchFamily="18" charset="0"/>
              </a:rPr>
              <a:t>Reuters</a:t>
            </a:r>
          </a:p>
        </p:txBody>
      </p:sp>
      <p:sp>
        <p:nvSpPr>
          <p:cNvPr id="62468" name="TextBox 12">
            <a:extLst>
              <a:ext uri="{FF2B5EF4-FFF2-40B4-BE49-F238E27FC236}">
                <a16:creationId xmlns:a16="http://schemas.microsoft.com/office/drawing/2014/main" id="{0D876201-188F-E240-98E7-1DE28EB49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988" y="4741863"/>
            <a:ext cx="14906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2900">
                <a:latin typeface="Times New Roman" panose="02020603050405020304" pitchFamily="18" charset="0"/>
              </a:rPr>
              <a:t>Epinions</a:t>
            </a:r>
          </a:p>
        </p:txBody>
      </p:sp>
      <p:sp>
        <p:nvSpPr>
          <p:cNvPr id="62469" name="TextBox 13">
            <a:extLst>
              <a:ext uri="{FF2B5EF4-FFF2-40B4-BE49-F238E27FC236}">
                <a16:creationId xmlns:a16="http://schemas.microsoft.com/office/drawing/2014/main" id="{0B46DA10-6582-7F46-AB28-BF084153B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524375"/>
            <a:ext cx="409892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kumimoji="0" lang="en-US" altLang="en-US" sz="2900">
                <a:latin typeface="Times New Roman" panose="02020603050405020304" pitchFamily="18" charset="0"/>
              </a:rPr>
              <a:t>X-axis: degree</a:t>
            </a:r>
          </a:p>
          <a:p>
            <a:pPr algn="l"/>
            <a:r>
              <a:rPr kumimoji="0" lang="en-US" altLang="en-US" sz="2900">
                <a:latin typeface="Times New Roman" panose="02020603050405020304" pitchFamily="18" charset="0"/>
              </a:rPr>
              <a:t>Y-axis: mean # triangles</a:t>
            </a:r>
          </a:p>
          <a:p>
            <a:pPr algn="l"/>
            <a:r>
              <a:rPr kumimoji="0" lang="en-US" altLang="en-US" sz="2900" i="1">
                <a:latin typeface="Times New Roman" panose="02020603050405020304" pitchFamily="18" charset="0"/>
              </a:rPr>
              <a:t>n</a:t>
            </a:r>
            <a:r>
              <a:rPr kumimoji="0" lang="en-US" altLang="en-US" sz="2900">
                <a:latin typeface="Times New Roman" panose="02020603050405020304" pitchFamily="18" charset="0"/>
              </a:rPr>
              <a:t> friends -&gt; ~</a:t>
            </a:r>
            <a:r>
              <a:rPr kumimoji="0" lang="en-US" altLang="en-US" sz="2900" i="1">
                <a:latin typeface="Times New Roman" panose="02020603050405020304" pitchFamily="18" charset="0"/>
              </a:rPr>
              <a:t>n</a:t>
            </a:r>
            <a:r>
              <a:rPr kumimoji="0" lang="en-US" altLang="en-US" sz="2900" baseline="30000">
                <a:latin typeface="Times New Roman" panose="02020603050405020304" pitchFamily="18" charset="0"/>
              </a:rPr>
              <a:t>1.6</a:t>
            </a:r>
            <a:r>
              <a:rPr kumimoji="0" lang="en-US" altLang="en-US" sz="2900">
                <a:latin typeface="Times New Roman" panose="02020603050405020304" pitchFamily="18" charset="0"/>
              </a:rPr>
              <a:t> triangles</a:t>
            </a:r>
          </a:p>
        </p:txBody>
      </p:sp>
      <p:sp>
        <p:nvSpPr>
          <p:cNvPr id="62470" name="Rectangle 14">
            <a:extLst>
              <a:ext uri="{FF2B5EF4-FFF2-40B4-BE49-F238E27FC236}">
                <a16:creationId xmlns:a16="http://schemas.microsoft.com/office/drawing/2014/main" id="{495F4C7B-1CD2-6442-9A25-C6405D60E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725" y="3843338"/>
            <a:ext cx="898525" cy="346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 type="none" w="sm" len="sm"/>
                <a:tailEnd type="triangle" w="med" len="med"/>
              </a14:hiddenLine>
            </a:ext>
          </a:extLst>
        </p:spPr>
        <p:txBody>
          <a:bodyPr wrap="none" lIns="82945" tIns="41473" rIns="82945" bIns="41473" anchor="ctr"/>
          <a:lstStyle>
            <a:lvl1pPr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kumimoji="0" lang="en-US" altLang="en-US" sz="2900">
              <a:latin typeface="Times New Roman" panose="02020603050405020304" pitchFamily="18" charset="0"/>
            </a:endParaRPr>
          </a:p>
        </p:txBody>
      </p:sp>
      <p:sp>
        <p:nvSpPr>
          <p:cNvPr id="62471" name="Rectangle 15">
            <a:extLst>
              <a:ext uri="{FF2B5EF4-FFF2-40B4-BE49-F238E27FC236}">
                <a16:creationId xmlns:a16="http://schemas.microsoft.com/office/drawing/2014/main" id="{78D1AAB0-0C04-B34E-B247-1E236180B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725" y="6400800"/>
            <a:ext cx="898525" cy="346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 type="none" w="sm" len="sm"/>
                <a:tailEnd type="triangle" w="med" len="med"/>
              </a14:hiddenLine>
            </a:ext>
          </a:extLst>
        </p:spPr>
        <p:txBody>
          <a:bodyPr wrap="none" lIns="82945" tIns="41473" rIns="82945" bIns="41473" anchor="ctr"/>
          <a:lstStyle>
            <a:lvl1pPr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kumimoji="0" lang="en-US" altLang="en-US" sz="2900">
              <a:latin typeface="Times New Roman" panose="02020603050405020304" pitchFamily="18" charset="0"/>
            </a:endParaRPr>
          </a:p>
        </p:txBody>
      </p:sp>
      <p:pic>
        <p:nvPicPr>
          <p:cNvPr id="62472" name="Content Placeholder 3" descr="dtlpEpinions.png">
            <a:extLst>
              <a:ext uri="{FF2B5EF4-FFF2-40B4-BE49-F238E27FC236}">
                <a16:creationId xmlns:a16="http://schemas.microsoft.com/office/drawing/2014/main" id="{119097DD-0B52-0045-B14F-DD69A22F7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4189413"/>
            <a:ext cx="3054350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Content Placeholder 3" descr="dtplReuters.png">
            <a:extLst>
              <a:ext uri="{FF2B5EF4-FFF2-40B4-BE49-F238E27FC236}">
                <a16:creationId xmlns:a16="http://schemas.microsoft.com/office/drawing/2014/main" id="{C4DBC80D-4DFF-6642-A124-6195D65F8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1920875"/>
            <a:ext cx="3065462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Content Placeholder 3" descr="dtlpFlickr2.png">
            <a:extLst>
              <a:ext uri="{FF2B5EF4-FFF2-40B4-BE49-F238E27FC236}">
                <a16:creationId xmlns:a16="http://schemas.microsoft.com/office/drawing/2014/main" id="{22F6A204-B830-5D43-A57D-D405E047D0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1928813"/>
            <a:ext cx="3062287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2AA912-6F00-8849-859E-C0E5309D286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EA6D01-D49A-444D-A0C0-294B3F3D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62477" name="Slide Number Placeholder 3">
            <a:extLst>
              <a:ext uri="{FF2B5EF4-FFF2-40B4-BE49-F238E27FC236}">
                <a16:creationId xmlns:a16="http://schemas.microsoft.com/office/drawing/2014/main" id="{27EAE32F-5655-EA4F-99D1-A93925FCA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ED6E454-7A36-E941-B3BC-14984246F9E4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29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pic>
        <p:nvPicPr>
          <p:cNvPr id="15" name="Picture 14" descr="tsourakakis">
            <a:extLst>
              <a:ext uri="{FF2B5EF4-FFF2-40B4-BE49-F238E27FC236}">
                <a16:creationId xmlns:a16="http://schemas.microsoft.com/office/drawing/2014/main" id="{4672F97D-3E58-2B4D-B5D7-27C8977B0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3" t="8421" r="16843" b="16843"/>
          <a:stretch>
            <a:fillRect/>
          </a:stretch>
        </p:blipFill>
        <p:spPr bwMode="auto">
          <a:xfrm>
            <a:off x="7749058" y="609600"/>
            <a:ext cx="109173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98786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9514452-2382-C648-B0F7-02433EDE7058}"/>
              </a:ext>
            </a:extLst>
          </p:cNvPr>
          <p:cNvGrpSpPr/>
          <p:nvPr/>
        </p:nvGrpSpPr>
        <p:grpSpPr>
          <a:xfrm>
            <a:off x="6484711" y="2335708"/>
            <a:ext cx="2333112" cy="1492765"/>
            <a:chOff x="6484711" y="2335708"/>
            <a:chExt cx="2333112" cy="1492765"/>
          </a:xfrm>
        </p:grpSpPr>
        <p:pic>
          <p:nvPicPr>
            <p:cNvPr id="9" name="Picture 4" descr="0iterations">
              <a:extLst>
                <a:ext uri="{FF2B5EF4-FFF2-40B4-BE49-F238E27FC236}">
                  <a16:creationId xmlns:a16="http://schemas.microsoft.com/office/drawing/2014/main" id="{A4AE82FC-D4C0-F441-9FCA-FA89D23A3C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84711" y="2903961"/>
              <a:ext cx="840014" cy="92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0CD0F81-3D38-DC47-9407-8B1B9B0F7815}"/>
                </a:ext>
              </a:extLst>
            </p:cNvPr>
            <p:cNvGrpSpPr/>
            <p:nvPr/>
          </p:nvGrpSpPr>
          <p:grpSpPr>
            <a:xfrm>
              <a:off x="7510462" y="2908860"/>
              <a:ext cx="496887" cy="657039"/>
              <a:chOff x="7510462" y="2908860"/>
              <a:chExt cx="496887" cy="657039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163E2BB4-CBCB-6244-A0AA-F7721DCA8D91}"/>
                  </a:ext>
                </a:extLst>
              </p:cNvPr>
              <p:cNvSpPr/>
              <p:nvPr/>
            </p:nvSpPr>
            <p:spPr bwMode="auto">
              <a:xfrm>
                <a:off x="7718401" y="290886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49753BE-604E-4945-92AF-A0415945A0DC}"/>
                  </a:ext>
                </a:extLst>
              </p:cNvPr>
              <p:cNvSpPr/>
              <p:nvPr/>
            </p:nvSpPr>
            <p:spPr bwMode="auto">
              <a:xfrm>
                <a:off x="7510462" y="315806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6806626-3686-7449-ACEA-8765FDF99D15}"/>
                  </a:ext>
                </a:extLst>
              </p:cNvPr>
              <p:cNvSpPr/>
              <p:nvPr/>
            </p:nvSpPr>
            <p:spPr bwMode="auto">
              <a:xfrm>
                <a:off x="7931149" y="315806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91C489D-945F-804F-8FA8-73B05063315D}"/>
                  </a:ext>
                </a:extLst>
              </p:cNvPr>
              <p:cNvSpPr/>
              <p:nvPr/>
            </p:nvSpPr>
            <p:spPr bwMode="auto">
              <a:xfrm>
                <a:off x="7510462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8A58D44-D9B4-CE4E-A1E4-A5FADDDD905D}"/>
                  </a:ext>
                </a:extLst>
              </p:cNvPr>
              <p:cNvSpPr/>
              <p:nvPr/>
            </p:nvSpPr>
            <p:spPr bwMode="auto">
              <a:xfrm>
                <a:off x="7931149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477FA0AC-71C9-574A-9086-8D2067BEB43D}"/>
                  </a:ext>
                </a:extLst>
              </p:cNvPr>
              <p:cNvCxnSpPr>
                <a:stCxn id="2" idx="7"/>
                <a:endCxn id="11" idx="3"/>
              </p:cNvCxnSpPr>
              <p:nvPr/>
            </p:nvCxnSpPr>
            <p:spPr bwMode="auto">
              <a:xfrm>
                <a:off x="7783442" y="2918264"/>
                <a:ext cx="158866" cy="29461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D459DAE3-CEEB-C345-AB49-512D40D7CC0D}"/>
                  </a:ext>
                </a:extLst>
              </p:cNvPr>
              <p:cNvCxnSpPr>
                <a:stCxn id="2" idx="5"/>
                <a:endCxn id="13" idx="1"/>
              </p:cNvCxnSpPr>
              <p:nvPr/>
            </p:nvCxnSpPr>
            <p:spPr bwMode="auto">
              <a:xfrm>
                <a:off x="7783442" y="2963673"/>
                <a:ext cx="158866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CF04C14-C68F-A14A-BB98-D943DB74C9AD}"/>
                  </a:ext>
                </a:extLst>
              </p:cNvPr>
              <p:cNvCxnSpPr>
                <a:stCxn id="2" idx="3"/>
                <a:endCxn id="12" idx="7"/>
              </p:cNvCxnSpPr>
              <p:nvPr/>
            </p:nvCxnSpPr>
            <p:spPr bwMode="auto">
              <a:xfrm flipH="1">
                <a:off x="7575503" y="2963673"/>
                <a:ext cx="154057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9C4995D-BC43-4C4C-86EE-D70205C41A47}"/>
                  </a:ext>
                </a:extLst>
              </p:cNvPr>
              <p:cNvCxnSpPr>
                <a:stCxn id="2" idx="1"/>
                <a:endCxn id="10" idx="5"/>
              </p:cNvCxnSpPr>
              <p:nvPr/>
            </p:nvCxnSpPr>
            <p:spPr bwMode="auto">
              <a:xfrm flipH="1">
                <a:off x="7575503" y="2918264"/>
                <a:ext cx="154057" cy="29461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22534" name="Group 22533">
              <a:extLst>
                <a:ext uri="{FF2B5EF4-FFF2-40B4-BE49-F238E27FC236}">
                  <a16:creationId xmlns:a16="http://schemas.microsoft.com/office/drawing/2014/main" id="{01151372-4B61-4143-A0CE-EB591ED2314F}"/>
                </a:ext>
              </a:extLst>
            </p:cNvPr>
            <p:cNvGrpSpPr/>
            <p:nvPr/>
          </p:nvGrpSpPr>
          <p:grpSpPr>
            <a:xfrm>
              <a:off x="8275636" y="2952920"/>
              <a:ext cx="542187" cy="608212"/>
              <a:chOff x="8275636" y="2952920"/>
              <a:chExt cx="542187" cy="608212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4ECF949-5AB1-7E40-AD60-9ACC1B144CEC}"/>
                  </a:ext>
                </a:extLst>
              </p:cNvPr>
              <p:cNvSpPr/>
              <p:nvPr/>
            </p:nvSpPr>
            <p:spPr bwMode="auto">
              <a:xfrm>
                <a:off x="8506505" y="295292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384D8B2-7649-C642-9718-3FA94C6037F5}"/>
                  </a:ext>
                </a:extLst>
              </p:cNvPr>
              <p:cNvSpPr/>
              <p:nvPr/>
            </p:nvSpPr>
            <p:spPr bwMode="auto">
              <a:xfrm>
                <a:off x="8275636" y="312595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ECDF6FE-232D-894B-8E33-D468FE7967B6}"/>
                  </a:ext>
                </a:extLst>
              </p:cNvPr>
              <p:cNvSpPr/>
              <p:nvPr/>
            </p:nvSpPr>
            <p:spPr bwMode="auto">
              <a:xfrm>
                <a:off x="8741623" y="312759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77C396F-9350-B343-97F6-5EB74110D8DB}"/>
                  </a:ext>
                </a:extLst>
              </p:cNvPr>
              <p:cNvSpPr/>
              <p:nvPr/>
            </p:nvSpPr>
            <p:spPr bwMode="auto">
              <a:xfrm>
                <a:off x="8363463" y="3493804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31D0F36-1249-7440-9819-7136660CAF4A}"/>
                  </a:ext>
                </a:extLst>
              </p:cNvPr>
              <p:cNvSpPr/>
              <p:nvPr/>
            </p:nvSpPr>
            <p:spPr bwMode="auto">
              <a:xfrm>
                <a:off x="8668063" y="349691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1B244CD-B35D-0049-9821-0A0C61EC5BE5}"/>
                  </a:ext>
                </a:extLst>
              </p:cNvPr>
              <p:cNvCxnSpPr>
                <a:cxnSpLocks/>
                <a:stCxn id="22" idx="6"/>
                <a:endCxn id="24" idx="1"/>
              </p:cNvCxnSpPr>
              <p:nvPr/>
            </p:nvCxnSpPr>
            <p:spPr bwMode="auto">
              <a:xfrm>
                <a:off x="8582705" y="2985029"/>
                <a:ext cx="170077" cy="15196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D666630-4E4E-B14A-BC1B-EBBBB499E5AD}"/>
                  </a:ext>
                </a:extLst>
              </p:cNvPr>
              <p:cNvCxnSpPr>
                <a:stCxn id="22" idx="5"/>
                <a:endCxn id="26" idx="1"/>
              </p:cNvCxnSpPr>
              <p:nvPr/>
            </p:nvCxnSpPr>
            <p:spPr bwMode="auto">
              <a:xfrm>
                <a:off x="8571546" y="3007733"/>
                <a:ext cx="107676" cy="49858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D974117-4A17-3044-A902-4D3DEE0E5F12}"/>
                  </a:ext>
                </a:extLst>
              </p:cNvPr>
              <p:cNvCxnSpPr>
                <a:stCxn id="22" idx="3"/>
                <a:endCxn id="25" idx="7"/>
              </p:cNvCxnSpPr>
              <p:nvPr/>
            </p:nvCxnSpPr>
            <p:spPr bwMode="auto">
              <a:xfrm flipH="1">
                <a:off x="8428504" y="3007733"/>
                <a:ext cx="89160" cy="49547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CC4E4F0-382B-5045-A4DC-B71E3C8EDE9A}"/>
                  </a:ext>
                </a:extLst>
              </p:cNvPr>
              <p:cNvCxnSpPr>
                <a:cxnSpLocks/>
                <a:stCxn id="22" idx="1"/>
                <a:endCxn id="23" idx="7"/>
              </p:cNvCxnSpPr>
              <p:nvPr/>
            </p:nvCxnSpPr>
            <p:spPr bwMode="auto">
              <a:xfrm flipH="1">
                <a:off x="8340677" y="2962324"/>
                <a:ext cx="176987" cy="17303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4A1560C-151D-E34C-AE0B-80B703710296}"/>
                  </a:ext>
                </a:extLst>
              </p:cNvPr>
              <p:cNvCxnSpPr>
                <a:stCxn id="23" idx="6"/>
                <a:endCxn id="24" idx="2"/>
              </p:cNvCxnSpPr>
              <p:nvPr/>
            </p:nvCxnSpPr>
            <p:spPr bwMode="auto">
              <a:xfrm>
                <a:off x="8351836" y="3158065"/>
                <a:ext cx="389787" cy="163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78CA7E0-51D3-1D40-9130-C300E352602D}"/>
                  </a:ext>
                </a:extLst>
              </p:cNvPr>
              <p:cNvCxnSpPr>
                <a:stCxn id="24" idx="4"/>
                <a:endCxn id="26" idx="0"/>
              </p:cNvCxnSpPr>
              <p:nvPr/>
            </p:nvCxnSpPr>
            <p:spPr bwMode="auto">
              <a:xfrm flipH="1">
                <a:off x="8706163" y="3191807"/>
                <a:ext cx="73560" cy="305108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CB21D76-26C7-E045-9BCE-55CFA7A86112}"/>
                  </a:ext>
                </a:extLst>
              </p:cNvPr>
              <p:cNvCxnSpPr>
                <a:stCxn id="25" idx="6"/>
                <a:endCxn id="26" idx="2"/>
              </p:cNvCxnSpPr>
              <p:nvPr/>
            </p:nvCxnSpPr>
            <p:spPr bwMode="auto">
              <a:xfrm>
                <a:off x="8439663" y="3525913"/>
                <a:ext cx="228400" cy="311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FFDC1AD-B3F0-FF40-A09E-8FF323320300}"/>
                  </a:ext>
                </a:extLst>
              </p:cNvPr>
              <p:cNvCxnSpPr>
                <a:stCxn id="23" idx="4"/>
                <a:endCxn id="25" idx="0"/>
              </p:cNvCxnSpPr>
              <p:nvPr/>
            </p:nvCxnSpPr>
            <p:spPr bwMode="auto">
              <a:xfrm>
                <a:off x="8313736" y="3190173"/>
                <a:ext cx="87827" cy="30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A423899-3CB6-BE44-A18E-EFD642A40087}"/>
                  </a:ext>
                </a:extLst>
              </p:cNvPr>
              <p:cNvCxnSpPr>
                <a:stCxn id="23" idx="5"/>
                <a:endCxn id="26" idx="1"/>
              </p:cNvCxnSpPr>
              <p:nvPr/>
            </p:nvCxnSpPr>
            <p:spPr bwMode="auto">
              <a:xfrm>
                <a:off x="8340677" y="3180769"/>
                <a:ext cx="338545" cy="32555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9E7963FE-B0F6-014A-BF04-6418A52BFBA1}"/>
                  </a:ext>
                </a:extLst>
              </p:cNvPr>
              <p:cNvCxnSpPr>
                <a:stCxn id="24" idx="4"/>
                <a:endCxn id="25" idx="7"/>
              </p:cNvCxnSpPr>
              <p:nvPr/>
            </p:nvCxnSpPr>
            <p:spPr bwMode="auto">
              <a:xfrm flipH="1">
                <a:off x="8428504" y="3191807"/>
                <a:ext cx="351219" cy="31140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22528" name="TextBox 22527">
              <a:extLst>
                <a:ext uri="{FF2B5EF4-FFF2-40B4-BE49-F238E27FC236}">
                  <a16:creationId xmlns:a16="http://schemas.microsoft.com/office/drawing/2014/main" id="{46294C53-F847-CB4D-A584-8ABD3A05159D}"/>
                </a:ext>
              </a:extLst>
            </p:cNvPr>
            <p:cNvSpPr txBox="1"/>
            <p:nvPr/>
          </p:nvSpPr>
          <p:spPr>
            <a:xfrm>
              <a:off x="7566687" y="2342486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197580B-489E-F543-B3D3-21BF7D5ED25C}"/>
                </a:ext>
              </a:extLst>
            </p:cNvPr>
            <p:cNvSpPr txBox="1"/>
            <p:nvPr/>
          </p:nvSpPr>
          <p:spPr>
            <a:xfrm>
              <a:off x="8334809" y="2335708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</p:grpSp>
      <p:sp>
        <p:nvSpPr>
          <p:cNvPr id="22529" name="Right Arrow 22528">
            <a:extLst>
              <a:ext uri="{FF2B5EF4-FFF2-40B4-BE49-F238E27FC236}">
                <a16:creationId xmlns:a16="http://schemas.microsoft.com/office/drawing/2014/main" id="{A451AC41-FC66-3C4F-8497-40E10FDF8C58}"/>
              </a:ext>
            </a:extLst>
          </p:cNvPr>
          <p:cNvSpPr/>
          <p:nvPr/>
        </p:nvSpPr>
        <p:spPr bwMode="auto">
          <a:xfrm>
            <a:off x="353961" y="3313471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6317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2E4C772B-8122-3F40-A010-7DC3ACB832B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lIns="91430" tIns="45715" rIns="91430" bIns="45715"/>
          <a:lstStyle/>
          <a:p>
            <a:pPr defTabSz="1008063"/>
            <a:r>
              <a:rPr lang="en-US" altLang="en-US" dirty="0">
                <a:ea typeface="ＭＳ Ｐゴシック" panose="020B0600070205080204" pitchFamily="34" charset="-128"/>
              </a:rPr>
              <a:t>Anomalies?</a:t>
            </a:r>
          </a:p>
        </p:txBody>
      </p:sp>
      <p:sp>
        <p:nvSpPr>
          <p:cNvPr id="61450" name="Rectangle 15">
            <a:extLst>
              <a:ext uri="{FF2B5EF4-FFF2-40B4-BE49-F238E27FC236}">
                <a16:creationId xmlns:a16="http://schemas.microsoft.com/office/drawing/2014/main" id="{8158806B-23B0-FC4A-8A96-92E7C6FFB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725" y="6400800"/>
            <a:ext cx="898525" cy="346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 type="none" w="sm" len="sm"/>
                <a:tailEnd type="triangle" w="med" len="med"/>
              </a14:hiddenLine>
            </a:ext>
          </a:extLst>
        </p:spPr>
        <p:txBody>
          <a:bodyPr wrap="none" lIns="82945" tIns="41473" rIns="82945" bIns="41473" anchor="ctr"/>
          <a:lstStyle>
            <a:lvl1pPr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28675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kumimoji="0" lang="en-US" altLang="en-US" sz="2900">
              <a:latin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F544D2-BA0D-A242-8D15-C0FC6D847AB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2BAE60-F62D-1C4F-83C2-BB28D6DB3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61456" name="Slide Number Placeholder 3">
            <a:extLst>
              <a:ext uri="{FF2B5EF4-FFF2-40B4-BE49-F238E27FC236}">
                <a16:creationId xmlns:a16="http://schemas.microsoft.com/office/drawing/2014/main" id="{F5AA2C05-2CE9-1E43-A51D-DD7AE843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0F72355-CA8C-9B42-B43A-496F4EEF2BB8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30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1F6B16-69E7-4347-907C-25A0BC21B27A}"/>
              </a:ext>
            </a:extLst>
          </p:cNvPr>
          <p:cNvGrpSpPr/>
          <p:nvPr/>
        </p:nvGrpSpPr>
        <p:grpSpPr>
          <a:xfrm>
            <a:off x="2781300" y="2036048"/>
            <a:ext cx="4793530" cy="605552"/>
            <a:chOff x="2781300" y="2036048"/>
            <a:chExt cx="4793530" cy="60555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875749B-0E94-9D4A-8A62-A7A45E3AE946}"/>
                </a:ext>
              </a:extLst>
            </p:cNvPr>
            <p:cNvSpPr/>
            <p:nvPr/>
          </p:nvSpPr>
          <p:spPr bwMode="auto">
            <a:xfrm>
              <a:off x="2781300" y="20828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95769AC-B100-174A-8A35-AD0DF2D7DCD4}"/>
                </a:ext>
              </a:extLst>
            </p:cNvPr>
            <p:cNvSpPr/>
            <p:nvPr/>
          </p:nvSpPr>
          <p:spPr bwMode="auto">
            <a:xfrm>
              <a:off x="2933700" y="22352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A062880-08B0-D74C-9B9C-F61304404E7F}"/>
                </a:ext>
              </a:extLst>
            </p:cNvPr>
            <p:cNvSpPr/>
            <p:nvPr/>
          </p:nvSpPr>
          <p:spPr bwMode="auto">
            <a:xfrm>
              <a:off x="3086100" y="23876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A0B2C6B-004E-A640-9D4A-40C5E5669C03}"/>
                </a:ext>
              </a:extLst>
            </p:cNvPr>
            <p:cNvSpPr/>
            <p:nvPr/>
          </p:nvSpPr>
          <p:spPr bwMode="auto">
            <a:xfrm>
              <a:off x="3238500" y="25400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9F3B5F8-10B1-F542-A2B2-F7AD5B0D8E57}"/>
                </a:ext>
              </a:extLst>
            </p:cNvPr>
            <p:cNvSpPr/>
            <p:nvPr/>
          </p:nvSpPr>
          <p:spPr bwMode="auto">
            <a:xfrm>
              <a:off x="3098800" y="22098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681C07C-5E3E-D04D-A9F3-788D6DB1DDB6}"/>
                </a:ext>
              </a:extLst>
            </p:cNvPr>
            <p:cNvCxnSpPr/>
            <p:nvPr/>
          </p:nvCxnSpPr>
          <p:spPr bwMode="auto">
            <a:xfrm rot="16200000" flipH="1">
              <a:off x="2768600" y="2082800"/>
              <a:ext cx="571500" cy="5461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25" name="Group 21">
              <a:extLst>
                <a:ext uri="{FF2B5EF4-FFF2-40B4-BE49-F238E27FC236}">
                  <a16:creationId xmlns:a16="http://schemas.microsoft.com/office/drawing/2014/main" id="{1B09A457-361E-3549-9291-AA7F466BF327}"/>
                </a:ext>
              </a:extLst>
            </p:cNvPr>
            <p:cNvGrpSpPr/>
            <p:nvPr/>
          </p:nvGrpSpPr>
          <p:grpSpPr>
            <a:xfrm>
              <a:off x="3379450" y="2036048"/>
              <a:ext cx="4195380" cy="569040"/>
              <a:chOff x="3379450" y="2036048"/>
              <a:chExt cx="4195380" cy="56904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E36FD3C-AAE1-BA47-A52E-BBF1309B8A08}"/>
                  </a:ext>
                </a:extLst>
              </p:cNvPr>
              <p:cNvSpPr txBox="1"/>
              <p:nvPr/>
            </p:nvSpPr>
            <p:spPr>
              <a:xfrm>
                <a:off x="3379450" y="2095500"/>
                <a:ext cx="419538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Patterns            anomalies</a:t>
                </a:r>
              </a:p>
            </p:txBody>
          </p:sp>
          <p:pic>
            <p:nvPicPr>
              <p:cNvPr id="27" name="Picture 26" descr="shutterstock_104520869.jpg">
                <a:extLst>
                  <a:ext uri="{FF2B5EF4-FFF2-40B4-BE49-F238E27FC236}">
                    <a16:creationId xmlns:a16="http://schemas.microsoft.com/office/drawing/2014/main" id="{6421D68F-C4D0-DE48-A616-5FF1B7EA35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27600" y="2036048"/>
                <a:ext cx="850900" cy="56904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490598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8020050" cy="685800"/>
          </a:xfrm>
        </p:spPr>
        <p:txBody>
          <a:bodyPr/>
          <a:lstStyle/>
          <a:p>
            <a:r>
              <a:rPr lang="en-US" altLang="ko-KR">
                <a:ea typeface="ＭＳ Ｐゴシック" charset="-128"/>
                <a:cs typeface="ＭＳ Ｐゴシック" charset="-128"/>
              </a:rPr>
              <a:t>Triangle counting for large graphs?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4294967295"/>
          </p:nvPr>
        </p:nvSpPr>
        <p:spPr>
          <a:xfrm>
            <a:off x="685800" y="1447800"/>
            <a:ext cx="8029575" cy="4648200"/>
          </a:xfrm>
        </p:spPr>
        <p:txBody>
          <a:bodyPr/>
          <a:lstStyle/>
          <a:p>
            <a:pPr>
              <a:buFontTx/>
              <a:buNone/>
            </a:pPr>
            <a:endParaRPr lang="en-US" altLang="ko-KR" dirty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 dirty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 dirty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 dirty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 dirty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 dirty="0">
              <a:ea typeface="ＭＳ Ｐゴシック" charset="-128"/>
              <a:cs typeface="ＭＳ Ｐゴシック" charset="-128"/>
            </a:endParaRPr>
          </a:p>
          <a:p>
            <a:pPr algn="ctr">
              <a:buFontTx/>
              <a:buNone/>
            </a:pPr>
            <a:r>
              <a:rPr lang="en-US" altLang="ko-KR" dirty="0">
                <a:ea typeface="ＭＳ Ｐゴシック" charset="-128"/>
                <a:cs typeface="ＭＳ Ｐゴシック" charset="-128"/>
              </a:rPr>
              <a:t>Anomalous nodes in Twitter(~ 3 billion edges)</a:t>
            </a:r>
          </a:p>
          <a:p>
            <a:pPr algn="ctr">
              <a:buFontTx/>
              <a:buNone/>
            </a:pPr>
            <a:r>
              <a:rPr lang="en-US" altLang="ko-KR" dirty="0">
                <a:ea typeface="ＭＳ Ｐゴシック" charset="-128"/>
                <a:cs typeface="ＭＳ Ｐゴシック" charset="-128"/>
              </a:rPr>
              <a:t>[U Kang, Brendan </a:t>
            </a:r>
            <a:r>
              <a:rPr lang="en-US" altLang="ko-KR" dirty="0" err="1">
                <a:ea typeface="ＭＳ Ｐゴシック" charset="-128"/>
                <a:cs typeface="ＭＳ Ｐゴシック" charset="-128"/>
              </a:rPr>
              <a:t>Meeder</a:t>
            </a:r>
            <a:r>
              <a:rPr lang="en-US" altLang="ko-KR" dirty="0">
                <a:ea typeface="ＭＳ Ｐゴシック" charset="-128"/>
                <a:cs typeface="ＭＳ Ｐゴシック" charset="-128"/>
              </a:rPr>
              <a:t>, +, PAKDD’11]</a:t>
            </a:r>
          </a:p>
        </p:txBody>
      </p:sp>
      <p:sp>
        <p:nvSpPr>
          <p:cNvPr id="65540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501FBDFF-70BE-464B-AF8F-A59072DBC9F4}" type="slidenum">
              <a:rPr lang="ko-KR" altLang="en-US" sz="1800">
                <a:latin typeface="Times New Roman" charset="0"/>
                <a:ea typeface="굴림" charset="-127"/>
                <a:cs typeface="굴림" charset="-127"/>
              </a:rPr>
              <a:pPr algn="r"/>
              <a:t>31</a:t>
            </a:fld>
            <a:endParaRPr lang="en-US" altLang="ko-KR" sz="1800">
              <a:latin typeface="Times New Roman" charset="0"/>
            </a:endParaRPr>
          </a:p>
        </p:txBody>
      </p:sp>
      <p:pic>
        <p:nvPicPr>
          <p:cNvPr id="6554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8850" y="1295400"/>
            <a:ext cx="4597400" cy="33131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</p:pic>
      <p:sp>
        <p:nvSpPr>
          <p:cNvPr id="65542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sp>
        <p:nvSpPr>
          <p:cNvPr id="655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E2A072-BB44-C548-90A6-A9142984CD1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5544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/>
              <a:t>Dong+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200400" y="1490134"/>
            <a:ext cx="1117600" cy="47413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064939" y="1981194"/>
            <a:ext cx="1117600" cy="47413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035300" y="2192868"/>
            <a:ext cx="3517900" cy="184573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rot="5400000" flipH="1" flipV="1">
            <a:off x="3409950" y="1657350"/>
            <a:ext cx="2336800" cy="21717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3289300" y="1841500"/>
            <a:ext cx="2235200" cy="9271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20" name="Freeform 19"/>
          <p:cNvSpPr/>
          <p:nvPr/>
        </p:nvSpPr>
        <p:spPr bwMode="auto">
          <a:xfrm>
            <a:off x="3302000" y="1803400"/>
            <a:ext cx="2425700" cy="1841500"/>
          </a:xfrm>
          <a:custGeom>
            <a:avLst/>
            <a:gdLst>
              <a:gd name="connsiteX0" fmla="*/ 0 w 2425700"/>
              <a:gd name="connsiteY0" fmla="*/ 1841500 h 1841500"/>
              <a:gd name="connsiteX1" fmla="*/ 63500 w 2425700"/>
              <a:gd name="connsiteY1" fmla="*/ 1828800 h 1841500"/>
              <a:gd name="connsiteX2" fmla="*/ 342900 w 2425700"/>
              <a:gd name="connsiteY2" fmla="*/ 1803400 h 1841500"/>
              <a:gd name="connsiteX3" fmla="*/ 406400 w 2425700"/>
              <a:gd name="connsiteY3" fmla="*/ 1790700 h 1841500"/>
              <a:gd name="connsiteX4" fmla="*/ 558800 w 2425700"/>
              <a:gd name="connsiteY4" fmla="*/ 1765300 h 1841500"/>
              <a:gd name="connsiteX5" fmla="*/ 622300 w 2425700"/>
              <a:gd name="connsiteY5" fmla="*/ 1739900 h 1841500"/>
              <a:gd name="connsiteX6" fmla="*/ 673100 w 2425700"/>
              <a:gd name="connsiteY6" fmla="*/ 1727200 h 1841500"/>
              <a:gd name="connsiteX7" fmla="*/ 711200 w 2425700"/>
              <a:gd name="connsiteY7" fmla="*/ 1701800 h 1841500"/>
              <a:gd name="connsiteX8" fmla="*/ 863600 w 2425700"/>
              <a:gd name="connsiteY8" fmla="*/ 1638300 h 1841500"/>
              <a:gd name="connsiteX9" fmla="*/ 901700 w 2425700"/>
              <a:gd name="connsiteY9" fmla="*/ 1612900 h 1841500"/>
              <a:gd name="connsiteX10" fmla="*/ 939800 w 2425700"/>
              <a:gd name="connsiteY10" fmla="*/ 1574800 h 1841500"/>
              <a:gd name="connsiteX11" fmla="*/ 1016000 w 2425700"/>
              <a:gd name="connsiteY11" fmla="*/ 1511300 h 1841500"/>
              <a:gd name="connsiteX12" fmla="*/ 1092200 w 2425700"/>
              <a:gd name="connsiteY12" fmla="*/ 1473200 h 1841500"/>
              <a:gd name="connsiteX13" fmla="*/ 1206500 w 2425700"/>
              <a:gd name="connsiteY13" fmla="*/ 1422400 h 1841500"/>
              <a:gd name="connsiteX14" fmla="*/ 1384300 w 2425700"/>
              <a:gd name="connsiteY14" fmla="*/ 1295400 h 1841500"/>
              <a:gd name="connsiteX15" fmla="*/ 1511300 w 2425700"/>
              <a:gd name="connsiteY15" fmla="*/ 1231900 h 1841500"/>
              <a:gd name="connsiteX16" fmla="*/ 1562100 w 2425700"/>
              <a:gd name="connsiteY16" fmla="*/ 1193800 h 1841500"/>
              <a:gd name="connsiteX17" fmla="*/ 1612900 w 2425700"/>
              <a:gd name="connsiteY17" fmla="*/ 1168400 h 1841500"/>
              <a:gd name="connsiteX18" fmla="*/ 1651000 w 2425700"/>
              <a:gd name="connsiteY18" fmla="*/ 1130300 h 1841500"/>
              <a:gd name="connsiteX19" fmla="*/ 1701800 w 2425700"/>
              <a:gd name="connsiteY19" fmla="*/ 1092200 h 1841500"/>
              <a:gd name="connsiteX20" fmla="*/ 1752600 w 2425700"/>
              <a:gd name="connsiteY20" fmla="*/ 1041400 h 1841500"/>
              <a:gd name="connsiteX21" fmla="*/ 1803400 w 2425700"/>
              <a:gd name="connsiteY21" fmla="*/ 1003300 h 1841500"/>
              <a:gd name="connsiteX22" fmla="*/ 1917700 w 2425700"/>
              <a:gd name="connsiteY22" fmla="*/ 889000 h 1841500"/>
              <a:gd name="connsiteX23" fmla="*/ 1981200 w 2425700"/>
              <a:gd name="connsiteY23" fmla="*/ 825500 h 1841500"/>
              <a:gd name="connsiteX24" fmla="*/ 2006600 w 2425700"/>
              <a:gd name="connsiteY24" fmla="*/ 787400 h 1841500"/>
              <a:gd name="connsiteX25" fmla="*/ 2057400 w 2425700"/>
              <a:gd name="connsiteY25" fmla="*/ 698500 h 1841500"/>
              <a:gd name="connsiteX26" fmla="*/ 2095500 w 2425700"/>
              <a:gd name="connsiteY26" fmla="*/ 596900 h 1841500"/>
              <a:gd name="connsiteX27" fmla="*/ 2108200 w 2425700"/>
              <a:gd name="connsiteY27" fmla="*/ 546100 h 1841500"/>
              <a:gd name="connsiteX28" fmla="*/ 2133600 w 2425700"/>
              <a:gd name="connsiteY28" fmla="*/ 482600 h 1841500"/>
              <a:gd name="connsiteX29" fmla="*/ 2146300 w 2425700"/>
              <a:gd name="connsiteY29" fmla="*/ 444500 h 1841500"/>
              <a:gd name="connsiteX30" fmla="*/ 2171700 w 2425700"/>
              <a:gd name="connsiteY30" fmla="*/ 406400 h 1841500"/>
              <a:gd name="connsiteX31" fmla="*/ 2222500 w 2425700"/>
              <a:gd name="connsiteY31" fmla="*/ 292100 h 1841500"/>
              <a:gd name="connsiteX32" fmla="*/ 2260600 w 2425700"/>
              <a:gd name="connsiteY32" fmla="*/ 266700 h 1841500"/>
              <a:gd name="connsiteX33" fmla="*/ 2286000 w 2425700"/>
              <a:gd name="connsiteY33" fmla="*/ 228600 h 1841500"/>
              <a:gd name="connsiteX34" fmla="*/ 2324100 w 2425700"/>
              <a:gd name="connsiteY34" fmla="*/ 203200 h 1841500"/>
              <a:gd name="connsiteX35" fmla="*/ 2349500 w 2425700"/>
              <a:gd name="connsiteY35" fmla="*/ 152400 h 1841500"/>
              <a:gd name="connsiteX36" fmla="*/ 2400300 w 2425700"/>
              <a:gd name="connsiteY36" fmla="*/ 76200 h 1841500"/>
              <a:gd name="connsiteX37" fmla="*/ 2425700 w 2425700"/>
              <a:gd name="connsiteY37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425700" h="1841500">
                <a:moveTo>
                  <a:pt x="0" y="1841500"/>
                </a:moveTo>
                <a:cubicBezTo>
                  <a:pt x="21167" y="1837267"/>
                  <a:pt x="42062" y="1831322"/>
                  <a:pt x="63500" y="1828800"/>
                </a:cubicBezTo>
                <a:cubicBezTo>
                  <a:pt x="231909" y="1808987"/>
                  <a:pt x="187200" y="1824160"/>
                  <a:pt x="342900" y="1803400"/>
                </a:cubicBezTo>
                <a:cubicBezTo>
                  <a:pt x="364296" y="1800547"/>
                  <a:pt x="385143" y="1794451"/>
                  <a:pt x="406400" y="1790700"/>
                </a:cubicBezTo>
                <a:lnTo>
                  <a:pt x="558800" y="1765300"/>
                </a:lnTo>
                <a:cubicBezTo>
                  <a:pt x="579967" y="1756833"/>
                  <a:pt x="600673" y="1747109"/>
                  <a:pt x="622300" y="1739900"/>
                </a:cubicBezTo>
                <a:cubicBezTo>
                  <a:pt x="638859" y="1734380"/>
                  <a:pt x="657057" y="1734076"/>
                  <a:pt x="673100" y="1727200"/>
                </a:cubicBezTo>
                <a:cubicBezTo>
                  <a:pt x="687129" y="1721187"/>
                  <a:pt x="697171" y="1707813"/>
                  <a:pt x="711200" y="1701800"/>
                </a:cubicBezTo>
                <a:cubicBezTo>
                  <a:pt x="826561" y="1652359"/>
                  <a:pt x="686021" y="1756686"/>
                  <a:pt x="863600" y="1638300"/>
                </a:cubicBezTo>
                <a:cubicBezTo>
                  <a:pt x="876300" y="1629833"/>
                  <a:pt x="889974" y="1622671"/>
                  <a:pt x="901700" y="1612900"/>
                </a:cubicBezTo>
                <a:cubicBezTo>
                  <a:pt x="915498" y="1601402"/>
                  <a:pt x="926376" y="1586732"/>
                  <a:pt x="939800" y="1574800"/>
                </a:cubicBezTo>
                <a:cubicBezTo>
                  <a:pt x="964512" y="1552834"/>
                  <a:pt x="989901" y="1531599"/>
                  <a:pt x="1016000" y="1511300"/>
                </a:cubicBezTo>
                <a:cubicBezTo>
                  <a:pt x="1081514" y="1460345"/>
                  <a:pt x="1025346" y="1506627"/>
                  <a:pt x="1092200" y="1473200"/>
                </a:cubicBezTo>
                <a:cubicBezTo>
                  <a:pt x="1202054" y="1418273"/>
                  <a:pt x="1109559" y="1446635"/>
                  <a:pt x="1206500" y="1422400"/>
                </a:cubicBezTo>
                <a:cubicBezTo>
                  <a:pt x="1246679" y="1392266"/>
                  <a:pt x="1334778" y="1323256"/>
                  <a:pt x="1384300" y="1295400"/>
                </a:cubicBezTo>
                <a:cubicBezTo>
                  <a:pt x="1425552" y="1272196"/>
                  <a:pt x="1473436" y="1260298"/>
                  <a:pt x="1511300" y="1231900"/>
                </a:cubicBezTo>
                <a:cubicBezTo>
                  <a:pt x="1528233" y="1219200"/>
                  <a:pt x="1544151" y="1205018"/>
                  <a:pt x="1562100" y="1193800"/>
                </a:cubicBezTo>
                <a:cubicBezTo>
                  <a:pt x="1578154" y="1183766"/>
                  <a:pt x="1597494" y="1179404"/>
                  <a:pt x="1612900" y="1168400"/>
                </a:cubicBezTo>
                <a:cubicBezTo>
                  <a:pt x="1627515" y="1157961"/>
                  <a:pt x="1637363" y="1141989"/>
                  <a:pt x="1651000" y="1130300"/>
                </a:cubicBezTo>
                <a:cubicBezTo>
                  <a:pt x="1667071" y="1116525"/>
                  <a:pt x="1685870" y="1106138"/>
                  <a:pt x="1701800" y="1092200"/>
                </a:cubicBezTo>
                <a:cubicBezTo>
                  <a:pt x="1719822" y="1076431"/>
                  <a:pt x="1734578" y="1057169"/>
                  <a:pt x="1752600" y="1041400"/>
                </a:cubicBezTo>
                <a:cubicBezTo>
                  <a:pt x="1768530" y="1027462"/>
                  <a:pt x="1787847" y="1017657"/>
                  <a:pt x="1803400" y="1003300"/>
                </a:cubicBezTo>
                <a:cubicBezTo>
                  <a:pt x="1842992" y="966753"/>
                  <a:pt x="1879600" y="927100"/>
                  <a:pt x="1917700" y="889000"/>
                </a:cubicBezTo>
                <a:cubicBezTo>
                  <a:pt x="1938867" y="867833"/>
                  <a:pt x="1964596" y="850407"/>
                  <a:pt x="1981200" y="825500"/>
                </a:cubicBezTo>
                <a:cubicBezTo>
                  <a:pt x="1989667" y="812800"/>
                  <a:pt x="1999027" y="800652"/>
                  <a:pt x="2006600" y="787400"/>
                </a:cubicBezTo>
                <a:cubicBezTo>
                  <a:pt x="2071052" y="674609"/>
                  <a:pt x="1995517" y="791325"/>
                  <a:pt x="2057400" y="698500"/>
                </a:cubicBezTo>
                <a:cubicBezTo>
                  <a:pt x="2089610" y="537448"/>
                  <a:pt x="2046447" y="711357"/>
                  <a:pt x="2095500" y="596900"/>
                </a:cubicBezTo>
                <a:cubicBezTo>
                  <a:pt x="2102376" y="580857"/>
                  <a:pt x="2102680" y="562659"/>
                  <a:pt x="2108200" y="546100"/>
                </a:cubicBezTo>
                <a:cubicBezTo>
                  <a:pt x="2115409" y="524473"/>
                  <a:pt x="2125595" y="503946"/>
                  <a:pt x="2133600" y="482600"/>
                </a:cubicBezTo>
                <a:cubicBezTo>
                  <a:pt x="2138300" y="470065"/>
                  <a:pt x="2140313" y="456474"/>
                  <a:pt x="2146300" y="444500"/>
                </a:cubicBezTo>
                <a:cubicBezTo>
                  <a:pt x="2153126" y="430848"/>
                  <a:pt x="2165501" y="420348"/>
                  <a:pt x="2171700" y="406400"/>
                </a:cubicBezTo>
                <a:cubicBezTo>
                  <a:pt x="2191820" y="361129"/>
                  <a:pt x="2188010" y="326590"/>
                  <a:pt x="2222500" y="292100"/>
                </a:cubicBezTo>
                <a:cubicBezTo>
                  <a:pt x="2233293" y="281307"/>
                  <a:pt x="2247900" y="275167"/>
                  <a:pt x="2260600" y="266700"/>
                </a:cubicBezTo>
                <a:cubicBezTo>
                  <a:pt x="2269067" y="254000"/>
                  <a:pt x="2275207" y="239393"/>
                  <a:pt x="2286000" y="228600"/>
                </a:cubicBezTo>
                <a:cubicBezTo>
                  <a:pt x="2296793" y="217807"/>
                  <a:pt x="2314329" y="214926"/>
                  <a:pt x="2324100" y="203200"/>
                </a:cubicBezTo>
                <a:cubicBezTo>
                  <a:pt x="2336220" y="188656"/>
                  <a:pt x="2339760" y="168634"/>
                  <a:pt x="2349500" y="152400"/>
                </a:cubicBezTo>
                <a:cubicBezTo>
                  <a:pt x="2365206" y="126223"/>
                  <a:pt x="2390647" y="105160"/>
                  <a:pt x="2400300" y="76200"/>
                </a:cubicBezTo>
                <a:lnTo>
                  <a:pt x="2425700" y="0"/>
                </a:lnTo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378200" y="2936557"/>
            <a:ext cx="3701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88883" y="2936557"/>
            <a:ext cx="3701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87083" y="2052478"/>
            <a:ext cx="3701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pic>
        <p:nvPicPr>
          <p:cNvPr id="19" name="Picture 13" descr="twitter-logo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138" y="37846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ukan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9732" y="6026306"/>
            <a:ext cx="626533" cy="780895"/>
          </a:xfrm>
          <a:prstGeom prst="rect">
            <a:avLst/>
          </a:prstGeom>
        </p:spPr>
      </p:pic>
      <p:pic>
        <p:nvPicPr>
          <p:cNvPr id="25" name="Picture 24" descr="meed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716" y="6057905"/>
            <a:ext cx="757758" cy="75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3057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8020050" cy="685800"/>
          </a:xfrm>
        </p:spPr>
        <p:txBody>
          <a:bodyPr/>
          <a:lstStyle/>
          <a:p>
            <a:r>
              <a:rPr lang="en-US" altLang="ko-KR">
                <a:ea typeface="ＭＳ Ｐゴシック" charset="-128"/>
                <a:cs typeface="ＭＳ Ｐゴシック" charset="-128"/>
              </a:rPr>
              <a:t>Triangle counting for large graphs?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4294967295"/>
          </p:nvPr>
        </p:nvSpPr>
        <p:spPr>
          <a:xfrm>
            <a:off x="685800" y="1447800"/>
            <a:ext cx="8029575" cy="4648200"/>
          </a:xfrm>
        </p:spPr>
        <p:txBody>
          <a:bodyPr/>
          <a:lstStyle/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 algn="ctr">
              <a:buFontTx/>
              <a:buNone/>
            </a:pPr>
            <a:r>
              <a:rPr lang="en-US" altLang="ko-KR">
                <a:ea typeface="ＭＳ Ｐゴシック" charset="-128"/>
                <a:cs typeface="ＭＳ Ｐゴシック" charset="-128"/>
              </a:rPr>
              <a:t>Anomalous nodes in Twitter(~ 3 billion edges)</a:t>
            </a:r>
          </a:p>
          <a:p>
            <a:pPr algn="ctr">
              <a:buFontTx/>
              <a:buNone/>
            </a:pPr>
            <a:r>
              <a:rPr lang="en-US" altLang="ko-KR">
                <a:ea typeface="ＭＳ Ｐゴシック" charset="-128"/>
                <a:cs typeface="ＭＳ Ｐゴシック" charset="-128"/>
              </a:rPr>
              <a:t>[U Kang, Brendan Meeder, +, PAKDD’11]</a:t>
            </a:r>
          </a:p>
        </p:txBody>
      </p:sp>
      <p:sp>
        <p:nvSpPr>
          <p:cNvPr id="65540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501FBDFF-70BE-464B-AF8F-A59072DBC9F4}" type="slidenum">
              <a:rPr lang="ko-KR" altLang="en-US" sz="1800">
                <a:latin typeface="Times New Roman" charset="0"/>
                <a:ea typeface="굴림" charset="-127"/>
                <a:cs typeface="굴림" charset="-127"/>
              </a:rPr>
              <a:pPr algn="r"/>
              <a:t>32</a:t>
            </a:fld>
            <a:endParaRPr lang="en-US" altLang="ko-KR" sz="1800">
              <a:latin typeface="Times New Roman" charset="0"/>
            </a:endParaRPr>
          </a:p>
        </p:txBody>
      </p:sp>
      <p:pic>
        <p:nvPicPr>
          <p:cNvPr id="6554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8850" y="1295400"/>
            <a:ext cx="4597400" cy="33131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</p:pic>
      <p:sp>
        <p:nvSpPr>
          <p:cNvPr id="65542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sp>
        <p:nvSpPr>
          <p:cNvPr id="655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E2A072-BB44-C548-90A6-A9142984CD1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5544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/>
              <a:t>Dong+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200400" y="1490134"/>
            <a:ext cx="1117600" cy="47413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064939" y="1981194"/>
            <a:ext cx="1117600" cy="47413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3054350" y="1600200"/>
            <a:ext cx="3035300" cy="22987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pic>
        <p:nvPicPr>
          <p:cNvPr id="14" name="Picture 13" descr="twitter-logo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138" y="37846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349915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8020050" cy="685800"/>
          </a:xfrm>
        </p:spPr>
        <p:txBody>
          <a:bodyPr/>
          <a:lstStyle/>
          <a:p>
            <a:r>
              <a:rPr lang="en-US" altLang="ko-KR">
                <a:ea typeface="ＭＳ Ｐゴシック" charset="-128"/>
                <a:cs typeface="ＭＳ Ｐゴシック" charset="-128"/>
              </a:rPr>
              <a:t>Triangle counting for large graphs?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4294967295"/>
          </p:nvPr>
        </p:nvSpPr>
        <p:spPr>
          <a:xfrm>
            <a:off x="685800" y="1447800"/>
            <a:ext cx="8029575" cy="4648200"/>
          </a:xfrm>
        </p:spPr>
        <p:txBody>
          <a:bodyPr/>
          <a:lstStyle/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 algn="ctr">
              <a:buFontTx/>
              <a:buNone/>
            </a:pPr>
            <a:r>
              <a:rPr lang="en-US" altLang="ko-KR">
                <a:ea typeface="ＭＳ Ｐゴシック" charset="-128"/>
                <a:cs typeface="ＭＳ Ｐゴシック" charset="-128"/>
              </a:rPr>
              <a:t>Anomalous nodes in Twitter(~ 3 billion edges)</a:t>
            </a:r>
          </a:p>
          <a:p>
            <a:pPr algn="ctr">
              <a:buFontTx/>
              <a:buNone/>
            </a:pPr>
            <a:r>
              <a:rPr lang="en-US" altLang="ko-KR">
                <a:ea typeface="ＭＳ Ｐゴシック" charset="-128"/>
                <a:cs typeface="ＭＳ Ｐゴシック" charset="-128"/>
              </a:rPr>
              <a:t>[U Kang, Brendan Meeder, +, PAKDD’11]</a:t>
            </a:r>
          </a:p>
        </p:txBody>
      </p:sp>
      <p:sp>
        <p:nvSpPr>
          <p:cNvPr id="65540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501FBDFF-70BE-464B-AF8F-A59072DBC9F4}" type="slidenum">
              <a:rPr lang="ko-KR" altLang="en-US" sz="1800">
                <a:latin typeface="Times New Roman" charset="0"/>
                <a:ea typeface="굴림" charset="-127"/>
                <a:cs typeface="굴림" charset="-127"/>
              </a:rPr>
              <a:pPr algn="r"/>
              <a:t>33</a:t>
            </a:fld>
            <a:endParaRPr lang="en-US" altLang="ko-KR" sz="1800">
              <a:latin typeface="Times New Roman" charset="0"/>
            </a:endParaRPr>
          </a:p>
        </p:txBody>
      </p:sp>
      <p:pic>
        <p:nvPicPr>
          <p:cNvPr id="6554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8850" y="1295400"/>
            <a:ext cx="4597400" cy="33131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</p:pic>
      <p:sp>
        <p:nvSpPr>
          <p:cNvPr id="65542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sp>
        <p:nvSpPr>
          <p:cNvPr id="655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E2A072-BB44-C548-90A6-A9142984CD1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5544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/>
              <a:t>Dong+</a:t>
            </a: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064939" y="1981194"/>
            <a:ext cx="1117600" cy="47413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3054350" y="1600200"/>
            <a:ext cx="3035300" cy="22987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pic>
        <p:nvPicPr>
          <p:cNvPr id="20" name="Picture 13" descr="twitter-logo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138" y="37846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303791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8020050" cy="685800"/>
          </a:xfrm>
        </p:spPr>
        <p:txBody>
          <a:bodyPr/>
          <a:lstStyle/>
          <a:p>
            <a:r>
              <a:rPr lang="en-US" altLang="ko-KR">
                <a:ea typeface="ＭＳ Ｐゴシック" charset="-128"/>
                <a:cs typeface="ＭＳ Ｐゴシック" charset="-128"/>
              </a:rPr>
              <a:t>Triangle counting for large graphs?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4294967295"/>
          </p:nvPr>
        </p:nvSpPr>
        <p:spPr>
          <a:xfrm>
            <a:off x="685800" y="1447800"/>
            <a:ext cx="8029575" cy="4648200"/>
          </a:xfrm>
        </p:spPr>
        <p:txBody>
          <a:bodyPr/>
          <a:lstStyle/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 algn="ctr">
              <a:buFontTx/>
              <a:buNone/>
            </a:pPr>
            <a:r>
              <a:rPr lang="en-US" altLang="ko-KR">
                <a:ea typeface="ＭＳ Ｐゴシック" charset="-128"/>
                <a:cs typeface="ＭＳ Ｐゴシック" charset="-128"/>
              </a:rPr>
              <a:t>Anomalous nodes in Twitter(~ 3 billion edges)</a:t>
            </a:r>
          </a:p>
          <a:p>
            <a:pPr algn="ctr">
              <a:buFontTx/>
              <a:buNone/>
            </a:pPr>
            <a:r>
              <a:rPr lang="en-US" altLang="ko-KR">
                <a:ea typeface="ＭＳ Ｐゴシック" charset="-128"/>
                <a:cs typeface="ＭＳ Ｐゴシック" charset="-128"/>
              </a:rPr>
              <a:t>[U Kang, Brendan Meeder, +, PAKDD’11]</a:t>
            </a:r>
          </a:p>
        </p:txBody>
      </p:sp>
      <p:sp>
        <p:nvSpPr>
          <p:cNvPr id="65540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501FBDFF-70BE-464B-AF8F-A59072DBC9F4}" type="slidenum">
              <a:rPr lang="ko-KR" altLang="en-US" sz="1800">
                <a:latin typeface="Times New Roman" charset="0"/>
                <a:ea typeface="굴림" charset="-127"/>
                <a:cs typeface="굴림" charset="-127"/>
              </a:rPr>
              <a:pPr algn="r"/>
              <a:t>34</a:t>
            </a:fld>
            <a:endParaRPr lang="en-US" altLang="ko-KR" sz="1800">
              <a:latin typeface="Times New Roman" charset="0"/>
            </a:endParaRPr>
          </a:p>
        </p:txBody>
      </p:sp>
      <p:pic>
        <p:nvPicPr>
          <p:cNvPr id="6554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8850" y="1295400"/>
            <a:ext cx="4597400" cy="33131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</p:pic>
      <p:sp>
        <p:nvSpPr>
          <p:cNvPr id="65542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sp>
        <p:nvSpPr>
          <p:cNvPr id="655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E2A072-BB44-C548-90A6-A9142984CD1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5544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/>
              <a:t>Dong+</a:t>
            </a: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064939" y="1981194"/>
            <a:ext cx="1117600" cy="47413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3054350" y="1600200"/>
            <a:ext cx="3035300" cy="22987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grpSp>
        <p:nvGrpSpPr>
          <p:cNvPr id="2" name="Group 11"/>
          <p:cNvGrpSpPr/>
          <p:nvPr/>
        </p:nvGrpSpPr>
        <p:grpSpPr>
          <a:xfrm>
            <a:off x="863600" y="1693332"/>
            <a:ext cx="541867" cy="558801"/>
            <a:chOff x="863600" y="1693332"/>
            <a:chExt cx="541867" cy="558801"/>
          </a:xfrm>
        </p:grpSpPr>
        <p:sp>
          <p:nvSpPr>
            <p:cNvPr id="13" name="Regular Pentagon 12"/>
            <p:cNvSpPr/>
            <p:nvPr/>
          </p:nvSpPr>
          <p:spPr bwMode="auto">
            <a:xfrm>
              <a:off x="863600" y="1693333"/>
              <a:ext cx="541867" cy="558800"/>
            </a:xfrm>
            <a:prstGeom prst="pentagon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cxnSp>
          <p:nvCxnSpPr>
            <p:cNvPr id="14" name="Straight Connector 13"/>
            <p:cNvCxnSpPr>
              <a:stCxn id="13" idx="1"/>
              <a:endCxn id="13" idx="4"/>
            </p:cNvCxnSpPr>
            <p:nvPr/>
          </p:nvCxnSpPr>
          <p:spPr bwMode="auto">
            <a:xfrm rot="10800000" flipH="1" flipV="1">
              <a:off x="863601" y="1906774"/>
              <a:ext cx="438378" cy="34535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5" name="Straight Connector 14"/>
            <p:cNvCxnSpPr>
              <a:stCxn id="13" idx="1"/>
              <a:endCxn id="13" idx="5"/>
            </p:cNvCxnSpPr>
            <p:nvPr/>
          </p:nvCxnSpPr>
          <p:spPr bwMode="auto">
            <a:xfrm rot="10800000" flipH="1">
              <a:off x="863600" y="1906775"/>
              <a:ext cx="541865" cy="158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6" name="Straight Connector 15"/>
            <p:cNvCxnSpPr>
              <a:stCxn id="13" idx="0"/>
              <a:endCxn id="13" idx="2"/>
            </p:cNvCxnSpPr>
            <p:nvPr/>
          </p:nvCxnSpPr>
          <p:spPr bwMode="auto">
            <a:xfrm rot="16200000" flipH="1" flipV="1">
              <a:off x="771411" y="1889009"/>
              <a:ext cx="558799" cy="16744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7" name="Straight Connector 16"/>
            <p:cNvCxnSpPr>
              <a:stCxn id="13" idx="0"/>
              <a:endCxn id="13" idx="4"/>
            </p:cNvCxnSpPr>
            <p:nvPr/>
          </p:nvCxnSpPr>
          <p:spPr bwMode="auto">
            <a:xfrm rot="16200000" flipH="1">
              <a:off x="938856" y="1889010"/>
              <a:ext cx="558799" cy="16744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stCxn id="13" idx="2"/>
              <a:endCxn id="13" idx="5"/>
            </p:cNvCxnSpPr>
            <p:nvPr/>
          </p:nvCxnSpPr>
          <p:spPr bwMode="auto">
            <a:xfrm rot="5400000" flipH="1" flipV="1">
              <a:off x="1013598" y="1860265"/>
              <a:ext cx="345357" cy="43837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pic>
        <p:nvPicPr>
          <p:cNvPr id="20" name="Picture 13" descr="twitter-logo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138" y="37846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959187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8020050" cy="685800"/>
          </a:xfrm>
        </p:spPr>
        <p:txBody>
          <a:bodyPr/>
          <a:lstStyle/>
          <a:p>
            <a:r>
              <a:rPr lang="en-US" altLang="ko-KR">
                <a:ea typeface="ＭＳ Ｐゴシック" charset="-128"/>
                <a:cs typeface="ＭＳ Ｐゴシック" charset="-128"/>
              </a:rPr>
              <a:t>Triangle counting for large graphs?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4294967295"/>
          </p:nvPr>
        </p:nvSpPr>
        <p:spPr>
          <a:xfrm>
            <a:off x="685800" y="1447800"/>
            <a:ext cx="8029575" cy="4648200"/>
          </a:xfrm>
        </p:spPr>
        <p:txBody>
          <a:bodyPr/>
          <a:lstStyle/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charset="-128"/>
              <a:cs typeface="ＭＳ Ｐゴシック" charset="-128"/>
            </a:endParaRPr>
          </a:p>
          <a:p>
            <a:pPr algn="ctr">
              <a:buFontTx/>
              <a:buNone/>
            </a:pPr>
            <a:r>
              <a:rPr lang="en-US" altLang="ko-KR">
                <a:ea typeface="ＭＳ Ｐゴシック" charset="-128"/>
                <a:cs typeface="ＭＳ Ｐゴシック" charset="-128"/>
              </a:rPr>
              <a:t>Anomalous nodes in Twitter(~ 3 billion edges)</a:t>
            </a:r>
          </a:p>
          <a:p>
            <a:pPr algn="ctr">
              <a:buFontTx/>
              <a:buNone/>
            </a:pPr>
            <a:r>
              <a:rPr lang="en-US" altLang="ko-KR">
                <a:ea typeface="ＭＳ Ｐゴシック" charset="-128"/>
                <a:cs typeface="ＭＳ Ｐゴシック" charset="-128"/>
              </a:rPr>
              <a:t>[U Kang, Brendan Meeder, +, PAKDD’11]</a:t>
            </a:r>
          </a:p>
        </p:txBody>
      </p:sp>
      <p:sp>
        <p:nvSpPr>
          <p:cNvPr id="65540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501FBDFF-70BE-464B-AF8F-A59072DBC9F4}" type="slidenum">
              <a:rPr lang="ko-KR" altLang="en-US" sz="1800">
                <a:latin typeface="Times New Roman" charset="0"/>
                <a:ea typeface="굴림" charset="-127"/>
                <a:cs typeface="굴림" charset="-127"/>
              </a:rPr>
              <a:pPr algn="r"/>
              <a:t>35</a:t>
            </a:fld>
            <a:endParaRPr lang="en-US" altLang="ko-KR" sz="1800">
              <a:latin typeface="Times New Roman" charset="0"/>
            </a:endParaRPr>
          </a:p>
        </p:txBody>
      </p:sp>
      <p:pic>
        <p:nvPicPr>
          <p:cNvPr id="6554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8850" y="1295400"/>
            <a:ext cx="4597400" cy="33131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</p:pic>
      <p:sp>
        <p:nvSpPr>
          <p:cNvPr id="65542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sp>
        <p:nvSpPr>
          <p:cNvPr id="655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E2A072-BB44-C548-90A6-A9142984CD1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5544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/>
              <a:t>Dong+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3054350" y="1600200"/>
            <a:ext cx="3035300" cy="22987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grpSp>
        <p:nvGrpSpPr>
          <p:cNvPr id="10" name="Group 9"/>
          <p:cNvGrpSpPr/>
          <p:nvPr/>
        </p:nvGrpSpPr>
        <p:grpSpPr>
          <a:xfrm>
            <a:off x="863600" y="1693332"/>
            <a:ext cx="541867" cy="558801"/>
            <a:chOff x="863600" y="1693332"/>
            <a:chExt cx="541867" cy="558801"/>
          </a:xfrm>
        </p:grpSpPr>
        <p:sp>
          <p:nvSpPr>
            <p:cNvPr id="11" name="Regular Pentagon 10"/>
            <p:cNvSpPr/>
            <p:nvPr/>
          </p:nvSpPr>
          <p:spPr bwMode="auto">
            <a:xfrm>
              <a:off x="863600" y="1693333"/>
              <a:ext cx="541867" cy="558800"/>
            </a:xfrm>
            <a:prstGeom prst="pentagon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cxnSp>
          <p:nvCxnSpPr>
            <p:cNvPr id="12" name="Straight Connector 11"/>
            <p:cNvCxnSpPr>
              <a:stCxn id="11" idx="1"/>
              <a:endCxn id="11" idx="4"/>
            </p:cNvCxnSpPr>
            <p:nvPr/>
          </p:nvCxnSpPr>
          <p:spPr bwMode="auto">
            <a:xfrm rot="10800000" flipH="1" flipV="1">
              <a:off x="863601" y="1906774"/>
              <a:ext cx="438378" cy="34535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3" name="Straight Connector 12"/>
            <p:cNvCxnSpPr>
              <a:stCxn id="11" idx="1"/>
              <a:endCxn id="11" idx="5"/>
            </p:cNvCxnSpPr>
            <p:nvPr/>
          </p:nvCxnSpPr>
          <p:spPr bwMode="auto">
            <a:xfrm rot="10800000" flipH="1">
              <a:off x="863600" y="1906775"/>
              <a:ext cx="541865" cy="158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4" name="Straight Connector 13"/>
            <p:cNvCxnSpPr>
              <a:stCxn id="11" idx="0"/>
              <a:endCxn id="11" idx="2"/>
            </p:cNvCxnSpPr>
            <p:nvPr/>
          </p:nvCxnSpPr>
          <p:spPr bwMode="auto">
            <a:xfrm rot="16200000" flipH="1" flipV="1">
              <a:off x="771411" y="1889009"/>
              <a:ext cx="558799" cy="16744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5" name="Straight Connector 14"/>
            <p:cNvCxnSpPr>
              <a:stCxn id="11" idx="0"/>
              <a:endCxn id="11" idx="4"/>
            </p:cNvCxnSpPr>
            <p:nvPr/>
          </p:nvCxnSpPr>
          <p:spPr bwMode="auto">
            <a:xfrm rot="16200000" flipH="1">
              <a:off x="938856" y="1889010"/>
              <a:ext cx="558799" cy="16744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6" name="Straight Connector 15"/>
            <p:cNvCxnSpPr>
              <a:stCxn id="11" idx="2"/>
              <a:endCxn id="11" idx="5"/>
            </p:cNvCxnSpPr>
            <p:nvPr/>
          </p:nvCxnSpPr>
          <p:spPr bwMode="auto">
            <a:xfrm rot="5400000" flipH="1" flipV="1">
              <a:off x="1013598" y="1860265"/>
              <a:ext cx="345357" cy="43837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pic>
        <p:nvPicPr>
          <p:cNvPr id="18" name="Picture 13" descr="twitter-logo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138" y="37846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1303F2-7BC9-724C-A9F3-D98657796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64" y="2593268"/>
            <a:ext cx="1061624" cy="106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8822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answer(s)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062018" cy="4648200"/>
          </a:xfrm>
        </p:spPr>
        <p:txBody>
          <a:bodyPr/>
          <a:lstStyle/>
          <a:p>
            <a:r>
              <a:rPr lang="en-US" dirty="0"/>
              <a:t>Are real graphs random?</a:t>
            </a:r>
          </a:p>
          <a:p>
            <a:pPr lvl="1"/>
            <a:r>
              <a:rPr lang="en-US" dirty="0"/>
              <a:t>S*: what do </a:t>
            </a:r>
            <a:r>
              <a:rPr lang="en-US" b="1" dirty="0"/>
              <a:t>static</a:t>
            </a:r>
            <a:r>
              <a:rPr lang="en-US" dirty="0"/>
              <a:t> graphs look like?</a:t>
            </a:r>
          </a:p>
          <a:p>
            <a:pPr lvl="2"/>
            <a:r>
              <a:rPr lang="en-US" dirty="0"/>
              <a:t>S.0: ‘six degrees’</a:t>
            </a:r>
          </a:p>
          <a:p>
            <a:pPr lvl="2"/>
            <a:r>
              <a:rPr lang="en-US" dirty="0"/>
              <a:t>S.1: skewed degree distribution</a:t>
            </a:r>
          </a:p>
          <a:p>
            <a:pPr lvl="2"/>
            <a:r>
              <a:rPr lang="en-US" dirty="0"/>
              <a:t>S.2: skewed eigenvalues</a:t>
            </a:r>
          </a:p>
          <a:p>
            <a:pPr lvl="2"/>
            <a:r>
              <a:rPr lang="en-US" dirty="0"/>
              <a:t>S.3: triangle power-laws</a:t>
            </a:r>
          </a:p>
          <a:p>
            <a:pPr lvl="2"/>
            <a:r>
              <a:rPr lang="en-US" dirty="0"/>
              <a:t>S.4: GCC; and skewed distr. of conn. comp.</a:t>
            </a:r>
          </a:p>
          <a:p>
            <a:pPr lvl="1"/>
            <a:r>
              <a:rPr lang="en-US" dirty="0"/>
              <a:t>T*: how do graphs evolve over </a:t>
            </a:r>
            <a:r>
              <a:rPr lang="en-US" b="1" dirty="0"/>
              <a:t>time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T.1: diameters</a:t>
            </a:r>
          </a:p>
          <a:p>
            <a:pPr lvl="2"/>
            <a:r>
              <a:rPr lang="en-US" dirty="0"/>
              <a:t>T.2: densification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43FE13-C8FE-C143-818C-0C4D6A177C93}"/>
              </a:ext>
            </a:extLst>
          </p:cNvPr>
          <p:cNvGrpSpPr>
            <a:grpSpLocks noChangeAspect="1"/>
          </p:cNvGrpSpPr>
          <p:nvPr/>
        </p:nvGrpSpPr>
        <p:grpSpPr>
          <a:xfrm>
            <a:off x="310081" y="413853"/>
            <a:ext cx="1703171" cy="1089718"/>
            <a:chOff x="6484711" y="2335708"/>
            <a:chExt cx="2333112" cy="1492765"/>
          </a:xfrm>
        </p:grpSpPr>
        <p:pic>
          <p:nvPicPr>
            <p:cNvPr id="11" name="Picture 4" descr="0iterations">
              <a:extLst>
                <a:ext uri="{FF2B5EF4-FFF2-40B4-BE49-F238E27FC236}">
                  <a16:creationId xmlns:a16="http://schemas.microsoft.com/office/drawing/2014/main" id="{27D80EC5-7D0A-8E4A-A2B6-0B6769CA6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84711" y="2903961"/>
              <a:ext cx="840014" cy="92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0CABA01-732C-7746-AE9D-6E356106DE53}"/>
                </a:ext>
              </a:extLst>
            </p:cNvPr>
            <p:cNvGrpSpPr/>
            <p:nvPr/>
          </p:nvGrpSpPr>
          <p:grpSpPr>
            <a:xfrm>
              <a:off x="7510462" y="2908860"/>
              <a:ext cx="496887" cy="657039"/>
              <a:chOff x="7510462" y="2908860"/>
              <a:chExt cx="496887" cy="657039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B4F941D-A4E5-914B-A2F9-BC4426C61604}"/>
                  </a:ext>
                </a:extLst>
              </p:cNvPr>
              <p:cNvSpPr/>
              <p:nvPr/>
            </p:nvSpPr>
            <p:spPr bwMode="auto">
              <a:xfrm>
                <a:off x="7718401" y="290886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06EF764-ED23-794C-BD49-9F296E929793}"/>
                  </a:ext>
                </a:extLst>
              </p:cNvPr>
              <p:cNvSpPr/>
              <p:nvPr/>
            </p:nvSpPr>
            <p:spPr bwMode="auto">
              <a:xfrm>
                <a:off x="7510462" y="315806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BD3038C-74B8-C046-ABEA-0BFCC8C0038E}"/>
                  </a:ext>
                </a:extLst>
              </p:cNvPr>
              <p:cNvSpPr/>
              <p:nvPr/>
            </p:nvSpPr>
            <p:spPr bwMode="auto">
              <a:xfrm>
                <a:off x="7931149" y="315806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7ED88EB-74E2-5740-8CF7-D4AABC3CC4DD}"/>
                  </a:ext>
                </a:extLst>
              </p:cNvPr>
              <p:cNvSpPr/>
              <p:nvPr/>
            </p:nvSpPr>
            <p:spPr bwMode="auto">
              <a:xfrm>
                <a:off x="7510462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997ED1C-E1FA-EB47-BDB1-44C71EE81CD9}"/>
                  </a:ext>
                </a:extLst>
              </p:cNvPr>
              <p:cNvSpPr/>
              <p:nvPr/>
            </p:nvSpPr>
            <p:spPr bwMode="auto">
              <a:xfrm>
                <a:off x="7931149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91F28E8-8155-4044-943B-2B6A0D131250}"/>
                  </a:ext>
                </a:extLst>
              </p:cNvPr>
              <p:cNvCxnSpPr>
                <a:stCxn id="31" idx="7"/>
                <a:endCxn id="33" idx="3"/>
              </p:cNvCxnSpPr>
              <p:nvPr/>
            </p:nvCxnSpPr>
            <p:spPr bwMode="auto">
              <a:xfrm>
                <a:off x="7783442" y="2918264"/>
                <a:ext cx="158866" cy="29461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FE8A7DE-3A0D-5847-B049-30FD3969EF25}"/>
                  </a:ext>
                </a:extLst>
              </p:cNvPr>
              <p:cNvCxnSpPr>
                <a:stCxn id="31" idx="5"/>
                <a:endCxn id="35" idx="1"/>
              </p:cNvCxnSpPr>
              <p:nvPr/>
            </p:nvCxnSpPr>
            <p:spPr bwMode="auto">
              <a:xfrm>
                <a:off x="7783442" y="2963673"/>
                <a:ext cx="158866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AA29F74-A3AA-9E4F-AAF9-DDDDD8636723}"/>
                  </a:ext>
                </a:extLst>
              </p:cNvPr>
              <p:cNvCxnSpPr>
                <a:stCxn id="31" idx="3"/>
                <a:endCxn id="34" idx="7"/>
              </p:cNvCxnSpPr>
              <p:nvPr/>
            </p:nvCxnSpPr>
            <p:spPr bwMode="auto">
              <a:xfrm flipH="1">
                <a:off x="7575503" y="2963673"/>
                <a:ext cx="154057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1629C53-D501-2D4A-A89C-99BCFD6348D8}"/>
                  </a:ext>
                </a:extLst>
              </p:cNvPr>
              <p:cNvCxnSpPr>
                <a:stCxn id="31" idx="1"/>
                <a:endCxn id="32" idx="5"/>
              </p:cNvCxnSpPr>
              <p:nvPr/>
            </p:nvCxnSpPr>
            <p:spPr bwMode="auto">
              <a:xfrm flipH="1">
                <a:off x="7575503" y="2918264"/>
                <a:ext cx="154057" cy="29461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7FA581D-1265-9C4A-BC7B-6043FF4B02B3}"/>
                </a:ext>
              </a:extLst>
            </p:cNvPr>
            <p:cNvGrpSpPr/>
            <p:nvPr/>
          </p:nvGrpSpPr>
          <p:grpSpPr>
            <a:xfrm>
              <a:off x="8275636" y="2952920"/>
              <a:ext cx="542187" cy="608212"/>
              <a:chOff x="8275636" y="2952920"/>
              <a:chExt cx="542187" cy="60821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7B5F604-BC7F-6C44-BE80-96C4474A61E8}"/>
                  </a:ext>
                </a:extLst>
              </p:cNvPr>
              <p:cNvSpPr/>
              <p:nvPr/>
            </p:nvSpPr>
            <p:spPr bwMode="auto">
              <a:xfrm>
                <a:off x="8506505" y="295292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B0F6AB5-21D8-8949-BDD5-F53DCB4CFA29}"/>
                  </a:ext>
                </a:extLst>
              </p:cNvPr>
              <p:cNvSpPr/>
              <p:nvPr/>
            </p:nvSpPr>
            <p:spPr bwMode="auto">
              <a:xfrm>
                <a:off x="8275636" y="312595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33B8726-5706-DD4D-8590-2A05EF66D6FD}"/>
                  </a:ext>
                </a:extLst>
              </p:cNvPr>
              <p:cNvSpPr/>
              <p:nvPr/>
            </p:nvSpPr>
            <p:spPr bwMode="auto">
              <a:xfrm>
                <a:off x="8741623" y="312759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56ECA83-6454-EF45-96D7-54204EB870A4}"/>
                  </a:ext>
                </a:extLst>
              </p:cNvPr>
              <p:cNvSpPr/>
              <p:nvPr/>
            </p:nvSpPr>
            <p:spPr bwMode="auto">
              <a:xfrm>
                <a:off x="8363463" y="3493804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232017D-A325-F845-8E73-EE108FEB4346}"/>
                  </a:ext>
                </a:extLst>
              </p:cNvPr>
              <p:cNvSpPr/>
              <p:nvPr/>
            </p:nvSpPr>
            <p:spPr bwMode="auto">
              <a:xfrm>
                <a:off x="8668063" y="349691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A48E585-269D-F846-9825-4DFDFACFE327}"/>
                  </a:ext>
                </a:extLst>
              </p:cNvPr>
              <p:cNvCxnSpPr>
                <a:cxnSpLocks/>
                <a:stCxn id="16" idx="6"/>
                <a:endCxn id="18" idx="1"/>
              </p:cNvCxnSpPr>
              <p:nvPr/>
            </p:nvCxnSpPr>
            <p:spPr bwMode="auto">
              <a:xfrm>
                <a:off x="8582705" y="2985029"/>
                <a:ext cx="170077" cy="15196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CC14269-817E-6F4F-9F44-AF5154354FE9}"/>
                  </a:ext>
                </a:extLst>
              </p:cNvPr>
              <p:cNvCxnSpPr>
                <a:stCxn id="16" idx="5"/>
                <a:endCxn id="20" idx="1"/>
              </p:cNvCxnSpPr>
              <p:nvPr/>
            </p:nvCxnSpPr>
            <p:spPr bwMode="auto">
              <a:xfrm>
                <a:off x="8571546" y="3007733"/>
                <a:ext cx="107676" cy="49858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87384A2-7583-814A-94A0-497B16BD448B}"/>
                  </a:ext>
                </a:extLst>
              </p:cNvPr>
              <p:cNvCxnSpPr>
                <a:stCxn id="16" idx="3"/>
                <a:endCxn id="19" idx="7"/>
              </p:cNvCxnSpPr>
              <p:nvPr/>
            </p:nvCxnSpPr>
            <p:spPr bwMode="auto">
              <a:xfrm flipH="1">
                <a:off x="8428504" y="3007733"/>
                <a:ext cx="89160" cy="49547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B6934F0-0DB0-4C44-8B56-AF7DDEA57B26}"/>
                  </a:ext>
                </a:extLst>
              </p:cNvPr>
              <p:cNvCxnSpPr>
                <a:cxnSpLocks/>
                <a:stCxn id="16" idx="1"/>
                <a:endCxn id="17" idx="7"/>
              </p:cNvCxnSpPr>
              <p:nvPr/>
            </p:nvCxnSpPr>
            <p:spPr bwMode="auto">
              <a:xfrm flipH="1">
                <a:off x="8340677" y="2962324"/>
                <a:ext cx="176987" cy="17303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4DADD9B-FBD8-7E4E-BF7D-36FB969F2C08}"/>
                  </a:ext>
                </a:extLst>
              </p:cNvPr>
              <p:cNvCxnSpPr>
                <a:stCxn id="17" idx="6"/>
                <a:endCxn id="18" idx="2"/>
              </p:cNvCxnSpPr>
              <p:nvPr/>
            </p:nvCxnSpPr>
            <p:spPr bwMode="auto">
              <a:xfrm>
                <a:off x="8351836" y="3158065"/>
                <a:ext cx="389787" cy="163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CA23A72-2E91-694E-B664-17634FE4246E}"/>
                  </a:ext>
                </a:extLst>
              </p:cNvPr>
              <p:cNvCxnSpPr>
                <a:stCxn id="18" idx="4"/>
                <a:endCxn id="20" idx="0"/>
              </p:cNvCxnSpPr>
              <p:nvPr/>
            </p:nvCxnSpPr>
            <p:spPr bwMode="auto">
              <a:xfrm flipH="1">
                <a:off x="8706163" y="3191807"/>
                <a:ext cx="73560" cy="305108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7F2C67E-D9FD-CE45-8F29-BB49C54DC4A6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 bwMode="auto">
              <a:xfrm>
                <a:off x="8439663" y="3525913"/>
                <a:ext cx="228400" cy="311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0E1D9D5-F190-DF40-A76D-594253A5C5A4}"/>
                  </a:ext>
                </a:extLst>
              </p:cNvPr>
              <p:cNvCxnSpPr>
                <a:stCxn id="17" idx="4"/>
                <a:endCxn id="19" idx="0"/>
              </p:cNvCxnSpPr>
              <p:nvPr/>
            </p:nvCxnSpPr>
            <p:spPr bwMode="auto">
              <a:xfrm>
                <a:off x="8313736" y="3190173"/>
                <a:ext cx="87827" cy="30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D9B9B22-C304-6840-8989-8E2C3CC593BA}"/>
                  </a:ext>
                </a:extLst>
              </p:cNvPr>
              <p:cNvCxnSpPr>
                <a:stCxn id="17" idx="5"/>
                <a:endCxn id="20" idx="1"/>
              </p:cNvCxnSpPr>
              <p:nvPr/>
            </p:nvCxnSpPr>
            <p:spPr bwMode="auto">
              <a:xfrm>
                <a:off x="8340677" y="3180769"/>
                <a:ext cx="338545" cy="32555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8947C24-6911-D140-A8BB-75AC5BEE97CB}"/>
                  </a:ext>
                </a:extLst>
              </p:cNvPr>
              <p:cNvCxnSpPr>
                <a:stCxn id="18" idx="4"/>
                <a:endCxn id="19" idx="7"/>
              </p:cNvCxnSpPr>
              <p:nvPr/>
            </p:nvCxnSpPr>
            <p:spPr bwMode="auto">
              <a:xfrm flipH="1">
                <a:off x="8428504" y="3191807"/>
                <a:ext cx="351219" cy="31140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3CFFD0-3517-CE46-BD51-1E47C0C933E3}"/>
                </a:ext>
              </a:extLst>
            </p:cNvPr>
            <p:cNvSpPr txBox="1"/>
            <p:nvPr/>
          </p:nvSpPr>
          <p:spPr>
            <a:xfrm>
              <a:off x="7566687" y="2342486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DBBE55-361F-E34E-A121-8B82CFED9DC7}"/>
                </a:ext>
              </a:extLst>
            </p:cNvPr>
            <p:cNvSpPr txBox="1"/>
            <p:nvPr/>
          </p:nvSpPr>
          <p:spPr>
            <a:xfrm>
              <a:off x="8334809" y="2335708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C29D942C-DD2D-0D49-BEBE-754DAFF13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844" y="2790302"/>
            <a:ext cx="652937" cy="76560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723A30D-1B4E-E648-ADC8-0B43024A0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473" y="2790302"/>
            <a:ext cx="806433" cy="765601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5ACB77E1-0ABB-C641-8D29-4924BD926EE7}"/>
              </a:ext>
            </a:extLst>
          </p:cNvPr>
          <p:cNvSpPr/>
          <p:nvPr/>
        </p:nvSpPr>
        <p:spPr bwMode="auto">
          <a:xfrm>
            <a:off x="310081" y="4339596"/>
            <a:ext cx="517233" cy="370114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8052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6">
            <a:extLst>
              <a:ext uri="{FF2B5EF4-FFF2-40B4-BE49-F238E27FC236}">
                <a16:creationId xmlns:a16="http://schemas.microsoft.com/office/drawing/2014/main" id="{1F649FD4-EC56-EC43-850F-DBA1976C0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Generalized Iterated Matrix Vector Multiplication (GIMV)</a:t>
            </a:r>
          </a:p>
        </p:txBody>
      </p:sp>
      <p:sp>
        <p:nvSpPr>
          <p:cNvPr id="92162" name="TextBox 7">
            <a:extLst>
              <a:ext uri="{FF2B5EF4-FFF2-40B4-BE49-F238E27FC236}">
                <a16:creationId xmlns:a16="http://schemas.microsoft.com/office/drawing/2014/main" id="{18B4537C-EFB5-954B-84F2-8CA4CB6B2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90800"/>
            <a:ext cx="818991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3200" i="1">
                <a:hlinkClick r:id="" action="ppaction://noaction"/>
              </a:rPr>
              <a:t>PEGASUS: A Peta-Scale Graph Mining </a:t>
            </a:r>
          </a:p>
          <a:p>
            <a:pPr algn="l" eaLnBrk="1" hangingPunct="1"/>
            <a:r>
              <a:rPr lang="en-US" altLang="en-US" sz="3200" i="1">
                <a:hlinkClick r:id="" action="ppaction://noaction"/>
              </a:rPr>
              <a:t>System - Implementation and Observations</a:t>
            </a:r>
            <a:r>
              <a:rPr lang="en-US" altLang="en-US" sz="3200"/>
              <a:t>. </a:t>
            </a:r>
            <a:br>
              <a:rPr lang="en-US" altLang="en-US" sz="3200"/>
            </a:br>
            <a:r>
              <a:rPr lang="en-US" altLang="en-US" sz="3200"/>
              <a:t>U Kang, Charalampos E. Tsourakakis, </a:t>
            </a:r>
          </a:p>
          <a:p>
            <a:pPr algn="l" eaLnBrk="1" hangingPunct="1"/>
            <a:r>
              <a:rPr lang="en-US" altLang="en-US" sz="3200"/>
              <a:t>and Christos Faloutsos. </a:t>
            </a:r>
            <a:br>
              <a:rPr lang="en-US" altLang="en-US" sz="3200"/>
            </a:br>
            <a:r>
              <a:rPr lang="en-US" altLang="en-US" sz="3200"/>
              <a:t>(</a:t>
            </a:r>
            <a:r>
              <a:rPr lang="en-US" altLang="en-US" sz="3200">
                <a:hlinkClick r:id="rId3"/>
              </a:rPr>
              <a:t>ICDM</a:t>
            </a:r>
            <a:r>
              <a:rPr lang="en-US" altLang="en-US" sz="3200"/>
              <a:t>) 2009, Miami, Florida, USA. </a:t>
            </a:r>
            <a:br>
              <a:rPr lang="en-US" altLang="en-US" sz="3200"/>
            </a:br>
            <a:r>
              <a:rPr lang="en-US" altLang="en-US" sz="3200"/>
              <a:t>Best Application Paper (runner-up)</a:t>
            </a:r>
            <a:r>
              <a:rPr lang="en-US" altLang="en-US" sz="3200" b="1"/>
              <a:t>.</a:t>
            </a:r>
            <a:r>
              <a:rPr lang="en-US" altLang="en-US" sz="3200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244D29-CB7B-9344-9D38-9AC6AD92225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A804C2-BDBB-BB41-8955-71ABB13F1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92165" name="Slide Number Placeholder 3">
            <a:extLst>
              <a:ext uri="{FF2B5EF4-FFF2-40B4-BE49-F238E27FC236}">
                <a16:creationId xmlns:a16="http://schemas.microsoft.com/office/drawing/2014/main" id="{123DF094-F583-264B-8EE4-004BB17D5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340D84B-5EEC-FB46-88A7-26E1D5DE3517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37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18624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4">
            <a:extLst>
              <a:ext uri="{FF2B5EF4-FFF2-40B4-BE49-F238E27FC236}">
                <a16:creationId xmlns:a16="http://schemas.microsoft.com/office/drawing/2014/main" id="{4F4EE5E0-1387-9042-B490-32DEAA512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563880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>
            <a:extLst>
              <a:ext uri="{FF2B5EF4-FFF2-40B4-BE49-F238E27FC236}">
                <a16:creationId xmlns:a16="http://schemas.microsoft.com/office/drawing/2014/main" id="{660EF9DE-BDE2-C646-B0DC-C82CE6C4B1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ＭＳ Ｐゴシック" panose="020B0600070205080204" pitchFamily="34" charset="-128"/>
              </a:rPr>
              <a:t>S.4: Conn. components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783C6B13-652D-7344-B088-4E983AF03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000" tIns="46800" rIns="90000" bIns="46800"/>
          <a:lstStyle/>
          <a:p>
            <a:r>
              <a:rPr lang="en-US" altLang="ko-KR">
                <a:ea typeface="ＭＳ Ｐゴシック" panose="020B0600070205080204" pitchFamily="34" charset="-128"/>
              </a:rPr>
              <a:t>Connected Components</a:t>
            </a:r>
          </a:p>
        </p:txBody>
      </p:sp>
      <p:sp>
        <p:nvSpPr>
          <p:cNvPr id="94212" name="Text Box 5">
            <a:extLst>
              <a:ext uri="{FF2B5EF4-FFF2-40B4-BE49-F238E27FC236}">
                <a16:creationId xmlns:a16="http://schemas.microsoft.com/office/drawing/2014/main" id="{9201117F-0F29-5C40-9D42-D3CAEC03D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900" y="5876925"/>
            <a:ext cx="7778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ko-KR" sz="2400"/>
              <a:t>Size</a:t>
            </a:r>
          </a:p>
        </p:txBody>
      </p:sp>
      <p:sp>
        <p:nvSpPr>
          <p:cNvPr id="94213" name="Rectangle 7">
            <a:extLst>
              <a:ext uri="{FF2B5EF4-FFF2-40B4-BE49-F238E27FC236}">
                <a16:creationId xmlns:a16="http://schemas.microsoft.com/office/drawing/2014/main" id="{76B85724-C297-0942-9288-70BFADE68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657600"/>
            <a:ext cx="304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214" name="Text Box 6">
            <a:extLst>
              <a:ext uri="{FF2B5EF4-FFF2-40B4-BE49-F238E27FC236}">
                <a16:creationId xmlns:a16="http://schemas.microsoft.com/office/drawing/2014/main" id="{714458F9-9BB0-7C4B-AC0A-A37ED18D0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362200"/>
            <a:ext cx="99853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ko-KR" sz="2400"/>
              <a:t>Count</a:t>
            </a:r>
          </a:p>
        </p:txBody>
      </p:sp>
      <p:sp>
        <p:nvSpPr>
          <p:cNvPr id="94215" name="Rectangle 8">
            <a:extLst>
              <a:ext uri="{FF2B5EF4-FFF2-40B4-BE49-F238E27FC236}">
                <a16:creationId xmlns:a16="http://schemas.microsoft.com/office/drawing/2014/main" id="{A55F6874-13F6-0846-A7F2-A954F89AB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2766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216" name="Rectangle 13">
            <a:extLst>
              <a:ext uri="{FF2B5EF4-FFF2-40B4-BE49-F238E27FC236}">
                <a16:creationId xmlns:a16="http://schemas.microsoft.com/office/drawing/2014/main" id="{BC416DE7-83D9-3D45-A7A9-3DB63B396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4067175"/>
            <a:ext cx="914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217" name="Rectangle 15">
            <a:extLst>
              <a:ext uri="{FF2B5EF4-FFF2-40B4-BE49-F238E27FC236}">
                <a16:creationId xmlns:a16="http://schemas.microsoft.com/office/drawing/2014/main" id="{4D1BBFA7-DEDA-844F-9B33-C23434AD6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825" y="4191000"/>
            <a:ext cx="25717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218" name="Rectangle 16">
            <a:extLst>
              <a:ext uri="{FF2B5EF4-FFF2-40B4-BE49-F238E27FC236}">
                <a16:creationId xmlns:a16="http://schemas.microsoft.com/office/drawing/2014/main" id="{0B319E10-5C3D-474A-935A-76756CAB4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25" y="4419600"/>
            <a:ext cx="25717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7298AD-7FB2-004A-9E6B-E6895188ADF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357E1A-1910-B247-9BE4-C61C87631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94221" name="Slide Number Placeholder 3">
            <a:extLst>
              <a:ext uri="{FF2B5EF4-FFF2-40B4-BE49-F238E27FC236}">
                <a16:creationId xmlns:a16="http://schemas.microsoft.com/office/drawing/2014/main" id="{0B12846A-7387-D94A-8D67-4E24BDA89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F33E40F-8FD2-EE42-909B-074D20B57C28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38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BA6C3-416D-584E-9FD6-479486198FE3}"/>
              </a:ext>
            </a:extLst>
          </p:cNvPr>
          <p:cNvGrpSpPr/>
          <p:nvPr/>
        </p:nvGrpSpPr>
        <p:grpSpPr>
          <a:xfrm>
            <a:off x="7634689" y="1332485"/>
            <a:ext cx="1189822" cy="1245462"/>
            <a:chOff x="7634689" y="1332485"/>
            <a:chExt cx="1189822" cy="1245462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08C0779F-59E7-634D-85A7-D0A660C8140E}"/>
                </a:ext>
              </a:extLst>
            </p:cNvPr>
            <p:cNvSpPr/>
            <p:nvPr/>
          </p:nvSpPr>
          <p:spPr bwMode="auto">
            <a:xfrm>
              <a:off x="7634689" y="1575412"/>
              <a:ext cx="894689" cy="1002535"/>
            </a:xfrm>
            <a:custGeom>
              <a:avLst/>
              <a:gdLst>
                <a:gd name="connsiteX0" fmla="*/ 429658 w 894689"/>
                <a:gd name="connsiteY0" fmla="*/ 99152 h 1002535"/>
                <a:gd name="connsiteX1" fmla="*/ 396607 w 894689"/>
                <a:gd name="connsiteY1" fmla="*/ 22034 h 1002535"/>
                <a:gd name="connsiteX2" fmla="*/ 352540 w 894689"/>
                <a:gd name="connsiteY2" fmla="*/ 0 h 1002535"/>
                <a:gd name="connsiteX3" fmla="*/ 132203 w 894689"/>
                <a:gd name="connsiteY3" fmla="*/ 11017 h 1002535"/>
                <a:gd name="connsiteX4" fmla="*/ 33051 w 894689"/>
                <a:gd name="connsiteY4" fmla="*/ 66101 h 1002535"/>
                <a:gd name="connsiteX5" fmla="*/ 22034 w 894689"/>
                <a:gd name="connsiteY5" fmla="*/ 110169 h 1002535"/>
                <a:gd name="connsiteX6" fmla="*/ 0 w 894689"/>
                <a:gd name="connsiteY6" fmla="*/ 176270 h 1002535"/>
                <a:gd name="connsiteX7" fmla="*/ 11017 w 894689"/>
                <a:gd name="connsiteY7" fmla="*/ 286439 h 1002535"/>
                <a:gd name="connsiteX8" fmla="*/ 110169 w 894689"/>
                <a:gd name="connsiteY8" fmla="*/ 385590 h 1002535"/>
                <a:gd name="connsiteX9" fmla="*/ 154236 w 894689"/>
                <a:gd name="connsiteY9" fmla="*/ 396607 h 1002535"/>
                <a:gd name="connsiteX10" fmla="*/ 242371 w 894689"/>
                <a:gd name="connsiteY10" fmla="*/ 440675 h 1002535"/>
                <a:gd name="connsiteX11" fmla="*/ 363557 w 894689"/>
                <a:gd name="connsiteY11" fmla="*/ 495759 h 1002535"/>
                <a:gd name="connsiteX12" fmla="*/ 396607 w 894689"/>
                <a:gd name="connsiteY12" fmla="*/ 528810 h 1002535"/>
                <a:gd name="connsiteX13" fmla="*/ 396607 w 894689"/>
                <a:gd name="connsiteY13" fmla="*/ 616945 h 1002535"/>
                <a:gd name="connsiteX14" fmla="*/ 374574 w 894689"/>
                <a:gd name="connsiteY14" fmla="*/ 683046 h 1002535"/>
                <a:gd name="connsiteX15" fmla="*/ 341523 w 894689"/>
                <a:gd name="connsiteY15" fmla="*/ 782198 h 1002535"/>
                <a:gd name="connsiteX16" fmla="*/ 363557 w 894689"/>
                <a:gd name="connsiteY16" fmla="*/ 925417 h 1002535"/>
                <a:gd name="connsiteX17" fmla="*/ 462709 w 894689"/>
                <a:gd name="connsiteY17" fmla="*/ 991518 h 1002535"/>
                <a:gd name="connsiteX18" fmla="*/ 495759 w 894689"/>
                <a:gd name="connsiteY18" fmla="*/ 1002535 h 1002535"/>
                <a:gd name="connsiteX19" fmla="*/ 583894 w 894689"/>
                <a:gd name="connsiteY19" fmla="*/ 991518 h 1002535"/>
                <a:gd name="connsiteX20" fmla="*/ 616945 w 894689"/>
                <a:gd name="connsiteY20" fmla="*/ 980501 h 1002535"/>
                <a:gd name="connsiteX21" fmla="*/ 661012 w 894689"/>
                <a:gd name="connsiteY21" fmla="*/ 936434 h 1002535"/>
                <a:gd name="connsiteX22" fmla="*/ 705080 w 894689"/>
                <a:gd name="connsiteY22" fmla="*/ 881349 h 1002535"/>
                <a:gd name="connsiteX23" fmla="*/ 760164 w 894689"/>
                <a:gd name="connsiteY23" fmla="*/ 738130 h 1002535"/>
                <a:gd name="connsiteX24" fmla="*/ 782198 w 894689"/>
                <a:gd name="connsiteY24" fmla="*/ 462708 h 1002535"/>
                <a:gd name="connsiteX25" fmla="*/ 815248 w 894689"/>
                <a:gd name="connsiteY25" fmla="*/ 363557 h 1002535"/>
                <a:gd name="connsiteX26" fmla="*/ 848299 w 894689"/>
                <a:gd name="connsiteY26" fmla="*/ 330506 h 1002535"/>
                <a:gd name="connsiteX27" fmla="*/ 881350 w 894689"/>
                <a:gd name="connsiteY27" fmla="*/ 286439 h 1002535"/>
                <a:gd name="connsiteX28" fmla="*/ 881350 w 894689"/>
                <a:gd name="connsiteY28" fmla="*/ 165253 h 1002535"/>
                <a:gd name="connsiteX29" fmla="*/ 782198 w 894689"/>
                <a:gd name="connsiteY29" fmla="*/ 121186 h 1002535"/>
                <a:gd name="connsiteX30" fmla="*/ 716097 w 894689"/>
                <a:gd name="connsiteY30" fmla="*/ 99152 h 1002535"/>
                <a:gd name="connsiteX31" fmla="*/ 683046 w 894689"/>
                <a:gd name="connsiteY31" fmla="*/ 88135 h 1002535"/>
                <a:gd name="connsiteX32" fmla="*/ 638978 w 894689"/>
                <a:gd name="connsiteY32" fmla="*/ 77118 h 1002535"/>
                <a:gd name="connsiteX33" fmla="*/ 429658 w 894689"/>
                <a:gd name="connsiteY33" fmla="*/ 99152 h 100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4689" h="1002535">
                  <a:moveTo>
                    <a:pt x="429658" y="99152"/>
                  </a:moveTo>
                  <a:cubicBezTo>
                    <a:pt x="389263" y="89971"/>
                    <a:pt x="413777" y="44110"/>
                    <a:pt x="396607" y="22034"/>
                  </a:cubicBezTo>
                  <a:cubicBezTo>
                    <a:pt x="386524" y="9071"/>
                    <a:pt x="368949" y="684"/>
                    <a:pt x="352540" y="0"/>
                  </a:cubicBezTo>
                  <a:lnTo>
                    <a:pt x="132203" y="11017"/>
                  </a:lnTo>
                  <a:cubicBezTo>
                    <a:pt x="78887" y="21680"/>
                    <a:pt x="65798" y="13705"/>
                    <a:pt x="33051" y="66101"/>
                  </a:cubicBezTo>
                  <a:cubicBezTo>
                    <a:pt x="25026" y="78941"/>
                    <a:pt x="26385" y="95666"/>
                    <a:pt x="22034" y="110169"/>
                  </a:cubicBezTo>
                  <a:cubicBezTo>
                    <a:pt x="15360" y="132415"/>
                    <a:pt x="0" y="176270"/>
                    <a:pt x="0" y="176270"/>
                  </a:cubicBezTo>
                  <a:cubicBezTo>
                    <a:pt x="3672" y="212993"/>
                    <a:pt x="1508" y="250779"/>
                    <a:pt x="11017" y="286439"/>
                  </a:cubicBezTo>
                  <a:cubicBezTo>
                    <a:pt x="21831" y="326992"/>
                    <a:pt x="70601" y="375698"/>
                    <a:pt x="110169" y="385590"/>
                  </a:cubicBezTo>
                  <a:cubicBezTo>
                    <a:pt x="124858" y="389262"/>
                    <a:pt x="140260" y="390783"/>
                    <a:pt x="154236" y="396607"/>
                  </a:cubicBezTo>
                  <a:cubicBezTo>
                    <a:pt x="184555" y="409240"/>
                    <a:pt x="212181" y="427736"/>
                    <a:pt x="242371" y="440675"/>
                  </a:cubicBezTo>
                  <a:cubicBezTo>
                    <a:pt x="334584" y="480194"/>
                    <a:pt x="294474" y="461218"/>
                    <a:pt x="363557" y="495759"/>
                  </a:cubicBezTo>
                  <a:cubicBezTo>
                    <a:pt x="374574" y="506776"/>
                    <a:pt x="388877" y="515283"/>
                    <a:pt x="396607" y="528810"/>
                  </a:cubicBezTo>
                  <a:cubicBezTo>
                    <a:pt x="415872" y="562524"/>
                    <a:pt x="406721" y="583231"/>
                    <a:pt x="396607" y="616945"/>
                  </a:cubicBezTo>
                  <a:cubicBezTo>
                    <a:pt x="389933" y="639191"/>
                    <a:pt x="381248" y="660800"/>
                    <a:pt x="374574" y="683046"/>
                  </a:cubicBezTo>
                  <a:cubicBezTo>
                    <a:pt x="346113" y="777918"/>
                    <a:pt x="385700" y="671756"/>
                    <a:pt x="341523" y="782198"/>
                  </a:cubicBezTo>
                  <a:cubicBezTo>
                    <a:pt x="348868" y="829938"/>
                    <a:pt x="346050" y="880400"/>
                    <a:pt x="363557" y="925417"/>
                  </a:cubicBezTo>
                  <a:cubicBezTo>
                    <a:pt x="385973" y="983057"/>
                    <a:pt x="418742" y="978956"/>
                    <a:pt x="462709" y="991518"/>
                  </a:cubicBezTo>
                  <a:cubicBezTo>
                    <a:pt x="473875" y="994708"/>
                    <a:pt x="484742" y="998863"/>
                    <a:pt x="495759" y="1002535"/>
                  </a:cubicBezTo>
                  <a:cubicBezTo>
                    <a:pt x="525137" y="998863"/>
                    <a:pt x="554765" y="996814"/>
                    <a:pt x="583894" y="991518"/>
                  </a:cubicBezTo>
                  <a:cubicBezTo>
                    <a:pt x="595320" y="989441"/>
                    <a:pt x="607495" y="987251"/>
                    <a:pt x="616945" y="980501"/>
                  </a:cubicBezTo>
                  <a:cubicBezTo>
                    <a:pt x="633849" y="968427"/>
                    <a:pt x="647211" y="951960"/>
                    <a:pt x="661012" y="936434"/>
                  </a:cubicBezTo>
                  <a:cubicBezTo>
                    <a:pt x="676634" y="918859"/>
                    <a:pt x="693232" y="901660"/>
                    <a:pt x="705080" y="881349"/>
                  </a:cubicBezTo>
                  <a:cubicBezTo>
                    <a:pt x="726959" y="843842"/>
                    <a:pt x="746161" y="780139"/>
                    <a:pt x="760164" y="738130"/>
                  </a:cubicBezTo>
                  <a:cubicBezTo>
                    <a:pt x="769748" y="556040"/>
                    <a:pt x="760528" y="581892"/>
                    <a:pt x="782198" y="462708"/>
                  </a:cubicBezTo>
                  <a:cubicBezTo>
                    <a:pt x="789625" y="421858"/>
                    <a:pt x="790814" y="397764"/>
                    <a:pt x="815248" y="363557"/>
                  </a:cubicBezTo>
                  <a:cubicBezTo>
                    <a:pt x="824304" y="350879"/>
                    <a:pt x="838159" y="342335"/>
                    <a:pt x="848299" y="330506"/>
                  </a:cubicBezTo>
                  <a:cubicBezTo>
                    <a:pt x="860249" y="316565"/>
                    <a:pt x="870333" y="301128"/>
                    <a:pt x="881350" y="286439"/>
                  </a:cubicBezTo>
                  <a:cubicBezTo>
                    <a:pt x="892832" y="240505"/>
                    <a:pt x="904507" y="217357"/>
                    <a:pt x="881350" y="165253"/>
                  </a:cubicBezTo>
                  <a:cubicBezTo>
                    <a:pt x="872241" y="144758"/>
                    <a:pt x="784967" y="122109"/>
                    <a:pt x="782198" y="121186"/>
                  </a:cubicBezTo>
                  <a:lnTo>
                    <a:pt x="716097" y="99152"/>
                  </a:lnTo>
                  <a:cubicBezTo>
                    <a:pt x="705080" y="95480"/>
                    <a:pt x="694312" y="90952"/>
                    <a:pt x="683046" y="88135"/>
                  </a:cubicBezTo>
                  <a:lnTo>
                    <a:pt x="638978" y="77118"/>
                  </a:lnTo>
                  <a:cubicBezTo>
                    <a:pt x="448026" y="88351"/>
                    <a:pt x="470053" y="108333"/>
                    <a:pt x="429658" y="99152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434707C4-109D-3B49-8F3F-618B8E662E8D}"/>
                </a:ext>
              </a:extLst>
            </p:cNvPr>
            <p:cNvSpPr/>
            <p:nvPr/>
          </p:nvSpPr>
          <p:spPr bwMode="auto">
            <a:xfrm>
              <a:off x="8306718" y="1332485"/>
              <a:ext cx="154236" cy="169948"/>
            </a:xfrm>
            <a:custGeom>
              <a:avLst/>
              <a:gdLst>
                <a:gd name="connsiteX0" fmla="*/ 66101 w 154236"/>
                <a:gd name="connsiteY0" fmla="*/ 556 h 169948"/>
                <a:gd name="connsiteX1" fmla="*/ 11017 w 154236"/>
                <a:gd name="connsiteY1" fmla="*/ 11573 h 169948"/>
                <a:gd name="connsiteX2" fmla="*/ 0 w 154236"/>
                <a:gd name="connsiteY2" fmla="*/ 44623 h 169948"/>
                <a:gd name="connsiteX3" fmla="*/ 33051 w 154236"/>
                <a:gd name="connsiteY3" fmla="*/ 110725 h 169948"/>
                <a:gd name="connsiteX4" fmla="*/ 66101 w 154236"/>
                <a:gd name="connsiteY4" fmla="*/ 121742 h 169948"/>
                <a:gd name="connsiteX5" fmla="*/ 88135 w 154236"/>
                <a:gd name="connsiteY5" fmla="*/ 165809 h 169948"/>
                <a:gd name="connsiteX6" fmla="*/ 154236 w 154236"/>
                <a:gd name="connsiteY6" fmla="*/ 121742 h 169948"/>
                <a:gd name="connsiteX7" fmla="*/ 143219 w 154236"/>
                <a:gd name="connsiteY7" fmla="*/ 77674 h 169948"/>
                <a:gd name="connsiteX8" fmla="*/ 132202 w 154236"/>
                <a:gd name="connsiteY8" fmla="*/ 44623 h 169948"/>
                <a:gd name="connsiteX9" fmla="*/ 66101 w 154236"/>
                <a:gd name="connsiteY9" fmla="*/ 22590 h 169948"/>
                <a:gd name="connsiteX10" fmla="*/ 66101 w 154236"/>
                <a:gd name="connsiteY10" fmla="*/ 556 h 16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236" h="169948">
                  <a:moveTo>
                    <a:pt x="66101" y="556"/>
                  </a:moveTo>
                  <a:cubicBezTo>
                    <a:pt x="56920" y="-1280"/>
                    <a:pt x="26597" y="1186"/>
                    <a:pt x="11017" y="11573"/>
                  </a:cubicBezTo>
                  <a:cubicBezTo>
                    <a:pt x="1355" y="18014"/>
                    <a:pt x="0" y="33010"/>
                    <a:pt x="0" y="44623"/>
                  </a:cubicBezTo>
                  <a:cubicBezTo>
                    <a:pt x="0" y="60590"/>
                    <a:pt x="21911" y="101813"/>
                    <a:pt x="33051" y="110725"/>
                  </a:cubicBezTo>
                  <a:cubicBezTo>
                    <a:pt x="42119" y="117979"/>
                    <a:pt x="55084" y="118070"/>
                    <a:pt x="66101" y="121742"/>
                  </a:cubicBezTo>
                  <a:cubicBezTo>
                    <a:pt x="73446" y="136431"/>
                    <a:pt x="73446" y="158465"/>
                    <a:pt x="88135" y="165809"/>
                  </a:cubicBezTo>
                  <a:cubicBezTo>
                    <a:pt x="123705" y="183594"/>
                    <a:pt x="142467" y="139396"/>
                    <a:pt x="154236" y="121742"/>
                  </a:cubicBezTo>
                  <a:cubicBezTo>
                    <a:pt x="150564" y="107053"/>
                    <a:pt x="147379" y="92233"/>
                    <a:pt x="143219" y="77674"/>
                  </a:cubicBezTo>
                  <a:cubicBezTo>
                    <a:pt x="140029" y="66508"/>
                    <a:pt x="141652" y="51373"/>
                    <a:pt x="132202" y="44623"/>
                  </a:cubicBezTo>
                  <a:cubicBezTo>
                    <a:pt x="113303" y="31124"/>
                    <a:pt x="88135" y="29934"/>
                    <a:pt x="66101" y="22590"/>
                  </a:cubicBezTo>
                  <a:cubicBezTo>
                    <a:pt x="61174" y="20948"/>
                    <a:pt x="75282" y="2392"/>
                    <a:pt x="66101" y="556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D01EAFD-7ECC-2A49-89E7-0FFEBCBC8D61}"/>
                </a:ext>
              </a:extLst>
            </p:cNvPr>
            <p:cNvSpPr/>
            <p:nvPr/>
          </p:nvSpPr>
          <p:spPr bwMode="auto">
            <a:xfrm>
              <a:off x="8645594" y="2024681"/>
              <a:ext cx="178917" cy="91540"/>
            </a:xfrm>
            <a:custGeom>
              <a:avLst/>
              <a:gdLst>
                <a:gd name="connsiteX0" fmla="*/ 112816 w 178917"/>
                <a:gd name="connsiteY0" fmla="*/ 13439 h 91540"/>
                <a:gd name="connsiteX1" fmla="*/ 2647 w 178917"/>
                <a:gd name="connsiteY1" fmla="*/ 24456 h 91540"/>
                <a:gd name="connsiteX2" fmla="*/ 35698 w 178917"/>
                <a:gd name="connsiteY2" fmla="*/ 46490 h 91540"/>
                <a:gd name="connsiteX3" fmla="*/ 79765 w 178917"/>
                <a:gd name="connsiteY3" fmla="*/ 57507 h 91540"/>
                <a:gd name="connsiteX4" fmla="*/ 112816 w 178917"/>
                <a:gd name="connsiteY4" fmla="*/ 90558 h 91540"/>
                <a:gd name="connsiteX5" fmla="*/ 178917 w 178917"/>
                <a:gd name="connsiteY5" fmla="*/ 46490 h 91540"/>
                <a:gd name="connsiteX6" fmla="*/ 167900 w 178917"/>
                <a:gd name="connsiteY6" fmla="*/ 2423 h 91540"/>
                <a:gd name="connsiteX7" fmla="*/ 112816 w 178917"/>
                <a:gd name="connsiteY7" fmla="*/ 13439 h 9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917" h="91540">
                  <a:moveTo>
                    <a:pt x="112816" y="13439"/>
                  </a:moveTo>
                  <a:cubicBezTo>
                    <a:pt x="85274" y="17111"/>
                    <a:pt x="36569" y="9918"/>
                    <a:pt x="2647" y="24456"/>
                  </a:cubicBezTo>
                  <a:cubicBezTo>
                    <a:pt x="-9523" y="29672"/>
                    <a:pt x="23528" y="41274"/>
                    <a:pt x="35698" y="46490"/>
                  </a:cubicBezTo>
                  <a:cubicBezTo>
                    <a:pt x="49615" y="52454"/>
                    <a:pt x="65076" y="53835"/>
                    <a:pt x="79765" y="57507"/>
                  </a:cubicBezTo>
                  <a:cubicBezTo>
                    <a:pt x="90782" y="68524"/>
                    <a:pt x="98035" y="85631"/>
                    <a:pt x="112816" y="90558"/>
                  </a:cubicBezTo>
                  <a:cubicBezTo>
                    <a:pt x="136731" y="98530"/>
                    <a:pt x="169742" y="55665"/>
                    <a:pt x="178917" y="46490"/>
                  </a:cubicBezTo>
                  <a:cubicBezTo>
                    <a:pt x="175245" y="31801"/>
                    <a:pt x="181443" y="9194"/>
                    <a:pt x="167900" y="2423"/>
                  </a:cubicBezTo>
                  <a:cubicBezTo>
                    <a:pt x="151152" y="-5951"/>
                    <a:pt x="140358" y="9767"/>
                    <a:pt x="112816" y="13439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98F688-AB15-9545-B988-94AD3B483918}"/>
                </a:ext>
              </a:extLst>
            </p:cNvPr>
            <p:cNvSpPr/>
            <p:nvPr/>
          </p:nvSpPr>
          <p:spPr bwMode="auto">
            <a:xfrm>
              <a:off x="8487072" y="2406447"/>
              <a:ext cx="184165" cy="149466"/>
            </a:xfrm>
            <a:custGeom>
              <a:avLst/>
              <a:gdLst>
                <a:gd name="connsiteX0" fmla="*/ 139135 w 184165"/>
                <a:gd name="connsiteY0" fmla="*/ 6247 h 149466"/>
                <a:gd name="connsiteX1" fmla="*/ 6933 w 184165"/>
                <a:gd name="connsiteY1" fmla="*/ 17264 h 149466"/>
                <a:gd name="connsiteX2" fmla="*/ 17950 w 184165"/>
                <a:gd name="connsiteY2" fmla="*/ 83365 h 149466"/>
                <a:gd name="connsiteX3" fmla="*/ 28967 w 184165"/>
                <a:gd name="connsiteY3" fmla="*/ 116416 h 149466"/>
                <a:gd name="connsiteX4" fmla="*/ 128118 w 184165"/>
                <a:gd name="connsiteY4" fmla="*/ 149466 h 149466"/>
                <a:gd name="connsiteX5" fmla="*/ 161169 w 184165"/>
                <a:gd name="connsiteY5" fmla="*/ 127433 h 149466"/>
                <a:gd name="connsiteX6" fmla="*/ 172186 w 184165"/>
                <a:gd name="connsiteY6" fmla="*/ 61331 h 149466"/>
                <a:gd name="connsiteX7" fmla="*/ 139135 w 184165"/>
                <a:gd name="connsiteY7" fmla="*/ 6247 h 14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65" h="149466">
                  <a:moveTo>
                    <a:pt x="139135" y="6247"/>
                  </a:moveTo>
                  <a:cubicBezTo>
                    <a:pt x="111593" y="-1098"/>
                    <a:pt x="44240" y="-6477"/>
                    <a:pt x="6933" y="17264"/>
                  </a:cubicBezTo>
                  <a:cubicBezTo>
                    <a:pt x="-11912" y="29257"/>
                    <a:pt x="13104" y="61559"/>
                    <a:pt x="17950" y="83365"/>
                  </a:cubicBezTo>
                  <a:cubicBezTo>
                    <a:pt x="20469" y="94701"/>
                    <a:pt x="20755" y="108204"/>
                    <a:pt x="28967" y="116416"/>
                  </a:cubicBezTo>
                  <a:cubicBezTo>
                    <a:pt x="51772" y="139221"/>
                    <a:pt x="100269" y="143896"/>
                    <a:pt x="128118" y="149466"/>
                  </a:cubicBezTo>
                  <a:cubicBezTo>
                    <a:pt x="139135" y="142122"/>
                    <a:pt x="151806" y="136795"/>
                    <a:pt x="161169" y="127433"/>
                  </a:cubicBezTo>
                  <a:cubicBezTo>
                    <a:pt x="179428" y="109174"/>
                    <a:pt x="196350" y="85495"/>
                    <a:pt x="172186" y="61331"/>
                  </a:cubicBezTo>
                  <a:cubicBezTo>
                    <a:pt x="113501" y="2646"/>
                    <a:pt x="166677" y="13592"/>
                    <a:pt x="139135" y="6247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175834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4">
            <a:extLst>
              <a:ext uri="{FF2B5EF4-FFF2-40B4-BE49-F238E27FC236}">
                <a16:creationId xmlns:a16="http://schemas.microsoft.com/office/drawing/2014/main" id="{E805C0EE-76CB-EB44-B3A2-6E6D61580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563880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4" name="Rectangle 2">
            <a:extLst>
              <a:ext uri="{FF2B5EF4-FFF2-40B4-BE49-F238E27FC236}">
                <a16:creationId xmlns:a16="http://schemas.microsoft.com/office/drawing/2014/main" id="{B156EB1C-4541-FA4F-AB3C-78456EDA40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ＭＳ Ｐゴシック" panose="020B0600070205080204" pitchFamily="34" charset="-128"/>
              </a:rPr>
              <a:t>S.4: Conn. components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B8F8B3FD-5C08-9640-981D-914F70A627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000" tIns="46800" rIns="90000" bIns="46800"/>
          <a:lstStyle/>
          <a:p>
            <a:r>
              <a:rPr lang="en-US" altLang="ko-KR">
                <a:ea typeface="ＭＳ Ｐゴシック" panose="020B0600070205080204" pitchFamily="34" charset="-128"/>
              </a:rPr>
              <a:t>Connected Components</a:t>
            </a:r>
          </a:p>
        </p:txBody>
      </p:sp>
      <p:sp>
        <p:nvSpPr>
          <p:cNvPr id="95236" name="Text Box 5">
            <a:extLst>
              <a:ext uri="{FF2B5EF4-FFF2-40B4-BE49-F238E27FC236}">
                <a16:creationId xmlns:a16="http://schemas.microsoft.com/office/drawing/2014/main" id="{60BE93F1-B075-214E-B63B-25E4FF546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900" y="5876925"/>
            <a:ext cx="7778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ko-KR" sz="2400"/>
              <a:t>Size</a:t>
            </a:r>
          </a:p>
        </p:txBody>
      </p:sp>
      <p:sp>
        <p:nvSpPr>
          <p:cNvPr id="95237" name="Rectangle 7">
            <a:extLst>
              <a:ext uri="{FF2B5EF4-FFF2-40B4-BE49-F238E27FC236}">
                <a16:creationId xmlns:a16="http://schemas.microsoft.com/office/drawing/2014/main" id="{E283D814-0FCF-8040-ABCE-14F3E2E47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657600"/>
            <a:ext cx="304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238" name="Text Box 6">
            <a:extLst>
              <a:ext uri="{FF2B5EF4-FFF2-40B4-BE49-F238E27FC236}">
                <a16:creationId xmlns:a16="http://schemas.microsoft.com/office/drawing/2014/main" id="{6AD4748D-75A6-0847-AFC3-0D50908CB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362200"/>
            <a:ext cx="99853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ko-KR" sz="2400"/>
              <a:t>Count</a:t>
            </a:r>
          </a:p>
        </p:txBody>
      </p:sp>
      <p:sp>
        <p:nvSpPr>
          <p:cNvPr id="95239" name="Rectangle 8">
            <a:extLst>
              <a:ext uri="{FF2B5EF4-FFF2-40B4-BE49-F238E27FC236}">
                <a16:creationId xmlns:a16="http://schemas.microsoft.com/office/drawing/2014/main" id="{4C50673F-F19B-9A46-878E-48BE9864B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2766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240" name="Rectangle 13">
            <a:extLst>
              <a:ext uri="{FF2B5EF4-FFF2-40B4-BE49-F238E27FC236}">
                <a16:creationId xmlns:a16="http://schemas.microsoft.com/office/drawing/2014/main" id="{8713BCCC-D6AD-B04D-9AE1-F3141BCD1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4067175"/>
            <a:ext cx="914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241" name="Rectangle 15">
            <a:extLst>
              <a:ext uri="{FF2B5EF4-FFF2-40B4-BE49-F238E27FC236}">
                <a16:creationId xmlns:a16="http://schemas.microsoft.com/office/drawing/2014/main" id="{E5CB92FF-227E-2845-89BF-2D6102241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825" y="4191000"/>
            <a:ext cx="25717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242" name="Rectangle 16">
            <a:extLst>
              <a:ext uri="{FF2B5EF4-FFF2-40B4-BE49-F238E27FC236}">
                <a16:creationId xmlns:a16="http://schemas.microsoft.com/office/drawing/2014/main" id="{6E00423A-B05E-7447-825F-166D45A2A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25" y="4419600"/>
            <a:ext cx="25717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243" name="Oval 14">
            <a:extLst>
              <a:ext uri="{FF2B5EF4-FFF2-40B4-BE49-F238E27FC236}">
                <a16:creationId xmlns:a16="http://schemas.microsoft.com/office/drawing/2014/main" id="{FE21050F-EEC2-C44A-B34F-1B8F622BC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0" y="2298700"/>
            <a:ext cx="292100" cy="2667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244" name="TextBox 16">
            <a:extLst>
              <a:ext uri="{FF2B5EF4-FFF2-40B4-BE49-F238E27FC236}">
                <a16:creationId xmlns:a16="http://schemas.microsoft.com/office/drawing/2014/main" id="{10F5DE84-226B-8548-A1CF-4C1EDE301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3060700"/>
            <a:ext cx="151923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~0.7B </a:t>
            </a:r>
          </a:p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singleton</a:t>
            </a:r>
          </a:p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 nodes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B87571-BF0E-044C-86BD-0F7A71CF29C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350087-F042-B64E-94D9-8A7E8C2F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95247" name="Slide Number Placeholder 3">
            <a:extLst>
              <a:ext uri="{FF2B5EF4-FFF2-40B4-BE49-F238E27FC236}">
                <a16:creationId xmlns:a16="http://schemas.microsoft.com/office/drawing/2014/main" id="{375BF769-7BB2-DE4D-AFA9-CB3BB4B48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5547583-AD58-3746-9939-99677333E88A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39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9357F17-3ED8-DB41-B3D2-F28DFD6E4AEE}"/>
              </a:ext>
            </a:extLst>
          </p:cNvPr>
          <p:cNvGrpSpPr/>
          <p:nvPr/>
        </p:nvGrpSpPr>
        <p:grpSpPr>
          <a:xfrm>
            <a:off x="7634689" y="1332485"/>
            <a:ext cx="1189822" cy="1245462"/>
            <a:chOff x="7634689" y="1332485"/>
            <a:chExt cx="1189822" cy="1245462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9E8FD39-6949-784A-A3F4-38768790BEE3}"/>
                </a:ext>
              </a:extLst>
            </p:cNvPr>
            <p:cNvSpPr/>
            <p:nvPr/>
          </p:nvSpPr>
          <p:spPr bwMode="auto">
            <a:xfrm>
              <a:off x="7634689" y="1575412"/>
              <a:ext cx="894689" cy="1002535"/>
            </a:xfrm>
            <a:custGeom>
              <a:avLst/>
              <a:gdLst>
                <a:gd name="connsiteX0" fmla="*/ 429658 w 894689"/>
                <a:gd name="connsiteY0" fmla="*/ 99152 h 1002535"/>
                <a:gd name="connsiteX1" fmla="*/ 396607 w 894689"/>
                <a:gd name="connsiteY1" fmla="*/ 22034 h 1002535"/>
                <a:gd name="connsiteX2" fmla="*/ 352540 w 894689"/>
                <a:gd name="connsiteY2" fmla="*/ 0 h 1002535"/>
                <a:gd name="connsiteX3" fmla="*/ 132203 w 894689"/>
                <a:gd name="connsiteY3" fmla="*/ 11017 h 1002535"/>
                <a:gd name="connsiteX4" fmla="*/ 33051 w 894689"/>
                <a:gd name="connsiteY4" fmla="*/ 66101 h 1002535"/>
                <a:gd name="connsiteX5" fmla="*/ 22034 w 894689"/>
                <a:gd name="connsiteY5" fmla="*/ 110169 h 1002535"/>
                <a:gd name="connsiteX6" fmla="*/ 0 w 894689"/>
                <a:gd name="connsiteY6" fmla="*/ 176270 h 1002535"/>
                <a:gd name="connsiteX7" fmla="*/ 11017 w 894689"/>
                <a:gd name="connsiteY7" fmla="*/ 286439 h 1002535"/>
                <a:gd name="connsiteX8" fmla="*/ 110169 w 894689"/>
                <a:gd name="connsiteY8" fmla="*/ 385590 h 1002535"/>
                <a:gd name="connsiteX9" fmla="*/ 154236 w 894689"/>
                <a:gd name="connsiteY9" fmla="*/ 396607 h 1002535"/>
                <a:gd name="connsiteX10" fmla="*/ 242371 w 894689"/>
                <a:gd name="connsiteY10" fmla="*/ 440675 h 1002535"/>
                <a:gd name="connsiteX11" fmla="*/ 363557 w 894689"/>
                <a:gd name="connsiteY11" fmla="*/ 495759 h 1002535"/>
                <a:gd name="connsiteX12" fmla="*/ 396607 w 894689"/>
                <a:gd name="connsiteY12" fmla="*/ 528810 h 1002535"/>
                <a:gd name="connsiteX13" fmla="*/ 396607 w 894689"/>
                <a:gd name="connsiteY13" fmla="*/ 616945 h 1002535"/>
                <a:gd name="connsiteX14" fmla="*/ 374574 w 894689"/>
                <a:gd name="connsiteY14" fmla="*/ 683046 h 1002535"/>
                <a:gd name="connsiteX15" fmla="*/ 341523 w 894689"/>
                <a:gd name="connsiteY15" fmla="*/ 782198 h 1002535"/>
                <a:gd name="connsiteX16" fmla="*/ 363557 w 894689"/>
                <a:gd name="connsiteY16" fmla="*/ 925417 h 1002535"/>
                <a:gd name="connsiteX17" fmla="*/ 462709 w 894689"/>
                <a:gd name="connsiteY17" fmla="*/ 991518 h 1002535"/>
                <a:gd name="connsiteX18" fmla="*/ 495759 w 894689"/>
                <a:gd name="connsiteY18" fmla="*/ 1002535 h 1002535"/>
                <a:gd name="connsiteX19" fmla="*/ 583894 w 894689"/>
                <a:gd name="connsiteY19" fmla="*/ 991518 h 1002535"/>
                <a:gd name="connsiteX20" fmla="*/ 616945 w 894689"/>
                <a:gd name="connsiteY20" fmla="*/ 980501 h 1002535"/>
                <a:gd name="connsiteX21" fmla="*/ 661012 w 894689"/>
                <a:gd name="connsiteY21" fmla="*/ 936434 h 1002535"/>
                <a:gd name="connsiteX22" fmla="*/ 705080 w 894689"/>
                <a:gd name="connsiteY22" fmla="*/ 881349 h 1002535"/>
                <a:gd name="connsiteX23" fmla="*/ 760164 w 894689"/>
                <a:gd name="connsiteY23" fmla="*/ 738130 h 1002535"/>
                <a:gd name="connsiteX24" fmla="*/ 782198 w 894689"/>
                <a:gd name="connsiteY24" fmla="*/ 462708 h 1002535"/>
                <a:gd name="connsiteX25" fmla="*/ 815248 w 894689"/>
                <a:gd name="connsiteY25" fmla="*/ 363557 h 1002535"/>
                <a:gd name="connsiteX26" fmla="*/ 848299 w 894689"/>
                <a:gd name="connsiteY26" fmla="*/ 330506 h 1002535"/>
                <a:gd name="connsiteX27" fmla="*/ 881350 w 894689"/>
                <a:gd name="connsiteY27" fmla="*/ 286439 h 1002535"/>
                <a:gd name="connsiteX28" fmla="*/ 881350 w 894689"/>
                <a:gd name="connsiteY28" fmla="*/ 165253 h 1002535"/>
                <a:gd name="connsiteX29" fmla="*/ 782198 w 894689"/>
                <a:gd name="connsiteY29" fmla="*/ 121186 h 1002535"/>
                <a:gd name="connsiteX30" fmla="*/ 716097 w 894689"/>
                <a:gd name="connsiteY30" fmla="*/ 99152 h 1002535"/>
                <a:gd name="connsiteX31" fmla="*/ 683046 w 894689"/>
                <a:gd name="connsiteY31" fmla="*/ 88135 h 1002535"/>
                <a:gd name="connsiteX32" fmla="*/ 638978 w 894689"/>
                <a:gd name="connsiteY32" fmla="*/ 77118 h 1002535"/>
                <a:gd name="connsiteX33" fmla="*/ 429658 w 894689"/>
                <a:gd name="connsiteY33" fmla="*/ 99152 h 100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4689" h="1002535">
                  <a:moveTo>
                    <a:pt x="429658" y="99152"/>
                  </a:moveTo>
                  <a:cubicBezTo>
                    <a:pt x="389263" y="89971"/>
                    <a:pt x="413777" y="44110"/>
                    <a:pt x="396607" y="22034"/>
                  </a:cubicBezTo>
                  <a:cubicBezTo>
                    <a:pt x="386524" y="9071"/>
                    <a:pt x="368949" y="684"/>
                    <a:pt x="352540" y="0"/>
                  </a:cubicBezTo>
                  <a:lnTo>
                    <a:pt x="132203" y="11017"/>
                  </a:lnTo>
                  <a:cubicBezTo>
                    <a:pt x="78887" y="21680"/>
                    <a:pt x="65798" y="13705"/>
                    <a:pt x="33051" y="66101"/>
                  </a:cubicBezTo>
                  <a:cubicBezTo>
                    <a:pt x="25026" y="78941"/>
                    <a:pt x="26385" y="95666"/>
                    <a:pt x="22034" y="110169"/>
                  </a:cubicBezTo>
                  <a:cubicBezTo>
                    <a:pt x="15360" y="132415"/>
                    <a:pt x="0" y="176270"/>
                    <a:pt x="0" y="176270"/>
                  </a:cubicBezTo>
                  <a:cubicBezTo>
                    <a:pt x="3672" y="212993"/>
                    <a:pt x="1508" y="250779"/>
                    <a:pt x="11017" y="286439"/>
                  </a:cubicBezTo>
                  <a:cubicBezTo>
                    <a:pt x="21831" y="326992"/>
                    <a:pt x="70601" y="375698"/>
                    <a:pt x="110169" y="385590"/>
                  </a:cubicBezTo>
                  <a:cubicBezTo>
                    <a:pt x="124858" y="389262"/>
                    <a:pt x="140260" y="390783"/>
                    <a:pt x="154236" y="396607"/>
                  </a:cubicBezTo>
                  <a:cubicBezTo>
                    <a:pt x="184555" y="409240"/>
                    <a:pt x="212181" y="427736"/>
                    <a:pt x="242371" y="440675"/>
                  </a:cubicBezTo>
                  <a:cubicBezTo>
                    <a:pt x="334584" y="480194"/>
                    <a:pt x="294474" y="461218"/>
                    <a:pt x="363557" y="495759"/>
                  </a:cubicBezTo>
                  <a:cubicBezTo>
                    <a:pt x="374574" y="506776"/>
                    <a:pt x="388877" y="515283"/>
                    <a:pt x="396607" y="528810"/>
                  </a:cubicBezTo>
                  <a:cubicBezTo>
                    <a:pt x="415872" y="562524"/>
                    <a:pt x="406721" y="583231"/>
                    <a:pt x="396607" y="616945"/>
                  </a:cubicBezTo>
                  <a:cubicBezTo>
                    <a:pt x="389933" y="639191"/>
                    <a:pt x="381248" y="660800"/>
                    <a:pt x="374574" y="683046"/>
                  </a:cubicBezTo>
                  <a:cubicBezTo>
                    <a:pt x="346113" y="777918"/>
                    <a:pt x="385700" y="671756"/>
                    <a:pt x="341523" y="782198"/>
                  </a:cubicBezTo>
                  <a:cubicBezTo>
                    <a:pt x="348868" y="829938"/>
                    <a:pt x="346050" y="880400"/>
                    <a:pt x="363557" y="925417"/>
                  </a:cubicBezTo>
                  <a:cubicBezTo>
                    <a:pt x="385973" y="983057"/>
                    <a:pt x="418742" y="978956"/>
                    <a:pt x="462709" y="991518"/>
                  </a:cubicBezTo>
                  <a:cubicBezTo>
                    <a:pt x="473875" y="994708"/>
                    <a:pt x="484742" y="998863"/>
                    <a:pt x="495759" y="1002535"/>
                  </a:cubicBezTo>
                  <a:cubicBezTo>
                    <a:pt x="525137" y="998863"/>
                    <a:pt x="554765" y="996814"/>
                    <a:pt x="583894" y="991518"/>
                  </a:cubicBezTo>
                  <a:cubicBezTo>
                    <a:pt x="595320" y="989441"/>
                    <a:pt x="607495" y="987251"/>
                    <a:pt x="616945" y="980501"/>
                  </a:cubicBezTo>
                  <a:cubicBezTo>
                    <a:pt x="633849" y="968427"/>
                    <a:pt x="647211" y="951960"/>
                    <a:pt x="661012" y="936434"/>
                  </a:cubicBezTo>
                  <a:cubicBezTo>
                    <a:pt x="676634" y="918859"/>
                    <a:pt x="693232" y="901660"/>
                    <a:pt x="705080" y="881349"/>
                  </a:cubicBezTo>
                  <a:cubicBezTo>
                    <a:pt x="726959" y="843842"/>
                    <a:pt x="746161" y="780139"/>
                    <a:pt x="760164" y="738130"/>
                  </a:cubicBezTo>
                  <a:cubicBezTo>
                    <a:pt x="769748" y="556040"/>
                    <a:pt x="760528" y="581892"/>
                    <a:pt x="782198" y="462708"/>
                  </a:cubicBezTo>
                  <a:cubicBezTo>
                    <a:pt x="789625" y="421858"/>
                    <a:pt x="790814" y="397764"/>
                    <a:pt x="815248" y="363557"/>
                  </a:cubicBezTo>
                  <a:cubicBezTo>
                    <a:pt x="824304" y="350879"/>
                    <a:pt x="838159" y="342335"/>
                    <a:pt x="848299" y="330506"/>
                  </a:cubicBezTo>
                  <a:cubicBezTo>
                    <a:pt x="860249" y="316565"/>
                    <a:pt x="870333" y="301128"/>
                    <a:pt x="881350" y="286439"/>
                  </a:cubicBezTo>
                  <a:cubicBezTo>
                    <a:pt x="892832" y="240505"/>
                    <a:pt x="904507" y="217357"/>
                    <a:pt x="881350" y="165253"/>
                  </a:cubicBezTo>
                  <a:cubicBezTo>
                    <a:pt x="872241" y="144758"/>
                    <a:pt x="784967" y="122109"/>
                    <a:pt x="782198" y="121186"/>
                  </a:cubicBezTo>
                  <a:lnTo>
                    <a:pt x="716097" y="99152"/>
                  </a:lnTo>
                  <a:cubicBezTo>
                    <a:pt x="705080" y="95480"/>
                    <a:pt x="694312" y="90952"/>
                    <a:pt x="683046" y="88135"/>
                  </a:cubicBezTo>
                  <a:lnTo>
                    <a:pt x="638978" y="77118"/>
                  </a:lnTo>
                  <a:cubicBezTo>
                    <a:pt x="448026" y="88351"/>
                    <a:pt x="470053" y="108333"/>
                    <a:pt x="429658" y="99152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9C55EB5-0572-F14A-A50A-C621CC9D45D7}"/>
                </a:ext>
              </a:extLst>
            </p:cNvPr>
            <p:cNvSpPr/>
            <p:nvPr/>
          </p:nvSpPr>
          <p:spPr bwMode="auto">
            <a:xfrm>
              <a:off x="8306718" y="1332485"/>
              <a:ext cx="154236" cy="169948"/>
            </a:xfrm>
            <a:custGeom>
              <a:avLst/>
              <a:gdLst>
                <a:gd name="connsiteX0" fmla="*/ 66101 w 154236"/>
                <a:gd name="connsiteY0" fmla="*/ 556 h 169948"/>
                <a:gd name="connsiteX1" fmla="*/ 11017 w 154236"/>
                <a:gd name="connsiteY1" fmla="*/ 11573 h 169948"/>
                <a:gd name="connsiteX2" fmla="*/ 0 w 154236"/>
                <a:gd name="connsiteY2" fmla="*/ 44623 h 169948"/>
                <a:gd name="connsiteX3" fmla="*/ 33051 w 154236"/>
                <a:gd name="connsiteY3" fmla="*/ 110725 h 169948"/>
                <a:gd name="connsiteX4" fmla="*/ 66101 w 154236"/>
                <a:gd name="connsiteY4" fmla="*/ 121742 h 169948"/>
                <a:gd name="connsiteX5" fmla="*/ 88135 w 154236"/>
                <a:gd name="connsiteY5" fmla="*/ 165809 h 169948"/>
                <a:gd name="connsiteX6" fmla="*/ 154236 w 154236"/>
                <a:gd name="connsiteY6" fmla="*/ 121742 h 169948"/>
                <a:gd name="connsiteX7" fmla="*/ 143219 w 154236"/>
                <a:gd name="connsiteY7" fmla="*/ 77674 h 169948"/>
                <a:gd name="connsiteX8" fmla="*/ 132202 w 154236"/>
                <a:gd name="connsiteY8" fmla="*/ 44623 h 169948"/>
                <a:gd name="connsiteX9" fmla="*/ 66101 w 154236"/>
                <a:gd name="connsiteY9" fmla="*/ 22590 h 169948"/>
                <a:gd name="connsiteX10" fmla="*/ 66101 w 154236"/>
                <a:gd name="connsiteY10" fmla="*/ 556 h 16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236" h="169948">
                  <a:moveTo>
                    <a:pt x="66101" y="556"/>
                  </a:moveTo>
                  <a:cubicBezTo>
                    <a:pt x="56920" y="-1280"/>
                    <a:pt x="26597" y="1186"/>
                    <a:pt x="11017" y="11573"/>
                  </a:cubicBezTo>
                  <a:cubicBezTo>
                    <a:pt x="1355" y="18014"/>
                    <a:pt x="0" y="33010"/>
                    <a:pt x="0" y="44623"/>
                  </a:cubicBezTo>
                  <a:cubicBezTo>
                    <a:pt x="0" y="60590"/>
                    <a:pt x="21911" y="101813"/>
                    <a:pt x="33051" y="110725"/>
                  </a:cubicBezTo>
                  <a:cubicBezTo>
                    <a:pt x="42119" y="117979"/>
                    <a:pt x="55084" y="118070"/>
                    <a:pt x="66101" y="121742"/>
                  </a:cubicBezTo>
                  <a:cubicBezTo>
                    <a:pt x="73446" y="136431"/>
                    <a:pt x="73446" y="158465"/>
                    <a:pt x="88135" y="165809"/>
                  </a:cubicBezTo>
                  <a:cubicBezTo>
                    <a:pt x="123705" y="183594"/>
                    <a:pt x="142467" y="139396"/>
                    <a:pt x="154236" y="121742"/>
                  </a:cubicBezTo>
                  <a:cubicBezTo>
                    <a:pt x="150564" y="107053"/>
                    <a:pt x="147379" y="92233"/>
                    <a:pt x="143219" y="77674"/>
                  </a:cubicBezTo>
                  <a:cubicBezTo>
                    <a:pt x="140029" y="66508"/>
                    <a:pt x="141652" y="51373"/>
                    <a:pt x="132202" y="44623"/>
                  </a:cubicBezTo>
                  <a:cubicBezTo>
                    <a:pt x="113303" y="31124"/>
                    <a:pt x="88135" y="29934"/>
                    <a:pt x="66101" y="22590"/>
                  </a:cubicBezTo>
                  <a:cubicBezTo>
                    <a:pt x="61174" y="20948"/>
                    <a:pt x="75282" y="2392"/>
                    <a:pt x="66101" y="556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8B9D9E9-8CBA-3241-A3B9-038B44DFA09A}"/>
                </a:ext>
              </a:extLst>
            </p:cNvPr>
            <p:cNvSpPr/>
            <p:nvPr/>
          </p:nvSpPr>
          <p:spPr bwMode="auto">
            <a:xfrm>
              <a:off x="8645594" y="2024681"/>
              <a:ext cx="178917" cy="91540"/>
            </a:xfrm>
            <a:custGeom>
              <a:avLst/>
              <a:gdLst>
                <a:gd name="connsiteX0" fmla="*/ 112816 w 178917"/>
                <a:gd name="connsiteY0" fmla="*/ 13439 h 91540"/>
                <a:gd name="connsiteX1" fmla="*/ 2647 w 178917"/>
                <a:gd name="connsiteY1" fmla="*/ 24456 h 91540"/>
                <a:gd name="connsiteX2" fmla="*/ 35698 w 178917"/>
                <a:gd name="connsiteY2" fmla="*/ 46490 h 91540"/>
                <a:gd name="connsiteX3" fmla="*/ 79765 w 178917"/>
                <a:gd name="connsiteY3" fmla="*/ 57507 h 91540"/>
                <a:gd name="connsiteX4" fmla="*/ 112816 w 178917"/>
                <a:gd name="connsiteY4" fmla="*/ 90558 h 91540"/>
                <a:gd name="connsiteX5" fmla="*/ 178917 w 178917"/>
                <a:gd name="connsiteY5" fmla="*/ 46490 h 91540"/>
                <a:gd name="connsiteX6" fmla="*/ 167900 w 178917"/>
                <a:gd name="connsiteY6" fmla="*/ 2423 h 91540"/>
                <a:gd name="connsiteX7" fmla="*/ 112816 w 178917"/>
                <a:gd name="connsiteY7" fmla="*/ 13439 h 9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917" h="91540">
                  <a:moveTo>
                    <a:pt x="112816" y="13439"/>
                  </a:moveTo>
                  <a:cubicBezTo>
                    <a:pt x="85274" y="17111"/>
                    <a:pt x="36569" y="9918"/>
                    <a:pt x="2647" y="24456"/>
                  </a:cubicBezTo>
                  <a:cubicBezTo>
                    <a:pt x="-9523" y="29672"/>
                    <a:pt x="23528" y="41274"/>
                    <a:pt x="35698" y="46490"/>
                  </a:cubicBezTo>
                  <a:cubicBezTo>
                    <a:pt x="49615" y="52454"/>
                    <a:pt x="65076" y="53835"/>
                    <a:pt x="79765" y="57507"/>
                  </a:cubicBezTo>
                  <a:cubicBezTo>
                    <a:pt x="90782" y="68524"/>
                    <a:pt x="98035" y="85631"/>
                    <a:pt x="112816" y="90558"/>
                  </a:cubicBezTo>
                  <a:cubicBezTo>
                    <a:pt x="136731" y="98530"/>
                    <a:pt x="169742" y="55665"/>
                    <a:pt x="178917" y="46490"/>
                  </a:cubicBezTo>
                  <a:cubicBezTo>
                    <a:pt x="175245" y="31801"/>
                    <a:pt x="181443" y="9194"/>
                    <a:pt x="167900" y="2423"/>
                  </a:cubicBezTo>
                  <a:cubicBezTo>
                    <a:pt x="151152" y="-5951"/>
                    <a:pt x="140358" y="9767"/>
                    <a:pt x="112816" y="13439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7E64A97-ACCC-8248-B85F-B3A008E289D3}"/>
                </a:ext>
              </a:extLst>
            </p:cNvPr>
            <p:cNvSpPr/>
            <p:nvPr/>
          </p:nvSpPr>
          <p:spPr bwMode="auto">
            <a:xfrm>
              <a:off x="8487072" y="2406447"/>
              <a:ext cx="184165" cy="149466"/>
            </a:xfrm>
            <a:custGeom>
              <a:avLst/>
              <a:gdLst>
                <a:gd name="connsiteX0" fmla="*/ 139135 w 184165"/>
                <a:gd name="connsiteY0" fmla="*/ 6247 h 149466"/>
                <a:gd name="connsiteX1" fmla="*/ 6933 w 184165"/>
                <a:gd name="connsiteY1" fmla="*/ 17264 h 149466"/>
                <a:gd name="connsiteX2" fmla="*/ 17950 w 184165"/>
                <a:gd name="connsiteY2" fmla="*/ 83365 h 149466"/>
                <a:gd name="connsiteX3" fmla="*/ 28967 w 184165"/>
                <a:gd name="connsiteY3" fmla="*/ 116416 h 149466"/>
                <a:gd name="connsiteX4" fmla="*/ 128118 w 184165"/>
                <a:gd name="connsiteY4" fmla="*/ 149466 h 149466"/>
                <a:gd name="connsiteX5" fmla="*/ 161169 w 184165"/>
                <a:gd name="connsiteY5" fmla="*/ 127433 h 149466"/>
                <a:gd name="connsiteX6" fmla="*/ 172186 w 184165"/>
                <a:gd name="connsiteY6" fmla="*/ 61331 h 149466"/>
                <a:gd name="connsiteX7" fmla="*/ 139135 w 184165"/>
                <a:gd name="connsiteY7" fmla="*/ 6247 h 14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65" h="149466">
                  <a:moveTo>
                    <a:pt x="139135" y="6247"/>
                  </a:moveTo>
                  <a:cubicBezTo>
                    <a:pt x="111593" y="-1098"/>
                    <a:pt x="44240" y="-6477"/>
                    <a:pt x="6933" y="17264"/>
                  </a:cubicBezTo>
                  <a:cubicBezTo>
                    <a:pt x="-11912" y="29257"/>
                    <a:pt x="13104" y="61559"/>
                    <a:pt x="17950" y="83365"/>
                  </a:cubicBezTo>
                  <a:cubicBezTo>
                    <a:pt x="20469" y="94701"/>
                    <a:pt x="20755" y="108204"/>
                    <a:pt x="28967" y="116416"/>
                  </a:cubicBezTo>
                  <a:cubicBezTo>
                    <a:pt x="51772" y="139221"/>
                    <a:pt x="100269" y="143896"/>
                    <a:pt x="128118" y="149466"/>
                  </a:cubicBezTo>
                  <a:cubicBezTo>
                    <a:pt x="139135" y="142122"/>
                    <a:pt x="151806" y="136795"/>
                    <a:pt x="161169" y="127433"/>
                  </a:cubicBezTo>
                  <a:cubicBezTo>
                    <a:pt x="179428" y="109174"/>
                    <a:pt x="196350" y="85495"/>
                    <a:pt x="172186" y="61331"/>
                  </a:cubicBezTo>
                  <a:cubicBezTo>
                    <a:pt x="113501" y="2646"/>
                    <a:pt x="166677" y="13592"/>
                    <a:pt x="139135" y="6247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563460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40A5-1CDB-B94A-A286-9E133298E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care about patterns?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60129-F356-0D4E-8A87-1F2D7B06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FE550-CC09-384D-95EE-87B5CD56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C43C2-341D-B24B-BA59-17053782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9F7BB-F03D-A041-B0DD-2365EC5D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Double Bracket 6">
            <a:extLst>
              <a:ext uri="{FF2B5EF4-FFF2-40B4-BE49-F238E27FC236}">
                <a16:creationId xmlns:a16="http://schemas.microsoft.com/office/drawing/2014/main" id="{F53B6908-AEFA-E24F-AF30-98F5420F01F9}"/>
              </a:ext>
            </a:extLst>
          </p:cNvPr>
          <p:cNvSpPr/>
          <p:nvPr/>
        </p:nvSpPr>
        <p:spPr bwMode="auto">
          <a:xfrm>
            <a:off x="315686" y="674913"/>
            <a:ext cx="8534400" cy="5617028"/>
          </a:xfrm>
          <a:prstGeom prst="bracketPair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4482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4">
            <a:extLst>
              <a:ext uri="{FF2B5EF4-FFF2-40B4-BE49-F238E27FC236}">
                <a16:creationId xmlns:a16="http://schemas.microsoft.com/office/drawing/2014/main" id="{A59895C9-E5A1-4843-A15A-CA3B9B6ED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563880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2">
            <a:extLst>
              <a:ext uri="{FF2B5EF4-FFF2-40B4-BE49-F238E27FC236}">
                <a16:creationId xmlns:a16="http://schemas.microsoft.com/office/drawing/2014/main" id="{5B74D101-A2FF-DE4D-80C0-1F5F41C898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ＭＳ Ｐゴシック" panose="020B0600070205080204" pitchFamily="34" charset="-128"/>
              </a:rPr>
              <a:t>S.4: Conn. components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444240EA-3C1E-1448-9C2C-DCD8600ED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000" tIns="46800" rIns="90000" bIns="46800"/>
          <a:lstStyle/>
          <a:p>
            <a:r>
              <a:rPr lang="en-US" altLang="ko-KR">
                <a:ea typeface="ＭＳ Ｐゴシック" panose="020B0600070205080204" pitchFamily="34" charset="-128"/>
              </a:rPr>
              <a:t>Connected Components</a:t>
            </a:r>
          </a:p>
        </p:txBody>
      </p:sp>
      <p:sp>
        <p:nvSpPr>
          <p:cNvPr id="96260" name="Text Box 5">
            <a:extLst>
              <a:ext uri="{FF2B5EF4-FFF2-40B4-BE49-F238E27FC236}">
                <a16:creationId xmlns:a16="http://schemas.microsoft.com/office/drawing/2014/main" id="{54ADC62E-FA40-784F-82D1-B0AA595D4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900" y="5876925"/>
            <a:ext cx="7778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ko-KR" sz="2400"/>
              <a:t>Size</a:t>
            </a:r>
          </a:p>
        </p:txBody>
      </p:sp>
      <p:sp>
        <p:nvSpPr>
          <p:cNvPr id="96261" name="Rectangle 7">
            <a:extLst>
              <a:ext uri="{FF2B5EF4-FFF2-40B4-BE49-F238E27FC236}">
                <a16:creationId xmlns:a16="http://schemas.microsoft.com/office/drawing/2014/main" id="{0C1C539C-24FF-3D4B-9A56-F5167CC6B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657600"/>
            <a:ext cx="304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262" name="Text Box 6">
            <a:extLst>
              <a:ext uri="{FF2B5EF4-FFF2-40B4-BE49-F238E27FC236}">
                <a16:creationId xmlns:a16="http://schemas.microsoft.com/office/drawing/2014/main" id="{145D4DAC-16C3-3844-AC56-C823E63E5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362200"/>
            <a:ext cx="99853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ko-KR" sz="2400"/>
              <a:t>Count</a:t>
            </a:r>
          </a:p>
        </p:txBody>
      </p:sp>
      <p:sp>
        <p:nvSpPr>
          <p:cNvPr id="96263" name="Rectangle 8">
            <a:extLst>
              <a:ext uri="{FF2B5EF4-FFF2-40B4-BE49-F238E27FC236}">
                <a16:creationId xmlns:a16="http://schemas.microsoft.com/office/drawing/2014/main" id="{4A8CC3A1-5B6E-3344-B30B-9FA8DF129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2766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264" name="Rectangle 13">
            <a:extLst>
              <a:ext uri="{FF2B5EF4-FFF2-40B4-BE49-F238E27FC236}">
                <a16:creationId xmlns:a16="http://schemas.microsoft.com/office/drawing/2014/main" id="{A4D1EC48-B415-454E-B340-07AF15C5D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4067175"/>
            <a:ext cx="914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265" name="Rectangle 15">
            <a:extLst>
              <a:ext uri="{FF2B5EF4-FFF2-40B4-BE49-F238E27FC236}">
                <a16:creationId xmlns:a16="http://schemas.microsoft.com/office/drawing/2014/main" id="{793DC6C2-1284-F446-A984-ECAD8AEB6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825" y="4191000"/>
            <a:ext cx="25717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266" name="Rectangle 16">
            <a:extLst>
              <a:ext uri="{FF2B5EF4-FFF2-40B4-BE49-F238E27FC236}">
                <a16:creationId xmlns:a16="http://schemas.microsoft.com/office/drawing/2014/main" id="{6BAA170F-2DC5-DC43-BB40-93A43FA5B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25" y="4419600"/>
            <a:ext cx="25717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96267" name="Straight Connector 17">
            <a:extLst>
              <a:ext uri="{FF2B5EF4-FFF2-40B4-BE49-F238E27FC236}">
                <a16:creationId xmlns:a16="http://schemas.microsoft.com/office/drawing/2014/main" id="{804FAE03-6708-924A-90FF-2FD1E55A22E0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330450" y="3816350"/>
            <a:ext cx="1879600" cy="1308100"/>
          </a:xfrm>
          <a:prstGeom prst="line">
            <a:avLst/>
          </a:prstGeom>
          <a:noFill/>
          <a:ln w="88900">
            <a:solidFill>
              <a:schemeClr val="tx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2DB1D0-C594-364C-8D63-2101480206B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6EE30D-AA02-7B45-A409-9CCA1C4DA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96270" name="Slide Number Placeholder 3">
            <a:extLst>
              <a:ext uri="{FF2B5EF4-FFF2-40B4-BE49-F238E27FC236}">
                <a16:creationId xmlns:a16="http://schemas.microsoft.com/office/drawing/2014/main" id="{F0C673C3-6414-5544-92FC-F6EFBEE68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9BC406B-AA57-B44F-A435-AA5068B01F31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40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B703138-046F-2541-A44A-5E43BC8A3128}"/>
              </a:ext>
            </a:extLst>
          </p:cNvPr>
          <p:cNvGrpSpPr/>
          <p:nvPr/>
        </p:nvGrpSpPr>
        <p:grpSpPr>
          <a:xfrm>
            <a:off x="7634689" y="1332485"/>
            <a:ext cx="1189822" cy="1245462"/>
            <a:chOff x="7634689" y="1332485"/>
            <a:chExt cx="1189822" cy="1245462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9C8D82D-7C97-1348-B069-1B279D1061C3}"/>
                </a:ext>
              </a:extLst>
            </p:cNvPr>
            <p:cNvSpPr/>
            <p:nvPr/>
          </p:nvSpPr>
          <p:spPr bwMode="auto">
            <a:xfrm>
              <a:off x="7634689" y="1575412"/>
              <a:ext cx="894689" cy="1002535"/>
            </a:xfrm>
            <a:custGeom>
              <a:avLst/>
              <a:gdLst>
                <a:gd name="connsiteX0" fmla="*/ 429658 w 894689"/>
                <a:gd name="connsiteY0" fmla="*/ 99152 h 1002535"/>
                <a:gd name="connsiteX1" fmla="*/ 396607 w 894689"/>
                <a:gd name="connsiteY1" fmla="*/ 22034 h 1002535"/>
                <a:gd name="connsiteX2" fmla="*/ 352540 w 894689"/>
                <a:gd name="connsiteY2" fmla="*/ 0 h 1002535"/>
                <a:gd name="connsiteX3" fmla="*/ 132203 w 894689"/>
                <a:gd name="connsiteY3" fmla="*/ 11017 h 1002535"/>
                <a:gd name="connsiteX4" fmla="*/ 33051 w 894689"/>
                <a:gd name="connsiteY4" fmla="*/ 66101 h 1002535"/>
                <a:gd name="connsiteX5" fmla="*/ 22034 w 894689"/>
                <a:gd name="connsiteY5" fmla="*/ 110169 h 1002535"/>
                <a:gd name="connsiteX6" fmla="*/ 0 w 894689"/>
                <a:gd name="connsiteY6" fmla="*/ 176270 h 1002535"/>
                <a:gd name="connsiteX7" fmla="*/ 11017 w 894689"/>
                <a:gd name="connsiteY7" fmla="*/ 286439 h 1002535"/>
                <a:gd name="connsiteX8" fmla="*/ 110169 w 894689"/>
                <a:gd name="connsiteY8" fmla="*/ 385590 h 1002535"/>
                <a:gd name="connsiteX9" fmla="*/ 154236 w 894689"/>
                <a:gd name="connsiteY9" fmla="*/ 396607 h 1002535"/>
                <a:gd name="connsiteX10" fmla="*/ 242371 w 894689"/>
                <a:gd name="connsiteY10" fmla="*/ 440675 h 1002535"/>
                <a:gd name="connsiteX11" fmla="*/ 363557 w 894689"/>
                <a:gd name="connsiteY11" fmla="*/ 495759 h 1002535"/>
                <a:gd name="connsiteX12" fmla="*/ 396607 w 894689"/>
                <a:gd name="connsiteY12" fmla="*/ 528810 h 1002535"/>
                <a:gd name="connsiteX13" fmla="*/ 396607 w 894689"/>
                <a:gd name="connsiteY13" fmla="*/ 616945 h 1002535"/>
                <a:gd name="connsiteX14" fmla="*/ 374574 w 894689"/>
                <a:gd name="connsiteY14" fmla="*/ 683046 h 1002535"/>
                <a:gd name="connsiteX15" fmla="*/ 341523 w 894689"/>
                <a:gd name="connsiteY15" fmla="*/ 782198 h 1002535"/>
                <a:gd name="connsiteX16" fmla="*/ 363557 w 894689"/>
                <a:gd name="connsiteY16" fmla="*/ 925417 h 1002535"/>
                <a:gd name="connsiteX17" fmla="*/ 462709 w 894689"/>
                <a:gd name="connsiteY17" fmla="*/ 991518 h 1002535"/>
                <a:gd name="connsiteX18" fmla="*/ 495759 w 894689"/>
                <a:gd name="connsiteY18" fmla="*/ 1002535 h 1002535"/>
                <a:gd name="connsiteX19" fmla="*/ 583894 w 894689"/>
                <a:gd name="connsiteY19" fmla="*/ 991518 h 1002535"/>
                <a:gd name="connsiteX20" fmla="*/ 616945 w 894689"/>
                <a:gd name="connsiteY20" fmla="*/ 980501 h 1002535"/>
                <a:gd name="connsiteX21" fmla="*/ 661012 w 894689"/>
                <a:gd name="connsiteY21" fmla="*/ 936434 h 1002535"/>
                <a:gd name="connsiteX22" fmla="*/ 705080 w 894689"/>
                <a:gd name="connsiteY22" fmla="*/ 881349 h 1002535"/>
                <a:gd name="connsiteX23" fmla="*/ 760164 w 894689"/>
                <a:gd name="connsiteY23" fmla="*/ 738130 h 1002535"/>
                <a:gd name="connsiteX24" fmla="*/ 782198 w 894689"/>
                <a:gd name="connsiteY24" fmla="*/ 462708 h 1002535"/>
                <a:gd name="connsiteX25" fmla="*/ 815248 w 894689"/>
                <a:gd name="connsiteY25" fmla="*/ 363557 h 1002535"/>
                <a:gd name="connsiteX26" fmla="*/ 848299 w 894689"/>
                <a:gd name="connsiteY26" fmla="*/ 330506 h 1002535"/>
                <a:gd name="connsiteX27" fmla="*/ 881350 w 894689"/>
                <a:gd name="connsiteY27" fmla="*/ 286439 h 1002535"/>
                <a:gd name="connsiteX28" fmla="*/ 881350 w 894689"/>
                <a:gd name="connsiteY28" fmla="*/ 165253 h 1002535"/>
                <a:gd name="connsiteX29" fmla="*/ 782198 w 894689"/>
                <a:gd name="connsiteY29" fmla="*/ 121186 h 1002535"/>
                <a:gd name="connsiteX30" fmla="*/ 716097 w 894689"/>
                <a:gd name="connsiteY30" fmla="*/ 99152 h 1002535"/>
                <a:gd name="connsiteX31" fmla="*/ 683046 w 894689"/>
                <a:gd name="connsiteY31" fmla="*/ 88135 h 1002535"/>
                <a:gd name="connsiteX32" fmla="*/ 638978 w 894689"/>
                <a:gd name="connsiteY32" fmla="*/ 77118 h 1002535"/>
                <a:gd name="connsiteX33" fmla="*/ 429658 w 894689"/>
                <a:gd name="connsiteY33" fmla="*/ 99152 h 100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4689" h="1002535">
                  <a:moveTo>
                    <a:pt x="429658" y="99152"/>
                  </a:moveTo>
                  <a:cubicBezTo>
                    <a:pt x="389263" y="89971"/>
                    <a:pt x="413777" y="44110"/>
                    <a:pt x="396607" y="22034"/>
                  </a:cubicBezTo>
                  <a:cubicBezTo>
                    <a:pt x="386524" y="9071"/>
                    <a:pt x="368949" y="684"/>
                    <a:pt x="352540" y="0"/>
                  </a:cubicBezTo>
                  <a:lnTo>
                    <a:pt x="132203" y="11017"/>
                  </a:lnTo>
                  <a:cubicBezTo>
                    <a:pt x="78887" y="21680"/>
                    <a:pt x="65798" y="13705"/>
                    <a:pt x="33051" y="66101"/>
                  </a:cubicBezTo>
                  <a:cubicBezTo>
                    <a:pt x="25026" y="78941"/>
                    <a:pt x="26385" y="95666"/>
                    <a:pt x="22034" y="110169"/>
                  </a:cubicBezTo>
                  <a:cubicBezTo>
                    <a:pt x="15360" y="132415"/>
                    <a:pt x="0" y="176270"/>
                    <a:pt x="0" y="176270"/>
                  </a:cubicBezTo>
                  <a:cubicBezTo>
                    <a:pt x="3672" y="212993"/>
                    <a:pt x="1508" y="250779"/>
                    <a:pt x="11017" y="286439"/>
                  </a:cubicBezTo>
                  <a:cubicBezTo>
                    <a:pt x="21831" y="326992"/>
                    <a:pt x="70601" y="375698"/>
                    <a:pt x="110169" y="385590"/>
                  </a:cubicBezTo>
                  <a:cubicBezTo>
                    <a:pt x="124858" y="389262"/>
                    <a:pt x="140260" y="390783"/>
                    <a:pt x="154236" y="396607"/>
                  </a:cubicBezTo>
                  <a:cubicBezTo>
                    <a:pt x="184555" y="409240"/>
                    <a:pt x="212181" y="427736"/>
                    <a:pt x="242371" y="440675"/>
                  </a:cubicBezTo>
                  <a:cubicBezTo>
                    <a:pt x="334584" y="480194"/>
                    <a:pt x="294474" y="461218"/>
                    <a:pt x="363557" y="495759"/>
                  </a:cubicBezTo>
                  <a:cubicBezTo>
                    <a:pt x="374574" y="506776"/>
                    <a:pt x="388877" y="515283"/>
                    <a:pt x="396607" y="528810"/>
                  </a:cubicBezTo>
                  <a:cubicBezTo>
                    <a:pt x="415872" y="562524"/>
                    <a:pt x="406721" y="583231"/>
                    <a:pt x="396607" y="616945"/>
                  </a:cubicBezTo>
                  <a:cubicBezTo>
                    <a:pt x="389933" y="639191"/>
                    <a:pt x="381248" y="660800"/>
                    <a:pt x="374574" y="683046"/>
                  </a:cubicBezTo>
                  <a:cubicBezTo>
                    <a:pt x="346113" y="777918"/>
                    <a:pt x="385700" y="671756"/>
                    <a:pt x="341523" y="782198"/>
                  </a:cubicBezTo>
                  <a:cubicBezTo>
                    <a:pt x="348868" y="829938"/>
                    <a:pt x="346050" y="880400"/>
                    <a:pt x="363557" y="925417"/>
                  </a:cubicBezTo>
                  <a:cubicBezTo>
                    <a:pt x="385973" y="983057"/>
                    <a:pt x="418742" y="978956"/>
                    <a:pt x="462709" y="991518"/>
                  </a:cubicBezTo>
                  <a:cubicBezTo>
                    <a:pt x="473875" y="994708"/>
                    <a:pt x="484742" y="998863"/>
                    <a:pt x="495759" y="1002535"/>
                  </a:cubicBezTo>
                  <a:cubicBezTo>
                    <a:pt x="525137" y="998863"/>
                    <a:pt x="554765" y="996814"/>
                    <a:pt x="583894" y="991518"/>
                  </a:cubicBezTo>
                  <a:cubicBezTo>
                    <a:pt x="595320" y="989441"/>
                    <a:pt x="607495" y="987251"/>
                    <a:pt x="616945" y="980501"/>
                  </a:cubicBezTo>
                  <a:cubicBezTo>
                    <a:pt x="633849" y="968427"/>
                    <a:pt x="647211" y="951960"/>
                    <a:pt x="661012" y="936434"/>
                  </a:cubicBezTo>
                  <a:cubicBezTo>
                    <a:pt x="676634" y="918859"/>
                    <a:pt x="693232" y="901660"/>
                    <a:pt x="705080" y="881349"/>
                  </a:cubicBezTo>
                  <a:cubicBezTo>
                    <a:pt x="726959" y="843842"/>
                    <a:pt x="746161" y="780139"/>
                    <a:pt x="760164" y="738130"/>
                  </a:cubicBezTo>
                  <a:cubicBezTo>
                    <a:pt x="769748" y="556040"/>
                    <a:pt x="760528" y="581892"/>
                    <a:pt x="782198" y="462708"/>
                  </a:cubicBezTo>
                  <a:cubicBezTo>
                    <a:pt x="789625" y="421858"/>
                    <a:pt x="790814" y="397764"/>
                    <a:pt x="815248" y="363557"/>
                  </a:cubicBezTo>
                  <a:cubicBezTo>
                    <a:pt x="824304" y="350879"/>
                    <a:pt x="838159" y="342335"/>
                    <a:pt x="848299" y="330506"/>
                  </a:cubicBezTo>
                  <a:cubicBezTo>
                    <a:pt x="860249" y="316565"/>
                    <a:pt x="870333" y="301128"/>
                    <a:pt x="881350" y="286439"/>
                  </a:cubicBezTo>
                  <a:cubicBezTo>
                    <a:pt x="892832" y="240505"/>
                    <a:pt x="904507" y="217357"/>
                    <a:pt x="881350" y="165253"/>
                  </a:cubicBezTo>
                  <a:cubicBezTo>
                    <a:pt x="872241" y="144758"/>
                    <a:pt x="784967" y="122109"/>
                    <a:pt x="782198" y="121186"/>
                  </a:cubicBezTo>
                  <a:lnTo>
                    <a:pt x="716097" y="99152"/>
                  </a:lnTo>
                  <a:cubicBezTo>
                    <a:pt x="705080" y="95480"/>
                    <a:pt x="694312" y="90952"/>
                    <a:pt x="683046" y="88135"/>
                  </a:cubicBezTo>
                  <a:lnTo>
                    <a:pt x="638978" y="77118"/>
                  </a:lnTo>
                  <a:cubicBezTo>
                    <a:pt x="448026" y="88351"/>
                    <a:pt x="470053" y="108333"/>
                    <a:pt x="429658" y="99152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CE8A7B5-9D11-A043-85BF-2ACEDFCFE034}"/>
                </a:ext>
              </a:extLst>
            </p:cNvPr>
            <p:cNvSpPr/>
            <p:nvPr/>
          </p:nvSpPr>
          <p:spPr bwMode="auto">
            <a:xfrm>
              <a:off x="8306718" y="1332485"/>
              <a:ext cx="154236" cy="169948"/>
            </a:xfrm>
            <a:custGeom>
              <a:avLst/>
              <a:gdLst>
                <a:gd name="connsiteX0" fmla="*/ 66101 w 154236"/>
                <a:gd name="connsiteY0" fmla="*/ 556 h 169948"/>
                <a:gd name="connsiteX1" fmla="*/ 11017 w 154236"/>
                <a:gd name="connsiteY1" fmla="*/ 11573 h 169948"/>
                <a:gd name="connsiteX2" fmla="*/ 0 w 154236"/>
                <a:gd name="connsiteY2" fmla="*/ 44623 h 169948"/>
                <a:gd name="connsiteX3" fmla="*/ 33051 w 154236"/>
                <a:gd name="connsiteY3" fmla="*/ 110725 h 169948"/>
                <a:gd name="connsiteX4" fmla="*/ 66101 w 154236"/>
                <a:gd name="connsiteY4" fmla="*/ 121742 h 169948"/>
                <a:gd name="connsiteX5" fmla="*/ 88135 w 154236"/>
                <a:gd name="connsiteY5" fmla="*/ 165809 h 169948"/>
                <a:gd name="connsiteX6" fmla="*/ 154236 w 154236"/>
                <a:gd name="connsiteY6" fmla="*/ 121742 h 169948"/>
                <a:gd name="connsiteX7" fmla="*/ 143219 w 154236"/>
                <a:gd name="connsiteY7" fmla="*/ 77674 h 169948"/>
                <a:gd name="connsiteX8" fmla="*/ 132202 w 154236"/>
                <a:gd name="connsiteY8" fmla="*/ 44623 h 169948"/>
                <a:gd name="connsiteX9" fmla="*/ 66101 w 154236"/>
                <a:gd name="connsiteY9" fmla="*/ 22590 h 169948"/>
                <a:gd name="connsiteX10" fmla="*/ 66101 w 154236"/>
                <a:gd name="connsiteY10" fmla="*/ 556 h 16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236" h="169948">
                  <a:moveTo>
                    <a:pt x="66101" y="556"/>
                  </a:moveTo>
                  <a:cubicBezTo>
                    <a:pt x="56920" y="-1280"/>
                    <a:pt x="26597" y="1186"/>
                    <a:pt x="11017" y="11573"/>
                  </a:cubicBezTo>
                  <a:cubicBezTo>
                    <a:pt x="1355" y="18014"/>
                    <a:pt x="0" y="33010"/>
                    <a:pt x="0" y="44623"/>
                  </a:cubicBezTo>
                  <a:cubicBezTo>
                    <a:pt x="0" y="60590"/>
                    <a:pt x="21911" y="101813"/>
                    <a:pt x="33051" y="110725"/>
                  </a:cubicBezTo>
                  <a:cubicBezTo>
                    <a:pt x="42119" y="117979"/>
                    <a:pt x="55084" y="118070"/>
                    <a:pt x="66101" y="121742"/>
                  </a:cubicBezTo>
                  <a:cubicBezTo>
                    <a:pt x="73446" y="136431"/>
                    <a:pt x="73446" y="158465"/>
                    <a:pt x="88135" y="165809"/>
                  </a:cubicBezTo>
                  <a:cubicBezTo>
                    <a:pt x="123705" y="183594"/>
                    <a:pt x="142467" y="139396"/>
                    <a:pt x="154236" y="121742"/>
                  </a:cubicBezTo>
                  <a:cubicBezTo>
                    <a:pt x="150564" y="107053"/>
                    <a:pt x="147379" y="92233"/>
                    <a:pt x="143219" y="77674"/>
                  </a:cubicBezTo>
                  <a:cubicBezTo>
                    <a:pt x="140029" y="66508"/>
                    <a:pt x="141652" y="51373"/>
                    <a:pt x="132202" y="44623"/>
                  </a:cubicBezTo>
                  <a:cubicBezTo>
                    <a:pt x="113303" y="31124"/>
                    <a:pt x="88135" y="29934"/>
                    <a:pt x="66101" y="22590"/>
                  </a:cubicBezTo>
                  <a:cubicBezTo>
                    <a:pt x="61174" y="20948"/>
                    <a:pt x="75282" y="2392"/>
                    <a:pt x="66101" y="556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40065DE-A45D-7E4C-B86F-F8BB0D5B2A8A}"/>
                </a:ext>
              </a:extLst>
            </p:cNvPr>
            <p:cNvSpPr/>
            <p:nvPr/>
          </p:nvSpPr>
          <p:spPr bwMode="auto">
            <a:xfrm>
              <a:off x="8645594" y="2024681"/>
              <a:ext cx="178917" cy="91540"/>
            </a:xfrm>
            <a:custGeom>
              <a:avLst/>
              <a:gdLst>
                <a:gd name="connsiteX0" fmla="*/ 112816 w 178917"/>
                <a:gd name="connsiteY0" fmla="*/ 13439 h 91540"/>
                <a:gd name="connsiteX1" fmla="*/ 2647 w 178917"/>
                <a:gd name="connsiteY1" fmla="*/ 24456 h 91540"/>
                <a:gd name="connsiteX2" fmla="*/ 35698 w 178917"/>
                <a:gd name="connsiteY2" fmla="*/ 46490 h 91540"/>
                <a:gd name="connsiteX3" fmla="*/ 79765 w 178917"/>
                <a:gd name="connsiteY3" fmla="*/ 57507 h 91540"/>
                <a:gd name="connsiteX4" fmla="*/ 112816 w 178917"/>
                <a:gd name="connsiteY4" fmla="*/ 90558 h 91540"/>
                <a:gd name="connsiteX5" fmla="*/ 178917 w 178917"/>
                <a:gd name="connsiteY5" fmla="*/ 46490 h 91540"/>
                <a:gd name="connsiteX6" fmla="*/ 167900 w 178917"/>
                <a:gd name="connsiteY6" fmla="*/ 2423 h 91540"/>
                <a:gd name="connsiteX7" fmla="*/ 112816 w 178917"/>
                <a:gd name="connsiteY7" fmla="*/ 13439 h 9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917" h="91540">
                  <a:moveTo>
                    <a:pt x="112816" y="13439"/>
                  </a:moveTo>
                  <a:cubicBezTo>
                    <a:pt x="85274" y="17111"/>
                    <a:pt x="36569" y="9918"/>
                    <a:pt x="2647" y="24456"/>
                  </a:cubicBezTo>
                  <a:cubicBezTo>
                    <a:pt x="-9523" y="29672"/>
                    <a:pt x="23528" y="41274"/>
                    <a:pt x="35698" y="46490"/>
                  </a:cubicBezTo>
                  <a:cubicBezTo>
                    <a:pt x="49615" y="52454"/>
                    <a:pt x="65076" y="53835"/>
                    <a:pt x="79765" y="57507"/>
                  </a:cubicBezTo>
                  <a:cubicBezTo>
                    <a:pt x="90782" y="68524"/>
                    <a:pt x="98035" y="85631"/>
                    <a:pt x="112816" y="90558"/>
                  </a:cubicBezTo>
                  <a:cubicBezTo>
                    <a:pt x="136731" y="98530"/>
                    <a:pt x="169742" y="55665"/>
                    <a:pt x="178917" y="46490"/>
                  </a:cubicBezTo>
                  <a:cubicBezTo>
                    <a:pt x="175245" y="31801"/>
                    <a:pt x="181443" y="9194"/>
                    <a:pt x="167900" y="2423"/>
                  </a:cubicBezTo>
                  <a:cubicBezTo>
                    <a:pt x="151152" y="-5951"/>
                    <a:pt x="140358" y="9767"/>
                    <a:pt x="112816" y="13439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6969228-7720-8648-BD86-F125F44A87BA}"/>
                </a:ext>
              </a:extLst>
            </p:cNvPr>
            <p:cNvSpPr/>
            <p:nvPr/>
          </p:nvSpPr>
          <p:spPr bwMode="auto">
            <a:xfrm>
              <a:off x="8487072" y="2406447"/>
              <a:ext cx="184165" cy="149466"/>
            </a:xfrm>
            <a:custGeom>
              <a:avLst/>
              <a:gdLst>
                <a:gd name="connsiteX0" fmla="*/ 139135 w 184165"/>
                <a:gd name="connsiteY0" fmla="*/ 6247 h 149466"/>
                <a:gd name="connsiteX1" fmla="*/ 6933 w 184165"/>
                <a:gd name="connsiteY1" fmla="*/ 17264 h 149466"/>
                <a:gd name="connsiteX2" fmla="*/ 17950 w 184165"/>
                <a:gd name="connsiteY2" fmla="*/ 83365 h 149466"/>
                <a:gd name="connsiteX3" fmla="*/ 28967 w 184165"/>
                <a:gd name="connsiteY3" fmla="*/ 116416 h 149466"/>
                <a:gd name="connsiteX4" fmla="*/ 128118 w 184165"/>
                <a:gd name="connsiteY4" fmla="*/ 149466 h 149466"/>
                <a:gd name="connsiteX5" fmla="*/ 161169 w 184165"/>
                <a:gd name="connsiteY5" fmla="*/ 127433 h 149466"/>
                <a:gd name="connsiteX6" fmla="*/ 172186 w 184165"/>
                <a:gd name="connsiteY6" fmla="*/ 61331 h 149466"/>
                <a:gd name="connsiteX7" fmla="*/ 139135 w 184165"/>
                <a:gd name="connsiteY7" fmla="*/ 6247 h 14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65" h="149466">
                  <a:moveTo>
                    <a:pt x="139135" y="6247"/>
                  </a:moveTo>
                  <a:cubicBezTo>
                    <a:pt x="111593" y="-1098"/>
                    <a:pt x="44240" y="-6477"/>
                    <a:pt x="6933" y="17264"/>
                  </a:cubicBezTo>
                  <a:cubicBezTo>
                    <a:pt x="-11912" y="29257"/>
                    <a:pt x="13104" y="61559"/>
                    <a:pt x="17950" y="83365"/>
                  </a:cubicBezTo>
                  <a:cubicBezTo>
                    <a:pt x="20469" y="94701"/>
                    <a:pt x="20755" y="108204"/>
                    <a:pt x="28967" y="116416"/>
                  </a:cubicBezTo>
                  <a:cubicBezTo>
                    <a:pt x="51772" y="139221"/>
                    <a:pt x="100269" y="143896"/>
                    <a:pt x="128118" y="149466"/>
                  </a:cubicBezTo>
                  <a:cubicBezTo>
                    <a:pt x="139135" y="142122"/>
                    <a:pt x="151806" y="136795"/>
                    <a:pt x="161169" y="127433"/>
                  </a:cubicBezTo>
                  <a:cubicBezTo>
                    <a:pt x="179428" y="109174"/>
                    <a:pt x="196350" y="85495"/>
                    <a:pt x="172186" y="61331"/>
                  </a:cubicBezTo>
                  <a:cubicBezTo>
                    <a:pt x="113501" y="2646"/>
                    <a:pt x="166677" y="13592"/>
                    <a:pt x="139135" y="6247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471267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4">
            <a:extLst>
              <a:ext uri="{FF2B5EF4-FFF2-40B4-BE49-F238E27FC236}">
                <a16:creationId xmlns:a16="http://schemas.microsoft.com/office/drawing/2014/main" id="{C155C02F-FBA7-B841-9DE0-8D7D5F2EE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563880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2" name="Rectangle 2">
            <a:extLst>
              <a:ext uri="{FF2B5EF4-FFF2-40B4-BE49-F238E27FC236}">
                <a16:creationId xmlns:a16="http://schemas.microsoft.com/office/drawing/2014/main" id="{EE943606-3487-A74F-A542-290FF9FEFE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ＭＳ Ｐゴシック" panose="020B0600070205080204" pitchFamily="34" charset="-128"/>
              </a:rPr>
              <a:t>S.4: Conn. components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4E3FB2FC-ECAC-3F4F-A70D-1134FB6179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000" tIns="46800" rIns="90000" bIns="46800"/>
          <a:lstStyle/>
          <a:p>
            <a:r>
              <a:rPr lang="en-US" altLang="ko-KR">
                <a:ea typeface="ＭＳ Ｐゴシック" panose="020B0600070205080204" pitchFamily="34" charset="-128"/>
              </a:rPr>
              <a:t>Connected Components</a:t>
            </a:r>
          </a:p>
        </p:txBody>
      </p:sp>
      <p:sp>
        <p:nvSpPr>
          <p:cNvPr id="97284" name="Text Box 5">
            <a:extLst>
              <a:ext uri="{FF2B5EF4-FFF2-40B4-BE49-F238E27FC236}">
                <a16:creationId xmlns:a16="http://schemas.microsoft.com/office/drawing/2014/main" id="{08B8A446-9ABE-3746-AB2F-EE9DE5DA6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900" y="5876925"/>
            <a:ext cx="7778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ko-KR" sz="2400"/>
              <a:t>Size</a:t>
            </a:r>
          </a:p>
        </p:txBody>
      </p:sp>
      <p:sp>
        <p:nvSpPr>
          <p:cNvPr id="97285" name="Rectangle 7">
            <a:extLst>
              <a:ext uri="{FF2B5EF4-FFF2-40B4-BE49-F238E27FC236}">
                <a16:creationId xmlns:a16="http://schemas.microsoft.com/office/drawing/2014/main" id="{67D85EB4-0E61-B042-98B8-449E5B62E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657600"/>
            <a:ext cx="304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286" name="Text Box 6">
            <a:extLst>
              <a:ext uri="{FF2B5EF4-FFF2-40B4-BE49-F238E27FC236}">
                <a16:creationId xmlns:a16="http://schemas.microsoft.com/office/drawing/2014/main" id="{51758FB9-C9A7-634B-9234-4DB355217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362200"/>
            <a:ext cx="99853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ko-KR" sz="2400"/>
              <a:t>Count</a:t>
            </a:r>
          </a:p>
        </p:txBody>
      </p:sp>
      <p:sp>
        <p:nvSpPr>
          <p:cNvPr id="97287" name="Rectangle 8">
            <a:extLst>
              <a:ext uri="{FF2B5EF4-FFF2-40B4-BE49-F238E27FC236}">
                <a16:creationId xmlns:a16="http://schemas.microsoft.com/office/drawing/2014/main" id="{FE56C7B7-7BA0-7D47-8F2F-B817C7A8B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2766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288" name="Text Box 11">
            <a:extLst>
              <a:ext uri="{FF2B5EF4-FFF2-40B4-BE49-F238E27FC236}">
                <a16:creationId xmlns:a16="http://schemas.microsoft.com/office/drawing/2014/main" id="{1E75A986-C0BC-0040-8476-5C7439081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687638"/>
            <a:ext cx="1371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ko-KR" sz="2000"/>
              <a:t>300-size cmpt</a:t>
            </a:r>
          </a:p>
          <a:p>
            <a:pPr eaLnBrk="1" hangingPunct="1"/>
            <a:r>
              <a:rPr lang="en-US" altLang="ko-KR" sz="2000"/>
              <a:t>X 500.</a:t>
            </a:r>
          </a:p>
          <a:p>
            <a:pPr eaLnBrk="1" hangingPunct="1"/>
            <a:r>
              <a:rPr lang="en-US" altLang="ko-KR" sz="2000"/>
              <a:t>Why?</a:t>
            </a:r>
          </a:p>
        </p:txBody>
      </p:sp>
      <p:sp>
        <p:nvSpPr>
          <p:cNvPr id="97289" name="Rectangle 13">
            <a:extLst>
              <a:ext uri="{FF2B5EF4-FFF2-40B4-BE49-F238E27FC236}">
                <a16:creationId xmlns:a16="http://schemas.microsoft.com/office/drawing/2014/main" id="{46B9FE25-8636-0C4F-B0D8-4DC0A7C16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4067175"/>
            <a:ext cx="914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290" name="Text Box 12">
            <a:extLst>
              <a:ext uri="{FF2B5EF4-FFF2-40B4-BE49-F238E27FC236}">
                <a16:creationId xmlns:a16="http://schemas.microsoft.com/office/drawing/2014/main" id="{85B250BE-964C-744F-8379-8C85E26B7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441700"/>
            <a:ext cx="1905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ko-KR" sz="2000"/>
              <a:t>1100-size cmpt</a:t>
            </a:r>
          </a:p>
          <a:p>
            <a:pPr eaLnBrk="1" hangingPunct="1"/>
            <a:r>
              <a:rPr lang="en-US" altLang="ko-KR" sz="2000"/>
              <a:t>X 65.</a:t>
            </a:r>
          </a:p>
          <a:p>
            <a:pPr eaLnBrk="1" hangingPunct="1"/>
            <a:r>
              <a:rPr lang="en-US" altLang="ko-KR" sz="2000"/>
              <a:t>Why?</a:t>
            </a:r>
          </a:p>
        </p:txBody>
      </p:sp>
      <p:sp>
        <p:nvSpPr>
          <p:cNvPr id="97291" name="Line 14">
            <a:extLst>
              <a:ext uri="{FF2B5EF4-FFF2-40B4-BE49-F238E27FC236}">
                <a16:creationId xmlns:a16="http://schemas.microsoft.com/office/drawing/2014/main" id="{20A366E6-2304-9340-A828-4DADCC5C1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0386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2" name="Rectangle 15">
            <a:extLst>
              <a:ext uri="{FF2B5EF4-FFF2-40B4-BE49-F238E27FC236}">
                <a16:creationId xmlns:a16="http://schemas.microsoft.com/office/drawing/2014/main" id="{BC60456A-450F-D24B-9943-4B3F046DE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825" y="4191000"/>
            <a:ext cx="25717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293" name="Rectangle 16">
            <a:extLst>
              <a:ext uri="{FF2B5EF4-FFF2-40B4-BE49-F238E27FC236}">
                <a16:creationId xmlns:a16="http://schemas.microsoft.com/office/drawing/2014/main" id="{DDD2D4E1-BC85-D847-9DD7-CEEA247B4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25" y="4419600"/>
            <a:ext cx="25717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294" name="Line 17">
            <a:extLst>
              <a:ext uri="{FF2B5EF4-FFF2-40B4-BE49-F238E27FC236}">
                <a16:creationId xmlns:a16="http://schemas.microsoft.com/office/drawing/2014/main" id="{A84B5523-FD74-0D4E-B7D9-AFFA4E0793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419600"/>
            <a:ext cx="228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7295" name="Straight Connector 18">
            <a:extLst>
              <a:ext uri="{FF2B5EF4-FFF2-40B4-BE49-F238E27FC236}">
                <a16:creationId xmlns:a16="http://schemas.microsoft.com/office/drawing/2014/main" id="{7B8AAE2B-5B64-724D-B52B-834C7454F76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330450" y="3816350"/>
            <a:ext cx="1879600" cy="1308100"/>
          </a:xfrm>
          <a:prstGeom prst="line">
            <a:avLst/>
          </a:prstGeom>
          <a:noFill/>
          <a:ln w="88900">
            <a:solidFill>
              <a:schemeClr val="tx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AC71C2-650F-8246-B01B-168C0693AD5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E53019-A820-7244-8967-346AADEBF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97298" name="Slide Number Placeholder 3">
            <a:extLst>
              <a:ext uri="{FF2B5EF4-FFF2-40B4-BE49-F238E27FC236}">
                <a16:creationId xmlns:a16="http://schemas.microsoft.com/office/drawing/2014/main" id="{2695D74B-5B0A-324E-9738-6182085AD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1231858-D0AF-A746-AA89-2BEDF9502FBD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41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B89CA3B-C23C-6A4E-9ADC-555C6B6A8FB9}"/>
              </a:ext>
            </a:extLst>
          </p:cNvPr>
          <p:cNvGrpSpPr/>
          <p:nvPr/>
        </p:nvGrpSpPr>
        <p:grpSpPr>
          <a:xfrm>
            <a:off x="7634689" y="1332485"/>
            <a:ext cx="1189822" cy="1886391"/>
            <a:chOff x="7634689" y="1332485"/>
            <a:chExt cx="1189822" cy="1886391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0462AC0-378F-CF44-BFD5-45BC6789B1D6}"/>
                </a:ext>
              </a:extLst>
            </p:cNvPr>
            <p:cNvSpPr/>
            <p:nvPr/>
          </p:nvSpPr>
          <p:spPr bwMode="auto">
            <a:xfrm>
              <a:off x="7634689" y="1575412"/>
              <a:ext cx="894689" cy="1002535"/>
            </a:xfrm>
            <a:custGeom>
              <a:avLst/>
              <a:gdLst>
                <a:gd name="connsiteX0" fmla="*/ 429658 w 894689"/>
                <a:gd name="connsiteY0" fmla="*/ 99152 h 1002535"/>
                <a:gd name="connsiteX1" fmla="*/ 396607 w 894689"/>
                <a:gd name="connsiteY1" fmla="*/ 22034 h 1002535"/>
                <a:gd name="connsiteX2" fmla="*/ 352540 w 894689"/>
                <a:gd name="connsiteY2" fmla="*/ 0 h 1002535"/>
                <a:gd name="connsiteX3" fmla="*/ 132203 w 894689"/>
                <a:gd name="connsiteY3" fmla="*/ 11017 h 1002535"/>
                <a:gd name="connsiteX4" fmla="*/ 33051 w 894689"/>
                <a:gd name="connsiteY4" fmla="*/ 66101 h 1002535"/>
                <a:gd name="connsiteX5" fmla="*/ 22034 w 894689"/>
                <a:gd name="connsiteY5" fmla="*/ 110169 h 1002535"/>
                <a:gd name="connsiteX6" fmla="*/ 0 w 894689"/>
                <a:gd name="connsiteY6" fmla="*/ 176270 h 1002535"/>
                <a:gd name="connsiteX7" fmla="*/ 11017 w 894689"/>
                <a:gd name="connsiteY7" fmla="*/ 286439 h 1002535"/>
                <a:gd name="connsiteX8" fmla="*/ 110169 w 894689"/>
                <a:gd name="connsiteY8" fmla="*/ 385590 h 1002535"/>
                <a:gd name="connsiteX9" fmla="*/ 154236 w 894689"/>
                <a:gd name="connsiteY9" fmla="*/ 396607 h 1002535"/>
                <a:gd name="connsiteX10" fmla="*/ 242371 w 894689"/>
                <a:gd name="connsiteY10" fmla="*/ 440675 h 1002535"/>
                <a:gd name="connsiteX11" fmla="*/ 363557 w 894689"/>
                <a:gd name="connsiteY11" fmla="*/ 495759 h 1002535"/>
                <a:gd name="connsiteX12" fmla="*/ 396607 w 894689"/>
                <a:gd name="connsiteY12" fmla="*/ 528810 h 1002535"/>
                <a:gd name="connsiteX13" fmla="*/ 396607 w 894689"/>
                <a:gd name="connsiteY13" fmla="*/ 616945 h 1002535"/>
                <a:gd name="connsiteX14" fmla="*/ 374574 w 894689"/>
                <a:gd name="connsiteY14" fmla="*/ 683046 h 1002535"/>
                <a:gd name="connsiteX15" fmla="*/ 341523 w 894689"/>
                <a:gd name="connsiteY15" fmla="*/ 782198 h 1002535"/>
                <a:gd name="connsiteX16" fmla="*/ 363557 w 894689"/>
                <a:gd name="connsiteY16" fmla="*/ 925417 h 1002535"/>
                <a:gd name="connsiteX17" fmla="*/ 462709 w 894689"/>
                <a:gd name="connsiteY17" fmla="*/ 991518 h 1002535"/>
                <a:gd name="connsiteX18" fmla="*/ 495759 w 894689"/>
                <a:gd name="connsiteY18" fmla="*/ 1002535 h 1002535"/>
                <a:gd name="connsiteX19" fmla="*/ 583894 w 894689"/>
                <a:gd name="connsiteY19" fmla="*/ 991518 h 1002535"/>
                <a:gd name="connsiteX20" fmla="*/ 616945 w 894689"/>
                <a:gd name="connsiteY20" fmla="*/ 980501 h 1002535"/>
                <a:gd name="connsiteX21" fmla="*/ 661012 w 894689"/>
                <a:gd name="connsiteY21" fmla="*/ 936434 h 1002535"/>
                <a:gd name="connsiteX22" fmla="*/ 705080 w 894689"/>
                <a:gd name="connsiteY22" fmla="*/ 881349 h 1002535"/>
                <a:gd name="connsiteX23" fmla="*/ 760164 w 894689"/>
                <a:gd name="connsiteY23" fmla="*/ 738130 h 1002535"/>
                <a:gd name="connsiteX24" fmla="*/ 782198 w 894689"/>
                <a:gd name="connsiteY24" fmla="*/ 462708 h 1002535"/>
                <a:gd name="connsiteX25" fmla="*/ 815248 w 894689"/>
                <a:gd name="connsiteY25" fmla="*/ 363557 h 1002535"/>
                <a:gd name="connsiteX26" fmla="*/ 848299 w 894689"/>
                <a:gd name="connsiteY26" fmla="*/ 330506 h 1002535"/>
                <a:gd name="connsiteX27" fmla="*/ 881350 w 894689"/>
                <a:gd name="connsiteY27" fmla="*/ 286439 h 1002535"/>
                <a:gd name="connsiteX28" fmla="*/ 881350 w 894689"/>
                <a:gd name="connsiteY28" fmla="*/ 165253 h 1002535"/>
                <a:gd name="connsiteX29" fmla="*/ 782198 w 894689"/>
                <a:gd name="connsiteY29" fmla="*/ 121186 h 1002535"/>
                <a:gd name="connsiteX30" fmla="*/ 716097 w 894689"/>
                <a:gd name="connsiteY30" fmla="*/ 99152 h 1002535"/>
                <a:gd name="connsiteX31" fmla="*/ 683046 w 894689"/>
                <a:gd name="connsiteY31" fmla="*/ 88135 h 1002535"/>
                <a:gd name="connsiteX32" fmla="*/ 638978 w 894689"/>
                <a:gd name="connsiteY32" fmla="*/ 77118 h 1002535"/>
                <a:gd name="connsiteX33" fmla="*/ 429658 w 894689"/>
                <a:gd name="connsiteY33" fmla="*/ 99152 h 100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4689" h="1002535">
                  <a:moveTo>
                    <a:pt x="429658" y="99152"/>
                  </a:moveTo>
                  <a:cubicBezTo>
                    <a:pt x="389263" y="89971"/>
                    <a:pt x="413777" y="44110"/>
                    <a:pt x="396607" y="22034"/>
                  </a:cubicBezTo>
                  <a:cubicBezTo>
                    <a:pt x="386524" y="9071"/>
                    <a:pt x="368949" y="684"/>
                    <a:pt x="352540" y="0"/>
                  </a:cubicBezTo>
                  <a:lnTo>
                    <a:pt x="132203" y="11017"/>
                  </a:lnTo>
                  <a:cubicBezTo>
                    <a:pt x="78887" y="21680"/>
                    <a:pt x="65798" y="13705"/>
                    <a:pt x="33051" y="66101"/>
                  </a:cubicBezTo>
                  <a:cubicBezTo>
                    <a:pt x="25026" y="78941"/>
                    <a:pt x="26385" y="95666"/>
                    <a:pt x="22034" y="110169"/>
                  </a:cubicBezTo>
                  <a:cubicBezTo>
                    <a:pt x="15360" y="132415"/>
                    <a:pt x="0" y="176270"/>
                    <a:pt x="0" y="176270"/>
                  </a:cubicBezTo>
                  <a:cubicBezTo>
                    <a:pt x="3672" y="212993"/>
                    <a:pt x="1508" y="250779"/>
                    <a:pt x="11017" y="286439"/>
                  </a:cubicBezTo>
                  <a:cubicBezTo>
                    <a:pt x="21831" y="326992"/>
                    <a:pt x="70601" y="375698"/>
                    <a:pt x="110169" y="385590"/>
                  </a:cubicBezTo>
                  <a:cubicBezTo>
                    <a:pt x="124858" y="389262"/>
                    <a:pt x="140260" y="390783"/>
                    <a:pt x="154236" y="396607"/>
                  </a:cubicBezTo>
                  <a:cubicBezTo>
                    <a:pt x="184555" y="409240"/>
                    <a:pt x="212181" y="427736"/>
                    <a:pt x="242371" y="440675"/>
                  </a:cubicBezTo>
                  <a:cubicBezTo>
                    <a:pt x="334584" y="480194"/>
                    <a:pt x="294474" y="461218"/>
                    <a:pt x="363557" y="495759"/>
                  </a:cubicBezTo>
                  <a:cubicBezTo>
                    <a:pt x="374574" y="506776"/>
                    <a:pt x="388877" y="515283"/>
                    <a:pt x="396607" y="528810"/>
                  </a:cubicBezTo>
                  <a:cubicBezTo>
                    <a:pt x="415872" y="562524"/>
                    <a:pt x="406721" y="583231"/>
                    <a:pt x="396607" y="616945"/>
                  </a:cubicBezTo>
                  <a:cubicBezTo>
                    <a:pt x="389933" y="639191"/>
                    <a:pt x="381248" y="660800"/>
                    <a:pt x="374574" y="683046"/>
                  </a:cubicBezTo>
                  <a:cubicBezTo>
                    <a:pt x="346113" y="777918"/>
                    <a:pt x="385700" y="671756"/>
                    <a:pt x="341523" y="782198"/>
                  </a:cubicBezTo>
                  <a:cubicBezTo>
                    <a:pt x="348868" y="829938"/>
                    <a:pt x="346050" y="880400"/>
                    <a:pt x="363557" y="925417"/>
                  </a:cubicBezTo>
                  <a:cubicBezTo>
                    <a:pt x="385973" y="983057"/>
                    <a:pt x="418742" y="978956"/>
                    <a:pt x="462709" y="991518"/>
                  </a:cubicBezTo>
                  <a:cubicBezTo>
                    <a:pt x="473875" y="994708"/>
                    <a:pt x="484742" y="998863"/>
                    <a:pt x="495759" y="1002535"/>
                  </a:cubicBezTo>
                  <a:cubicBezTo>
                    <a:pt x="525137" y="998863"/>
                    <a:pt x="554765" y="996814"/>
                    <a:pt x="583894" y="991518"/>
                  </a:cubicBezTo>
                  <a:cubicBezTo>
                    <a:pt x="595320" y="989441"/>
                    <a:pt x="607495" y="987251"/>
                    <a:pt x="616945" y="980501"/>
                  </a:cubicBezTo>
                  <a:cubicBezTo>
                    <a:pt x="633849" y="968427"/>
                    <a:pt x="647211" y="951960"/>
                    <a:pt x="661012" y="936434"/>
                  </a:cubicBezTo>
                  <a:cubicBezTo>
                    <a:pt x="676634" y="918859"/>
                    <a:pt x="693232" y="901660"/>
                    <a:pt x="705080" y="881349"/>
                  </a:cubicBezTo>
                  <a:cubicBezTo>
                    <a:pt x="726959" y="843842"/>
                    <a:pt x="746161" y="780139"/>
                    <a:pt x="760164" y="738130"/>
                  </a:cubicBezTo>
                  <a:cubicBezTo>
                    <a:pt x="769748" y="556040"/>
                    <a:pt x="760528" y="581892"/>
                    <a:pt x="782198" y="462708"/>
                  </a:cubicBezTo>
                  <a:cubicBezTo>
                    <a:pt x="789625" y="421858"/>
                    <a:pt x="790814" y="397764"/>
                    <a:pt x="815248" y="363557"/>
                  </a:cubicBezTo>
                  <a:cubicBezTo>
                    <a:pt x="824304" y="350879"/>
                    <a:pt x="838159" y="342335"/>
                    <a:pt x="848299" y="330506"/>
                  </a:cubicBezTo>
                  <a:cubicBezTo>
                    <a:pt x="860249" y="316565"/>
                    <a:pt x="870333" y="301128"/>
                    <a:pt x="881350" y="286439"/>
                  </a:cubicBezTo>
                  <a:cubicBezTo>
                    <a:pt x="892832" y="240505"/>
                    <a:pt x="904507" y="217357"/>
                    <a:pt x="881350" y="165253"/>
                  </a:cubicBezTo>
                  <a:cubicBezTo>
                    <a:pt x="872241" y="144758"/>
                    <a:pt x="784967" y="122109"/>
                    <a:pt x="782198" y="121186"/>
                  </a:cubicBezTo>
                  <a:lnTo>
                    <a:pt x="716097" y="99152"/>
                  </a:lnTo>
                  <a:cubicBezTo>
                    <a:pt x="705080" y="95480"/>
                    <a:pt x="694312" y="90952"/>
                    <a:pt x="683046" y="88135"/>
                  </a:cubicBezTo>
                  <a:lnTo>
                    <a:pt x="638978" y="77118"/>
                  </a:lnTo>
                  <a:cubicBezTo>
                    <a:pt x="448026" y="88351"/>
                    <a:pt x="470053" y="108333"/>
                    <a:pt x="429658" y="99152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E8894D4-E9FA-5844-8C24-CB44DD34E679}"/>
                </a:ext>
              </a:extLst>
            </p:cNvPr>
            <p:cNvSpPr/>
            <p:nvPr/>
          </p:nvSpPr>
          <p:spPr bwMode="auto">
            <a:xfrm>
              <a:off x="8306718" y="1332485"/>
              <a:ext cx="154236" cy="169948"/>
            </a:xfrm>
            <a:custGeom>
              <a:avLst/>
              <a:gdLst>
                <a:gd name="connsiteX0" fmla="*/ 66101 w 154236"/>
                <a:gd name="connsiteY0" fmla="*/ 556 h 169948"/>
                <a:gd name="connsiteX1" fmla="*/ 11017 w 154236"/>
                <a:gd name="connsiteY1" fmla="*/ 11573 h 169948"/>
                <a:gd name="connsiteX2" fmla="*/ 0 w 154236"/>
                <a:gd name="connsiteY2" fmla="*/ 44623 h 169948"/>
                <a:gd name="connsiteX3" fmla="*/ 33051 w 154236"/>
                <a:gd name="connsiteY3" fmla="*/ 110725 h 169948"/>
                <a:gd name="connsiteX4" fmla="*/ 66101 w 154236"/>
                <a:gd name="connsiteY4" fmla="*/ 121742 h 169948"/>
                <a:gd name="connsiteX5" fmla="*/ 88135 w 154236"/>
                <a:gd name="connsiteY5" fmla="*/ 165809 h 169948"/>
                <a:gd name="connsiteX6" fmla="*/ 154236 w 154236"/>
                <a:gd name="connsiteY6" fmla="*/ 121742 h 169948"/>
                <a:gd name="connsiteX7" fmla="*/ 143219 w 154236"/>
                <a:gd name="connsiteY7" fmla="*/ 77674 h 169948"/>
                <a:gd name="connsiteX8" fmla="*/ 132202 w 154236"/>
                <a:gd name="connsiteY8" fmla="*/ 44623 h 169948"/>
                <a:gd name="connsiteX9" fmla="*/ 66101 w 154236"/>
                <a:gd name="connsiteY9" fmla="*/ 22590 h 169948"/>
                <a:gd name="connsiteX10" fmla="*/ 66101 w 154236"/>
                <a:gd name="connsiteY10" fmla="*/ 556 h 16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236" h="169948">
                  <a:moveTo>
                    <a:pt x="66101" y="556"/>
                  </a:moveTo>
                  <a:cubicBezTo>
                    <a:pt x="56920" y="-1280"/>
                    <a:pt x="26597" y="1186"/>
                    <a:pt x="11017" y="11573"/>
                  </a:cubicBezTo>
                  <a:cubicBezTo>
                    <a:pt x="1355" y="18014"/>
                    <a:pt x="0" y="33010"/>
                    <a:pt x="0" y="44623"/>
                  </a:cubicBezTo>
                  <a:cubicBezTo>
                    <a:pt x="0" y="60590"/>
                    <a:pt x="21911" y="101813"/>
                    <a:pt x="33051" y="110725"/>
                  </a:cubicBezTo>
                  <a:cubicBezTo>
                    <a:pt x="42119" y="117979"/>
                    <a:pt x="55084" y="118070"/>
                    <a:pt x="66101" y="121742"/>
                  </a:cubicBezTo>
                  <a:cubicBezTo>
                    <a:pt x="73446" y="136431"/>
                    <a:pt x="73446" y="158465"/>
                    <a:pt x="88135" y="165809"/>
                  </a:cubicBezTo>
                  <a:cubicBezTo>
                    <a:pt x="123705" y="183594"/>
                    <a:pt x="142467" y="139396"/>
                    <a:pt x="154236" y="121742"/>
                  </a:cubicBezTo>
                  <a:cubicBezTo>
                    <a:pt x="150564" y="107053"/>
                    <a:pt x="147379" y="92233"/>
                    <a:pt x="143219" y="77674"/>
                  </a:cubicBezTo>
                  <a:cubicBezTo>
                    <a:pt x="140029" y="66508"/>
                    <a:pt x="141652" y="51373"/>
                    <a:pt x="132202" y="44623"/>
                  </a:cubicBezTo>
                  <a:cubicBezTo>
                    <a:pt x="113303" y="31124"/>
                    <a:pt x="88135" y="29934"/>
                    <a:pt x="66101" y="22590"/>
                  </a:cubicBezTo>
                  <a:cubicBezTo>
                    <a:pt x="61174" y="20948"/>
                    <a:pt x="75282" y="2392"/>
                    <a:pt x="66101" y="556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80A95323-FCC9-9943-B400-11177F64AE58}"/>
                </a:ext>
              </a:extLst>
            </p:cNvPr>
            <p:cNvSpPr/>
            <p:nvPr/>
          </p:nvSpPr>
          <p:spPr bwMode="auto">
            <a:xfrm>
              <a:off x="8645594" y="2024681"/>
              <a:ext cx="178917" cy="91540"/>
            </a:xfrm>
            <a:custGeom>
              <a:avLst/>
              <a:gdLst>
                <a:gd name="connsiteX0" fmla="*/ 112816 w 178917"/>
                <a:gd name="connsiteY0" fmla="*/ 13439 h 91540"/>
                <a:gd name="connsiteX1" fmla="*/ 2647 w 178917"/>
                <a:gd name="connsiteY1" fmla="*/ 24456 h 91540"/>
                <a:gd name="connsiteX2" fmla="*/ 35698 w 178917"/>
                <a:gd name="connsiteY2" fmla="*/ 46490 h 91540"/>
                <a:gd name="connsiteX3" fmla="*/ 79765 w 178917"/>
                <a:gd name="connsiteY3" fmla="*/ 57507 h 91540"/>
                <a:gd name="connsiteX4" fmla="*/ 112816 w 178917"/>
                <a:gd name="connsiteY4" fmla="*/ 90558 h 91540"/>
                <a:gd name="connsiteX5" fmla="*/ 178917 w 178917"/>
                <a:gd name="connsiteY5" fmla="*/ 46490 h 91540"/>
                <a:gd name="connsiteX6" fmla="*/ 167900 w 178917"/>
                <a:gd name="connsiteY6" fmla="*/ 2423 h 91540"/>
                <a:gd name="connsiteX7" fmla="*/ 112816 w 178917"/>
                <a:gd name="connsiteY7" fmla="*/ 13439 h 9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917" h="91540">
                  <a:moveTo>
                    <a:pt x="112816" y="13439"/>
                  </a:moveTo>
                  <a:cubicBezTo>
                    <a:pt x="85274" y="17111"/>
                    <a:pt x="36569" y="9918"/>
                    <a:pt x="2647" y="24456"/>
                  </a:cubicBezTo>
                  <a:cubicBezTo>
                    <a:pt x="-9523" y="29672"/>
                    <a:pt x="23528" y="41274"/>
                    <a:pt x="35698" y="46490"/>
                  </a:cubicBezTo>
                  <a:cubicBezTo>
                    <a:pt x="49615" y="52454"/>
                    <a:pt x="65076" y="53835"/>
                    <a:pt x="79765" y="57507"/>
                  </a:cubicBezTo>
                  <a:cubicBezTo>
                    <a:pt x="90782" y="68524"/>
                    <a:pt x="98035" y="85631"/>
                    <a:pt x="112816" y="90558"/>
                  </a:cubicBezTo>
                  <a:cubicBezTo>
                    <a:pt x="136731" y="98530"/>
                    <a:pt x="169742" y="55665"/>
                    <a:pt x="178917" y="46490"/>
                  </a:cubicBezTo>
                  <a:cubicBezTo>
                    <a:pt x="175245" y="31801"/>
                    <a:pt x="181443" y="9194"/>
                    <a:pt x="167900" y="2423"/>
                  </a:cubicBezTo>
                  <a:cubicBezTo>
                    <a:pt x="151152" y="-5951"/>
                    <a:pt x="140358" y="9767"/>
                    <a:pt x="112816" y="13439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F9D4CD7-EFD5-8447-AA34-A88C8B59C3A0}"/>
                </a:ext>
              </a:extLst>
            </p:cNvPr>
            <p:cNvSpPr/>
            <p:nvPr/>
          </p:nvSpPr>
          <p:spPr bwMode="auto">
            <a:xfrm>
              <a:off x="8487072" y="2406447"/>
              <a:ext cx="184165" cy="149466"/>
            </a:xfrm>
            <a:custGeom>
              <a:avLst/>
              <a:gdLst>
                <a:gd name="connsiteX0" fmla="*/ 139135 w 184165"/>
                <a:gd name="connsiteY0" fmla="*/ 6247 h 149466"/>
                <a:gd name="connsiteX1" fmla="*/ 6933 w 184165"/>
                <a:gd name="connsiteY1" fmla="*/ 17264 h 149466"/>
                <a:gd name="connsiteX2" fmla="*/ 17950 w 184165"/>
                <a:gd name="connsiteY2" fmla="*/ 83365 h 149466"/>
                <a:gd name="connsiteX3" fmla="*/ 28967 w 184165"/>
                <a:gd name="connsiteY3" fmla="*/ 116416 h 149466"/>
                <a:gd name="connsiteX4" fmla="*/ 128118 w 184165"/>
                <a:gd name="connsiteY4" fmla="*/ 149466 h 149466"/>
                <a:gd name="connsiteX5" fmla="*/ 161169 w 184165"/>
                <a:gd name="connsiteY5" fmla="*/ 127433 h 149466"/>
                <a:gd name="connsiteX6" fmla="*/ 172186 w 184165"/>
                <a:gd name="connsiteY6" fmla="*/ 61331 h 149466"/>
                <a:gd name="connsiteX7" fmla="*/ 139135 w 184165"/>
                <a:gd name="connsiteY7" fmla="*/ 6247 h 14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65" h="149466">
                  <a:moveTo>
                    <a:pt x="139135" y="6247"/>
                  </a:moveTo>
                  <a:cubicBezTo>
                    <a:pt x="111593" y="-1098"/>
                    <a:pt x="44240" y="-6477"/>
                    <a:pt x="6933" y="17264"/>
                  </a:cubicBezTo>
                  <a:cubicBezTo>
                    <a:pt x="-11912" y="29257"/>
                    <a:pt x="13104" y="61559"/>
                    <a:pt x="17950" y="83365"/>
                  </a:cubicBezTo>
                  <a:cubicBezTo>
                    <a:pt x="20469" y="94701"/>
                    <a:pt x="20755" y="108204"/>
                    <a:pt x="28967" y="116416"/>
                  </a:cubicBezTo>
                  <a:cubicBezTo>
                    <a:pt x="51772" y="139221"/>
                    <a:pt x="100269" y="143896"/>
                    <a:pt x="128118" y="149466"/>
                  </a:cubicBezTo>
                  <a:cubicBezTo>
                    <a:pt x="139135" y="142122"/>
                    <a:pt x="151806" y="136795"/>
                    <a:pt x="161169" y="127433"/>
                  </a:cubicBezTo>
                  <a:cubicBezTo>
                    <a:pt x="179428" y="109174"/>
                    <a:pt x="196350" y="85495"/>
                    <a:pt x="172186" y="61331"/>
                  </a:cubicBezTo>
                  <a:cubicBezTo>
                    <a:pt x="113501" y="2646"/>
                    <a:pt x="166677" y="13592"/>
                    <a:pt x="139135" y="6247"/>
                  </a:cubicBezTo>
                  <a:close/>
                </a:path>
              </a:pathLst>
            </a:cu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E38892C-929E-344F-8FFA-4949EAA5147E}"/>
                </a:ext>
              </a:extLst>
            </p:cNvPr>
            <p:cNvSpPr/>
            <p:nvPr/>
          </p:nvSpPr>
          <p:spPr bwMode="auto">
            <a:xfrm>
              <a:off x="8507268" y="2613932"/>
              <a:ext cx="184165" cy="149466"/>
            </a:xfrm>
            <a:custGeom>
              <a:avLst/>
              <a:gdLst>
                <a:gd name="connsiteX0" fmla="*/ 139135 w 184165"/>
                <a:gd name="connsiteY0" fmla="*/ 6247 h 149466"/>
                <a:gd name="connsiteX1" fmla="*/ 6933 w 184165"/>
                <a:gd name="connsiteY1" fmla="*/ 17264 h 149466"/>
                <a:gd name="connsiteX2" fmla="*/ 17950 w 184165"/>
                <a:gd name="connsiteY2" fmla="*/ 83365 h 149466"/>
                <a:gd name="connsiteX3" fmla="*/ 28967 w 184165"/>
                <a:gd name="connsiteY3" fmla="*/ 116416 h 149466"/>
                <a:gd name="connsiteX4" fmla="*/ 128118 w 184165"/>
                <a:gd name="connsiteY4" fmla="*/ 149466 h 149466"/>
                <a:gd name="connsiteX5" fmla="*/ 161169 w 184165"/>
                <a:gd name="connsiteY5" fmla="*/ 127433 h 149466"/>
                <a:gd name="connsiteX6" fmla="*/ 172186 w 184165"/>
                <a:gd name="connsiteY6" fmla="*/ 61331 h 149466"/>
                <a:gd name="connsiteX7" fmla="*/ 139135 w 184165"/>
                <a:gd name="connsiteY7" fmla="*/ 6247 h 14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65" h="149466">
                  <a:moveTo>
                    <a:pt x="139135" y="6247"/>
                  </a:moveTo>
                  <a:cubicBezTo>
                    <a:pt x="111593" y="-1098"/>
                    <a:pt x="44240" y="-6477"/>
                    <a:pt x="6933" y="17264"/>
                  </a:cubicBezTo>
                  <a:cubicBezTo>
                    <a:pt x="-11912" y="29257"/>
                    <a:pt x="13104" y="61559"/>
                    <a:pt x="17950" y="83365"/>
                  </a:cubicBezTo>
                  <a:cubicBezTo>
                    <a:pt x="20469" y="94701"/>
                    <a:pt x="20755" y="108204"/>
                    <a:pt x="28967" y="116416"/>
                  </a:cubicBezTo>
                  <a:cubicBezTo>
                    <a:pt x="51772" y="139221"/>
                    <a:pt x="100269" y="143896"/>
                    <a:pt x="128118" y="149466"/>
                  </a:cubicBezTo>
                  <a:cubicBezTo>
                    <a:pt x="139135" y="142122"/>
                    <a:pt x="151806" y="136795"/>
                    <a:pt x="161169" y="127433"/>
                  </a:cubicBezTo>
                  <a:cubicBezTo>
                    <a:pt x="179428" y="109174"/>
                    <a:pt x="196350" y="85495"/>
                    <a:pt x="172186" y="61331"/>
                  </a:cubicBezTo>
                  <a:cubicBezTo>
                    <a:pt x="113501" y="2646"/>
                    <a:pt x="166677" y="13592"/>
                    <a:pt x="139135" y="6247"/>
                  </a:cubicBezTo>
                  <a:close/>
                </a:path>
              </a:pathLst>
            </a:cu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96F747E-FF12-6244-BE51-05E2BB93700B}"/>
                </a:ext>
              </a:extLst>
            </p:cNvPr>
            <p:cNvSpPr/>
            <p:nvPr/>
          </p:nvSpPr>
          <p:spPr bwMode="auto">
            <a:xfrm>
              <a:off x="8534400" y="2833286"/>
              <a:ext cx="184165" cy="149466"/>
            </a:xfrm>
            <a:custGeom>
              <a:avLst/>
              <a:gdLst>
                <a:gd name="connsiteX0" fmla="*/ 139135 w 184165"/>
                <a:gd name="connsiteY0" fmla="*/ 6247 h 149466"/>
                <a:gd name="connsiteX1" fmla="*/ 6933 w 184165"/>
                <a:gd name="connsiteY1" fmla="*/ 17264 h 149466"/>
                <a:gd name="connsiteX2" fmla="*/ 17950 w 184165"/>
                <a:gd name="connsiteY2" fmla="*/ 83365 h 149466"/>
                <a:gd name="connsiteX3" fmla="*/ 28967 w 184165"/>
                <a:gd name="connsiteY3" fmla="*/ 116416 h 149466"/>
                <a:gd name="connsiteX4" fmla="*/ 128118 w 184165"/>
                <a:gd name="connsiteY4" fmla="*/ 149466 h 149466"/>
                <a:gd name="connsiteX5" fmla="*/ 161169 w 184165"/>
                <a:gd name="connsiteY5" fmla="*/ 127433 h 149466"/>
                <a:gd name="connsiteX6" fmla="*/ 172186 w 184165"/>
                <a:gd name="connsiteY6" fmla="*/ 61331 h 149466"/>
                <a:gd name="connsiteX7" fmla="*/ 139135 w 184165"/>
                <a:gd name="connsiteY7" fmla="*/ 6247 h 14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65" h="149466">
                  <a:moveTo>
                    <a:pt x="139135" y="6247"/>
                  </a:moveTo>
                  <a:cubicBezTo>
                    <a:pt x="111593" y="-1098"/>
                    <a:pt x="44240" y="-6477"/>
                    <a:pt x="6933" y="17264"/>
                  </a:cubicBezTo>
                  <a:cubicBezTo>
                    <a:pt x="-11912" y="29257"/>
                    <a:pt x="13104" y="61559"/>
                    <a:pt x="17950" y="83365"/>
                  </a:cubicBezTo>
                  <a:cubicBezTo>
                    <a:pt x="20469" y="94701"/>
                    <a:pt x="20755" y="108204"/>
                    <a:pt x="28967" y="116416"/>
                  </a:cubicBezTo>
                  <a:cubicBezTo>
                    <a:pt x="51772" y="139221"/>
                    <a:pt x="100269" y="143896"/>
                    <a:pt x="128118" y="149466"/>
                  </a:cubicBezTo>
                  <a:cubicBezTo>
                    <a:pt x="139135" y="142122"/>
                    <a:pt x="151806" y="136795"/>
                    <a:pt x="161169" y="127433"/>
                  </a:cubicBezTo>
                  <a:cubicBezTo>
                    <a:pt x="179428" y="109174"/>
                    <a:pt x="196350" y="85495"/>
                    <a:pt x="172186" y="61331"/>
                  </a:cubicBezTo>
                  <a:cubicBezTo>
                    <a:pt x="113501" y="2646"/>
                    <a:pt x="166677" y="13592"/>
                    <a:pt x="139135" y="6247"/>
                  </a:cubicBezTo>
                  <a:close/>
                </a:path>
              </a:pathLst>
            </a:cu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B3797E3-C957-E840-9F60-9D581D26708B}"/>
                </a:ext>
              </a:extLst>
            </p:cNvPr>
            <p:cNvSpPr/>
            <p:nvPr/>
          </p:nvSpPr>
          <p:spPr bwMode="auto">
            <a:xfrm>
              <a:off x="8534400" y="3069410"/>
              <a:ext cx="184165" cy="149466"/>
            </a:xfrm>
            <a:custGeom>
              <a:avLst/>
              <a:gdLst>
                <a:gd name="connsiteX0" fmla="*/ 139135 w 184165"/>
                <a:gd name="connsiteY0" fmla="*/ 6247 h 149466"/>
                <a:gd name="connsiteX1" fmla="*/ 6933 w 184165"/>
                <a:gd name="connsiteY1" fmla="*/ 17264 h 149466"/>
                <a:gd name="connsiteX2" fmla="*/ 17950 w 184165"/>
                <a:gd name="connsiteY2" fmla="*/ 83365 h 149466"/>
                <a:gd name="connsiteX3" fmla="*/ 28967 w 184165"/>
                <a:gd name="connsiteY3" fmla="*/ 116416 h 149466"/>
                <a:gd name="connsiteX4" fmla="*/ 128118 w 184165"/>
                <a:gd name="connsiteY4" fmla="*/ 149466 h 149466"/>
                <a:gd name="connsiteX5" fmla="*/ 161169 w 184165"/>
                <a:gd name="connsiteY5" fmla="*/ 127433 h 149466"/>
                <a:gd name="connsiteX6" fmla="*/ 172186 w 184165"/>
                <a:gd name="connsiteY6" fmla="*/ 61331 h 149466"/>
                <a:gd name="connsiteX7" fmla="*/ 139135 w 184165"/>
                <a:gd name="connsiteY7" fmla="*/ 6247 h 14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65" h="149466">
                  <a:moveTo>
                    <a:pt x="139135" y="6247"/>
                  </a:moveTo>
                  <a:cubicBezTo>
                    <a:pt x="111593" y="-1098"/>
                    <a:pt x="44240" y="-6477"/>
                    <a:pt x="6933" y="17264"/>
                  </a:cubicBezTo>
                  <a:cubicBezTo>
                    <a:pt x="-11912" y="29257"/>
                    <a:pt x="13104" y="61559"/>
                    <a:pt x="17950" y="83365"/>
                  </a:cubicBezTo>
                  <a:cubicBezTo>
                    <a:pt x="20469" y="94701"/>
                    <a:pt x="20755" y="108204"/>
                    <a:pt x="28967" y="116416"/>
                  </a:cubicBezTo>
                  <a:cubicBezTo>
                    <a:pt x="51772" y="139221"/>
                    <a:pt x="100269" y="143896"/>
                    <a:pt x="128118" y="149466"/>
                  </a:cubicBezTo>
                  <a:cubicBezTo>
                    <a:pt x="139135" y="142122"/>
                    <a:pt x="151806" y="136795"/>
                    <a:pt x="161169" y="127433"/>
                  </a:cubicBezTo>
                  <a:cubicBezTo>
                    <a:pt x="179428" y="109174"/>
                    <a:pt x="196350" y="85495"/>
                    <a:pt x="172186" y="61331"/>
                  </a:cubicBezTo>
                  <a:cubicBezTo>
                    <a:pt x="113501" y="2646"/>
                    <a:pt x="166677" y="13592"/>
                    <a:pt x="139135" y="6247"/>
                  </a:cubicBezTo>
                  <a:close/>
                </a:path>
              </a:pathLst>
            </a:cu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069419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4">
            <a:extLst>
              <a:ext uri="{FF2B5EF4-FFF2-40B4-BE49-F238E27FC236}">
                <a16:creationId xmlns:a16="http://schemas.microsoft.com/office/drawing/2014/main" id="{4D6490EF-34CE-1F40-B1DC-8346F4595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563880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6" name="Rectangle 2">
            <a:extLst>
              <a:ext uri="{FF2B5EF4-FFF2-40B4-BE49-F238E27FC236}">
                <a16:creationId xmlns:a16="http://schemas.microsoft.com/office/drawing/2014/main" id="{ED53FAB7-141A-E442-9289-5BF0FFCFB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ＭＳ Ｐゴシック" panose="020B0600070205080204" pitchFamily="34" charset="-128"/>
              </a:rPr>
              <a:t>S.4: Conn. components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F19E8908-E762-F048-B228-BB797DF495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000" tIns="46800" rIns="90000" bIns="46800"/>
          <a:lstStyle/>
          <a:p>
            <a:r>
              <a:rPr lang="en-US" altLang="ko-KR">
                <a:ea typeface="ＭＳ Ｐゴシック" panose="020B0600070205080204" pitchFamily="34" charset="-128"/>
              </a:rPr>
              <a:t>Connected Components</a:t>
            </a:r>
          </a:p>
        </p:txBody>
      </p:sp>
      <p:sp>
        <p:nvSpPr>
          <p:cNvPr id="98308" name="Text Box 5">
            <a:extLst>
              <a:ext uri="{FF2B5EF4-FFF2-40B4-BE49-F238E27FC236}">
                <a16:creationId xmlns:a16="http://schemas.microsoft.com/office/drawing/2014/main" id="{DD70721F-ACC7-934E-9F24-B56FF040F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900" y="5876925"/>
            <a:ext cx="7778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ko-KR" sz="2400"/>
              <a:t>Size</a:t>
            </a:r>
          </a:p>
        </p:txBody>
      </p:sp>
      <p:sp>
        <p:nvSpPr>
          <p:cNvPr id="98309" name="Rectangle 7">
            <a:extLst>
              <a:ext uri="{FF2B5EF4-FFF2-40B4-BE49-F238E27FC236}">
                <a16:creationId xmlns:a16="http://schemas.microsoft.com/office/drawing/2014/main" id="{F9C75F2D-4E3C-A64A-8303-5DF3FC62D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657600"/>
            <a:ext cx="304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310" name="Text Box 6">
            <a:extLst>
              <a:ext uri="{FF2B5EF4-FFF2-40B4-BE49-F238E27FC236}">
                <a16:creationId xmlns:a16="http://schemas.microsoft.com/office/drawing/2014/main" id="{5C8240B1-D53C-114C-A21F-6EC0BEC76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362200"/>
            <a:ext cx="99853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ko-KR" sz="2400"/>
              <a:t>Count</a:t>
            </a:r>
          </a:p>
        </p:txBody>
      </p:sp>
      <p:sp>
        <p:nvSpPr>
          <p:cNvPr id="98311" name="Rectangle 8">
            <a:extLst>
              <a:ext uri="{FF2B5EF4-FFF2-40B4-BE49-F238E27FC236}">
                <a16:creationId xmlns:a16="http://schemas.microsoft.com/office/drawing/2014/main" id="{0DEF327F-3D82-434E-8A34-4ECE574B0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2766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312" name="Rectangle 13">
            <a:extLst>
              <a:ext uri="{FF2B5EF4-FFF2-40B4-BE49-F238E27FC236}">
                <a16:creationId xmlns:a16="http://schemas.microsoft.com/office/drawing/2014/main" id="{B67EA222-A51B-BC4C-892F-6DE1D331C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4067175"/>
            <a:ext cx="914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313" name="Text Box 12">
            <a:extLst>
              <a:ext uri="{FF2B5EF4-FFF2-40B4-BE49-F238E27FC236}">
                <a16:creationId xmlns:a16="http://schemas.microsoft.com/office/drawing/2014/main" id="{544A01F2-4AC7-FC41-95F9-B7B712C6F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200400"/>
            <a:ext cx="25638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ko-KR" sz="2000"/>
              <a:t>suspicious</a:t>
            </a:r>
          </a:p>
          <a:p>
            <a:pPr eaLnBrk="1" hangingPunct="1"/>
            <a:r>
              <a:rPr lang="en-US" altLang="ko-KR" sz="2000"/>
              <a:t>financial-advice sites</a:t>
            </a:r>
          </a:p>
          <a:p>
            <a:pPr eaLnBrk="1" hangingPunct="1"/>
            <a:r>
              <a:rPr lang="en-US" altLang="ko-KR" sz="2000"/>
              <a:t>(not existing now)</a:t>
            </a:r>
          </a:p>
        </p:txBody>
      </p:sp>
      <p:sp>
        <p:nvSpPr>
          <p:cNvPr id="98314" name="Line 14">
            <a:extLst>
              <a:ext uri="{FF2B5EF4-FFF2-40B4-BE49-F238E27FC236}">
                <a16:creationId xmlns:a16="http://schemas.microsoft.com/office/drawing/2014/main" id="{9FC61E9B-0DBE-F34F-8EF1-CBDC026835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0386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5" name="Rectangle 15">
            <a:extLst>
              <a:ext uri="{FF2B5EF4-FFF2-40B4-BE49-F238E27FC236}">
                <a16:creationId xmlns:a16="http://schemas.microsoft.com/office/drawing/2014/main" id="{38567094-CDCB-3C4D-9EFA-222B63F1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825" y="4191000"/>
            <a:ext cx="25717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316" name="Rectangle 16">
            <a:extLst>
              <a:ext uri="{FF2B5EF4-FFF2-40B4-BE49-F238E27FC236}">
                <a16:creationId xmlns:a16="http://schemas.microsoft.com/office/drawing/2014/main" id="{7C015B11-451E-3245-8850-7E2605443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25" y="4419600"/>
            <a:ext cx="25717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317" name="Line 17">
            <a:extLst>
              <a:ext uri="{FF2B5EF4-FFF2-40B4-BE49-F238E27FC236}">
                <a16:creationId xmlns:a16="http://schemas.microsoft.com/office/drawing/2014/main" id="{6342AA74-EF38-3547-85E7-9DC39C3B37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419600"/>
            <a:ext cx="228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8318" name="Straight Connector 17">
            <a:extLst>
              <a:ext uri="{FF2B5EF4-FFF2-40B4-BE49-F238E27FC236}">
                <a16:creationId xmlns:a16="http://schemas.microsoft.com/office/drawing/2014/main" id="{FC77B486-D1AF-D945-8052-7419871EDC9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330450" y="3816350"/>
            <a:ext cx="1879600" cy="1308100"/>
          </a:xfrm>
          <a:prstGeom prst="line">
            <a:avLst/>
          </a:prstGeom>
          <a:noFill/>
          <a:ln w="88900">
            <a:solidFill>
              <a:schemeClr val="tx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3F9D7E-8D35-DE49-82F5-16E32F41C8E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4F2784-7EB9-FA44-A286-D7E0A2AE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98321" name="Slide Number Placeholder 3">
            <a:extLst>
              <a:ext uri="{FF2B5EF4-FFF2-40B4-BE49-F238E27FC236}">
                <a16:creationId xmlns:a16="http://schemas.microsoft.com/office/drawing/2014/main" id="{41B39291-410B-1B46-AF45-817E55486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7241E5C-28FF-F24D-B4E5-023725E4D941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42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0E62F4-9203-CB40-9AAD-216C72A9E30F}"/>
              </a:ext>
            </a:extLst>
          </p:cNvPr>
          <p:cNvGrpSpPr/>
          <p:nvPr/>
        </p:nvGrpSpPr>
        <p:grpSpPr>
          <a:xfrm>
            <a:off x="7634689" y="1332485"/>
            <a:ext cx="1189822" cy="1886391"/>
            <a:chOff x="7634689" y="1332485"/>
            <a:chExt cx="1189822" cy="188639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6276456-2017-3240-93F0-7B7AA0303FAE}"/>
                </a:ext>
              </a:extLst>
            </p:cNvPr>
            <p:cNvSpPr/>
            <p:nvPr/>
          </p:nvSpPr>
          <p:spPr bwMode="auto">
            <a:xfrm>
              <a:off x="7634689" y="1575412"/>
              <a:ext cx="894689" cy="1002535"/>
            </a:xfrm>
            <a:custGeom>
              <a:avLst/>
              <a:gdLst>
                <a:gd name="connsiteX0" fmla="*/ 429658 w 894689"/>
                <a:gd name="connsiteY0" fmla="*/ 99152 h 1002535"/>
                <a:gd name="connsiteX1" fmla="*/ 396607 w 894689"/>
                <a:gd name="connsiteY1" fmla="*/ 22034 h 1002535"/>
                <a:gd name="connsiteX2" fmla="*/ 352540 w 894689"/>
                <a:gd name="connsiteY2" fmla="*/ 0 h 1002535"/>
                <a:gd name="connsiteX3" fmla="*/ 132203 w 894689"/>
                <a:gd name="connsiteY3" fmla="*/ 11017 h 1002535"/>
                <a:gd name="connsiteX4" fmla="*/ 33051 w 894689"/>
                <a:gd name="connsiteY4" fmla="*/ 66101 h 1002535"/>
                <a:gd name="connsiteX5" fmla="*/ 22034 w 894689"/>
                <a:gd name="connsiteY5" fmla="*/ 110169 h 1002535"/>
                <a:gd name="connsiteX6" fmla="*/ 0 w 894689"/>
                <a:gd name="connsiteY6" fmla="*/ 176270 h 1002535"/>
                <a:gd name="connsiteX7" fmla="*/ 11017 w 894689"/>
                <a:gd name="connsiteY7" fmla="*/ 286439 h 1002535"/>
                <a:gd name="connsiteX8" fmla="*/ 110169 w 894689"/>
                <a:gd name="connsiteY8" fmla="*/ 385590 h 1002535"/>
                <a:gd name="connsiteX9" fmla="*/ 154236 w 894689"/>
                <a:gd name="connsiteY9" fmla="*/ 396607 h 1002535"/>
                <a:gd name="connsiteX10" fmla="*/ 242371 w 894689"/>
                <a:gd name="connsiteY10" fmla="*/ 440675 h 1002535"/>
                <a:gd name="connsiteX11" fmla="*/ 363557 w 894689"/>
                <a:gd name="connsiteY11" fmla="*/ 495759 h 1002535"/>
                <a:gd name="connsiteX12" fmla="*/ 396607 w 894689"/>
                <a:gd name="connsiteY12" fmla="*/ 528810 h 1002535"/>
                <a:gd name="connsiteX13" fmla="*/ 396607 w 894689"/>
                <a:gd name="connsiteY13" fmla="*/ 616945 h 1002535"/>
                <a:gd name="connsiteX14" fmla="*/ 374574 w 894689"/>
                <a:gd name="connsiteY14" fmla="*/ 683046 h 1002535"/>
                <a:gd name="connsiteX15" fmla="*/ 341523 w 894689"/>
                <a:gd name="connsiteY15" fmla="*/ 782198 h 1002535"/>
                <a:gd name="connsiteX16" fmla="*/ 363557 w 894689"/>
                <a:gd name="connsiteY16" fmla="*/ 925417 h 1002535"/>
                <a:gd name="connsiteX17" fmla="*/ 462709 w 894689"/>
                <a:gd name="connsiteY17" fmla="*/ 991518 h 1002535"/>
                <a:gd name="connsiteX18" fmla="*/ 495759 w 894689"/>
                <a:gd name="connsiteY18" fmla="*/ 1002535 h 1002535"/>
                <a:gd name="connsiteX19" fmla="*/ 583894 w 894689"/>
                <a:gd name="connsiteY19" fmla="*/ 991518 h 1002535"/>
                <a:gd name="connsiteX20" fmla="*/ 616945 w 894689"/>
                <a:gd name="connsiteY20" fmla="*/ 980501 h 1002535"/>
                <a:gd name="connsiteX21" fmla="*/ 661012 w 894689"/>
                <a:gd name="connsiteY21" fmla="*/ 936434 h 1002535"/>
                <a:gd name="connsiteX22" fmla="*/ 705080 w 894689"/>
                <a:gd name="connsiteY22" fmla="*/ 881349 h 1002535"/>
                <a:gd name="connsiteX23" fmla="*/ 760164 w 894689"/>
                <a:gd name="connsiteY23" fmla="*/ 738130 h 1002535"/>
                <a:gd name="connsiteX24" fmla="*/ 782198 w 894689"/>
                <a:gd name="connsiteY24" fmla="*/ 462708 h 1002535"/>
                <a:gd name="connsiteX25" fmla="*/ 815248 w 894689"/>
                <a:gd name="connsiteY25" fmla="*/ 363557 h 1002535"/>
                <a:gd name="connsiteX26" fmla="*/ 848299 w 894689"/>
                <a:gd name="connsiteY26" fmla="*/ 330506 h 1002535"/>
                <a:gd name="connsiteX27" fmla="*/ 881350 w 894689"/>
                <a:gd name="connsiteY27" fmla="*/ 286439 h 1002535"/>
                <a:gd name="connsiteX28" fmla="*/ 881350 w 894689"/>
                <a:gd name="connsiteY28" fmla="*/ 165253 h 1002535"/>
                <a:gd name="connsiteX29" fmla="*/ 782198 w 894689"/>
                <a:gd name="connsiteY29" fmla="*/ 121186 h 1002535"/>
                <a:gd name="connsiteX30" fmla="*/ 716097 w 894689"/>
                <a:gd name="connsiteY30" fmla="*/ 99152 h 1002535"/>
                <a:gd name="connsiteX31" fmla="*/ 683046 w 894689"/>
                <a:gd name="connsiteY31" fmla="*/ 88135 h 1002535"/>
                <a:gd name="connsiteX32" fmla="*/ 638978 w 894689"/>
                <a:gd name="connsiteY32" fmla="*/ 77118 h 1002535"/>
                <a:gd name="connsiteX33" fmla="*/ 429658 w 894689"/>
                <a:gd name="connsiteY33" fmla="*/ 99152 h 100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4689" h="1002535">
                  <a:moveTo>
                    <a:pt x="429658" y="99152"/>
                  </a:moveTo>
                  <a:cubicBezTo>
                    <a:pt x="389263" y="89971"/>
                    <a:pt x="413777" y="44110"/>
                    <a:pt x="396607" y="22034"/>
                  </a:cubicBezTo>
                  <a:cubicBezTo>
                    <a:pt x="386524" y="9071"/>
                    <a:pt x="368949" y="684"/>
                    <a:pt x="352540" y="0"/>
                  </a:cubicBezTo>
                  <a:lnTo>
                    <a:pt x="132203" y="11017"/>
                  </a:lnTo>
                  <a:cubicBezTo>
                    <a:pt x="78887" y="21680"/>
                    <a:pt x="65798" y="13705"/>
                    <a:pt x="33051" y="66101"/>
                  </a:cubicBezTo>
                  <a:cubicBezTo>
                    <a:pt x="25026" y="78941"/>
                    <a:pt x="26385" y="95666"/>
                    <a:pt x="22034" y="110169"/>
                  </a:cubicBezTo>
                  <a:cubicBezTo>
                    <a:pt x="15360" y="132415"/>
                    <a:pt x="0" y="176270"/>
                    <a:pt x="0" y="176270"/>
                  </a:cubicBezTo>
                  <a:cubicBezTo>
                    <a:pt x="3672" y="212993"/>
                    <a:pt x="1508" y="250779"/>
                    <a:pt x="11017" y="286439"/>
                  </a:cubicBezTo>
                  <a:cubicBezTo>
                    <a:pt x="21831" y="326992"/>
                    <a:pt x="70601" y="375698"/>
                    <a:pt x="110169" y="385590"/>
                  </a:cubicBezTo>
                  <a:cubicBezTo>
                    <a:pt x="124858" y="389262"/>
                    <a:pt x="140260" y="390783"/>
                    <a:pt x="154236" y="396607"/>
                  </a:cubicBezTo>
                  <a:cubicBezTo>
                    <a:pt x="184555" y="409240"/>
                    <a:pt x="212181" y="427736"/>
                    <a:pt x="242371" y="440675"/>
                  </a:cubicBezTo>
                  <a:cubicBezTo>
                    <a:pt x="334584" y="480194"/>
                    <a:pt x="294474" y="461218"/>
                    <a:pt x="363557" y="495759"/>
                  </a:cubicBezTo>
                  <a:cubicBezTo>
                    <a:pt x="374574" y="506776"/>
                    <a:pt x="388877" y="515283"/>
                    <a:pt x="396607" y="528810"/>
                  </a:cubicBezTo>
                  <a:cubicBezTo>
                    <a:pt x="415872" y="562524"/>
                    <a:pt x="406721" y="583231"/>
                    <a:pt x="396607" y="616945"/>
                  </a:cubicBezTo>
                  <a:cubicBezTo>
                    <a:pt x="389933" y="639191"/>
                    <a:pt x="381248" y="660800"/>
                    <a:pt x="374574" y="683046"/>
                  </a:cubicBezTo>
                  <a:cubicBezTo>
                    <a:pt x="346113" y="777918"/>
                    <a:pt x="385700" y="671756"/>
                    <a:pt x="341523" y="782198"/>
                  </a:cubicBezTo>
                  <a:cubicBezTo>
                    <a:pt x="348868" y="829938"/>
                    <a:pt x="346050" y="880400"/>
                    <a:pt x="363557" y="925417"/>
                  </a:cubicBezTo>
                  <a:cubicBezTo>
                    <a:pt x="385973" y="983057"/>
                    <a:pt x="418742" y="978956"/>
                    <a:pt x="462709" y="991518"/>
                  </a:cubicBezTo>
                  <a:cubicBezTo>
                    <a:pt x="473875" y="994708"/>
                    <a:pt x="484742" y="998863"/>
                    <a:pt x="495759" y="1002535"/>
                  </a:cubicBezTo>
                  <a:cubicBezTo>
                    <a:pt x="525137" y="998863"/>
                    <a:pt x="554765" y="996814"/>
                    <a:pt x="583894" y="991518"/>
                  </a:cubicBezTo>
                  <a:cubicBezTo>
                    <a:pt x="595320" y="989441"/>
                    <a:pt x="607495" y="987251"/>
                    <a:pt x="616945" y="980501"/>
                  </a:cubicBezTo>
                  <a:cubicBezTo>
                    <a:pt x="633849" y="968427"/>
                    <a:pt x="647211" y="951960"/>
                    <a:pt x="661012" y="936434"/>
                  </a:cubicBezTo>
                  <a:cubicBezTo>
                    <a:pt x="676634" y="918859"/>
                    <a:pt x="693232" y="901660"/>
                    <a:pt x="705080" y="881349"/>
                  </a:cubicBezTo>
                  <a:cubicBezTo>
                    <a:pt x="726959" y="843842"/>
                    <a:pt x="746161" y="780139"/>
                    <a:pt x="760164" y="738130"/>
                  </a:cubicBezTo>
                  <a:cubicBezTo>
                    <a:pt x="769748" y="556040"/>
                    <a:pt x="760528" y="581892"/>
                    <a:pt x="782198" y="462708"/>
                  </a:cubicBezTo>
                  <a:cubicBezTo>
                    <a:pt x="789625" y="421858"/>
                    <a:pt x="790814" y="397764"/>
                    <a:pt x="815248" y="363557"/>
                  </a:cubicBezTo>
                  <a:cubicBezTo>
                    <a:pt x="824304" y="350879"/>
                    <a:pt x="838159" y="342335"/>
                    <a:pt x="848299" y="330506"/>
                  </a:cubicBezTo>
                  <a:cubicBezTo>
                    <a:pt x="860249" y="316565"/>
                    <a:pt x="870333" y="301128"/>
                    <a:pt x="881350" y="286439"/>
                  </a:cubicBezTo>
                  <a:cubicBezTo>
                    <a:pt x="892832" y="240505"/>
                    <a:pt x="904507" y="217357"/>
                    <a:pt x="881350" y="165253"/>
                  </a:cubicBezTo>
                  <a:cubicBezTo>
                    <a:pt x="872241" y="144758"/>
                    <a:pt x="784967" y="122109"/>
                    <a:pt x="782198" y="121186"/>
                  </a:cubicBezTo>
                  <a:lnTo>
                    <a:pt x="716097" y="99152"/>
                  </a:lnTo>
                  <a:cubicBezTo>
                    <a:pt x="705080" y="95480"/>
                    <a:pt x="694312" y="90952"/>
                    <a:pt x="683046" y="88135"/>
                  </a:cubicBezTo>
                  <a:lnTo>
                    <a:pt x="638978" y="77118"/>
                  </a:lnTo>
                  <a:cubicBezTo>
                    <a:pt x="448026" y="88351"/>
                    <a:pt x="470053" y="108333"/>
                    <a:pt x="429658" y="99152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036AAE2-2DA5-A84A-B28D-B0462900B84D}"/>
                </a:ext>
              </a:extLst>
            </p:cNvPr>
            <p:cNvSpPr/>
            <p:nvPr/>
          </p:nvSpPr>
          <p:spPr bwMode="auto">
            <a:xfrm>
              <a:off x="8306718" y="1332485"/>
              <a:ext cx="154236" cy="169948"/>
            </a:xfrm>
            <a:custGeom>
              <a:avLst/>
              <a:gdLst>
                <a:gd name="connsiteX0" fmla="*/ 66101 w 154236"/>
                <a:gd name="connsiteY0" fmla="*/ 556 h 169948"/>
                <a:gd name="connsiteX1" fmla="*/ 11017 w 154236"/>
                <a:gd name="connsiteY1" fmla="*/ 11573 h 169948"/>
                <a:gd name="connsiteX2" fmla="*/ 0 w 154236"/>
                <a:gd name="connsiteY2" fmla="*/ 44623 h 169948"/>
                <a:gd name="connsiteX3" fmla="*/ 33051 w 154236"/>
                <a:gd name="connsiteY3" fmla="*/ 110725 h 169948"/>
                <a:gd name="connsiteX4" fmla="*/ 66101 w 154236"/>
                <a:gd name="connsiteY4" fmla="*/ 121742 h 169948"/>
                <a:gd name="connsiteX5" fmla="*/ 88135 w 154236"/>
                <a:gd name="connsiteY5" fmla="*/ 165809 h 169948"/>
                <a:gd name="connsiteX6" fmla="*/ 154236 w 154236"/>
                <a:gd name="connsiteY6" fmla="*/ 121742 h 169948"/>
                <a:gd name="connsiteX7" fmla="*/ 143219 w 154236"/>
                <a:gd name="connsiteY7" fmla="*/ 77674 h 169948"/>
                <a:gd name="connsiteX8" fmla="*/ 132202 w 154236"/>
                <a:gd name="connsiteY8" fmla="*/ 44623 h 169948"/>
                <a:gd name="connsiteX9" fmla="*/ 66101 w 154236"/>
                <a:gd name="connsiteY9" fmla="*/ 22590 h 169948"/>
                <a:gd name="connsiteX10" fmla="*/ 66101 w 154236"/>
                <a:gd name="connsiteY10" fmla="*/ 556 h 16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236" h="169948">
                  <a:moveTo>
                    <a:pt x="66101" y="556"/>
                  </a:moveTo>
                  <a:cubicBezTo>
                    <a:pt x="56920" y="-1280"/>
                    <a:pt x="26597" y="1186"/>
                    <a:pt x="11017" y="11573"/>
                  </a:cubicBezTo>
                  <a:cubicBezTo>
                    <a:pt x="1355" y="18014"/>
                    <a:pt x="0" y="33010"/>
                    <a:pt x="0" y="44623"/>
                  </a:cubicBezTo>
                  <a:cubicBezTo>
                    <a:pt x="0" y="60590"/>
                    <a:pt x="21911" y="101813"/>
                    <a:pt x="33051" y="110725"/>
                  </a:cubicBezTo>
                  <a:cubicBezTo>
                    <a:pt x="42119" y="117979"/>
                    <a:pt x="55084" y="118070"/>
                    <a:pt x="66101" y="121742"/>
                  </a:cubicBezTo>
                  <a:cubicBezTo>
                    <a:pt x="73446" y="136431"/>
                    <a:pt x="73446" y="158465"/>
                    <a:pt x="88135" y="165809"/>
                  </a:cubicBezTo>
                  <a:cubicBezTo>
                    <a:pt x="123705" y="183594"/>
                    <a:pt x="142467" y="139396"/>
                    <a:pt x="154236" y="121742"/>
                  </a:cubicBezTo>
                  <a:cubicBezTo>
                    <a:pt x="150564" y="107053"/>
                    <a:pt x="147379" y="92233"/>
                    <a:pt x="143219" y="77674"/>
                  </a:cubicBezTo>
                  <a:cubicBezTo>
                    <a:pt x="140029" y="66508"/>
                    <a:pt x="141652" y="51373"/>
                    <a:pt x="132202" y="44623"/>
                  </a:cubicBezTo>
                  <a:cubicBezTo>
                    <a:pt x="113303" y="31124"/>
                    <a:pt x="88135" y="29934"/>
                    <a:pt x="66101" y="22590"/>
                  </a:cubicBezTo>
                  <a:cubicBezTo>
                    <a:pt x="61174" y="20948"/>
                    <a:pt x="75282" y="2392"/>
                    <a:pt x="66101" y="556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A5C2D6-83F1-3A49-A62C-E048DFABF1CD}"/>
                </a:ext>
              </a:extLst>
            </p:cNvPr>
            <p:cNvSpPr/>
            <p:nvPr/>
          </p:nvSpPr>
          <p:spPr bwMode="auto">
            <a:xfrm>
              <a:off x="8645594" y="2024681"/>
              <a:ext cx="178917" cy="91540"/>
            </a:xfrm>
            <a:custGeom>
              <a:avLst/>
              <a:gdLst>
                <a:gd name="connsiteX0" fmla="*/ 112816 w 178917"/>
                <a:gd name="connsiteY0" fmla="*/ 13439 h 91540"/>
                <a:gd name="connsiteX1" fmla="*/ 2647 w 178917"/>
                <a:gd name="connsiteY1" fmla="*/ 24456 h 91540"/>
                <a:gd name="connsiteX2" fmla="*/ 35698 w 178917"/>
                <a:gd name="connsiteY2" fmla="*/ 46490 h 91540"/>
                <a:gd name="connsiteX3" fmla="*/ 79765 w 178917"/>
                <a:gd name="connsiteY3" fmla="*/ 57507 h 91540"/>
                <a:gd name="connsiteX4" fmla="*/ 112816 w 178917"/>
                <a:gd name="connsiteY4" fmla="*/ 90558 h 91540"/>
                <a:gd name="connsiteX5" fmla="*/ 178917 w 178917"/>
                <a:gd name="connsiteY5" fmla="*/ 46490 h 91540"/>
                <a:gd name="connsiteX6" fmla="*/ 167900 w 178917"/>
                <a:gd name="connsiteY6" fmla="*/ 2423 h 91540"/>
                <a:gd name="connsiteX7" fmla="*/ 112816 w 178917"/>
                <a:gd name="connsiteY7" fmla="*/ 13439 h 9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917" h="91540">
                  <a:moveTo>
                    <a:pt x="112816" y="13439"/>
                  </a:moveTo>
                  <a:cubicBezTo>
                    <a:pt x="85274" y="17111"/>
                    <a:pt x="36569" y="9918"/>
                    <a:pt x="2647" y="24456"/>
                  </a:cubicBezTo>
                  <a:cubicBezTo>
                    <a:pt x="-9523" y="29672"/>
                    <a:pt x="23528" y="41274"/>
                    <a:pt x="35698" y="46490"/>
                  </a:cubicBezTo>
                  <a:cubicBezTo>
                    <a:pt x="49615" y="52454"/>
                    <a:pt x="65076" y="53835"/>
                    <a:pt x="79765" y="57507"/>
                  </a:cubicBezTo>
                  <a:cubicBezTo>
                    <a:pt x="90782" y="68524"/>
                    <a:pt x="98035" y="85631"/>
                    <a:pt x="112816" y="90558"/>
                  </a:cubicBezTo>
                  <a:cubicBezTo>
                    <a:pt x="136731" y="98530"/>
                    <a:pt x="169742" y="55665"/>
                    <a:pt x="178917" y="46490"/>
                  </a:cubicBezTo>
                  <a:cubicBezTo>
                    <a:pt x="175245" y="31801"/>
                    <a:pt x="181443" y="9194"/>
                    <a:pt x="167900" y="2423"/>
                  </a:cubicBezTo>
                  <a:cubicBezTo>
                    <a:pt x="151152" y="-5951"/>
                    <a:pt x="140358" y="9767"/>
                    <a:pt x="112816" y="13439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7ED774F-6ED2-384B-A23C-1686D5E5D38E}"/>
                </a:ext>
              </a:extLst>
            </p:cNvPr>
            <p:cNvSpPr/>
            <p:nvPr/>
          </p:nvSpPr>
          <p:spPr bwMode="auto">
            <a:xfrm>
              <a:off x="8487072" y="2406447"/>
              <a:ext cx="184165" cy="149466"/>
            </a:xfrm>
            <a:custGeom>
              <a:avLst/>
              <a:gdLst>
                <a:gd name="connsiteX0" fmla="*/ 139135 w 184165"/>
                <a:gd name="connsiteY0" fmla="*/ 6247 h 149466"/>
                <a:gd name="connsiteX1" fmla="*/ 6933 w 184165"/>
                <a:gd name="connsiteY1" fmla="*/ 17264 h 149466"/>
                <a:gd name="connsiteX2" fmla="*/ 17950 w 184165"/>
                <a:gd name="connsiteY2" fmla="*/ 83365 h 149466"/>
                <a:gd name="connsiteX3" fmla="*/ 28967 w 184165"/>
                <a:gd name="connsiteY3" fmla="*/ 116416 h 149466"/>
                <a:gd name="connsiteX4" fmla="*/ 128118 w 184165"/>
                <a:gd name="connsiteY4" fmla="*/ 149466 h 149466"/>
                <a:gd name="connsiteX5" fmla="*/ 161169 w 184165"/>
                <a:gd name="connsiteY5" fmla="*/ 127433 h 149466"/>
                <a:gd name="connsiteX6" fmla="*/ 172186 w 184165"/>
                <a:gd name="connsiteY6" fmla="*/ 61331 h 149466"/>
                <a:gd name="connsiteX7" fmla="*/ 139135 w 184165"/>
                <a:gd name="connsiteY7" fmla="*/ 6247 h 14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65" h="149466">
                  <a:moveTo>
                    <a:pt x="139135" y="6247"/>
                  </a:moveTo>
                  <a:cubicBezTo>
                    <a:pt x="111593" y="-1098"/>
                    <a:pt x="44240" y="-6477"/>
                    <a:pt x="6933" y="17264"/>
                  </a:cubicBezTo>
                  <a:cubicBezTo>
                    <a:pt x="-11912" y="29257"/>
                    <a:pt x="13104" y="61559"/>
                    <a:pt x="17950" y="83365"/>
                  </a:cubicBezTo>
                  <a:cubicBezTo>
                    <a:pt x="20469" y="94701"/>
                    <a:pt x="20755" y="108204"/>
                    <a:pt x="28967" y="116416"/>
                  </a:cubicBezTo>
                  <a:cubicBezTo>
                    <a:pt x="51772" y="139221"/>
                    <a:pt x="100269" y="143896"/>
                    <a:pt x="128118" y="149466"/>
                  </a:cubicBezTo>
                  <a:cubicBezTo>
                    <a:pt x="139135" y="142122"/>
                    <a:pt x="151806" y="136795"/>
                    <a:pt x="161169" y="127433"/>
                  </a:cubicBezTo>
                  <a:cubicBezTo>
                    <a:pt x="179428" y="109174"/>
                    <a:pt x="196350" y="85495"/>
                    <a:pt x="172186" y="61331"/>
                  </a:cubicBezTo>
                  <a:cubicBezTo>
                    <a:pt x="113501" y="2646"/>
                    <a:pt x="166677" y="13592"/>
                    <a:pt x="139135" y="6247"/>
                  </a:cubicBezTo>
                  <a:close/>
                </a:path>
              </a:pathLst>
            </a:cu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28B961C-532D-7045-B2F0-21CB907E682E}"/>
                </a:ext>
              </a:extLst>
            </p:cNvPr>
            <p:cNvSpPr/>
            <p:nvPr/>
          </p:nvSpPr>
          <p:spPr bwMode="auto">
            <a:xfrm>
              <a:off x="8507268" y="2613932"/>
              <a:ext cx="184165" cy="149466"/>
            </a:xfrm>
            <a:custGeom>
              <a:avLst/>
              <a:gdLst>
                <a:gd name="connsiteX0" fmla="*/ 139135 w 184165"/>
                <a:gd name="connsiteY0" fmla="*/ 6247 h 149466"/>
                <a:gd name="connsiteX1" fmla="*/ 6933 w 184165"/>
                <a:gd name="connsiteY1" fmla="*/ 17264 h 149466"/>
                <a:gd name="connsiteX2" fmla="*/ 17950 w 184165"/>
                <a:gd name="connsiteY2" fmla="*/ 83365 h 149466"/>
                <a:gd name="connsiteX3" fmla="*/ 28967 w 184165"/>
                <a:gd name="connsiteY3" fmla="*/ 116416 h 149466"/>
                <a:gd name="connsiteX4" fmla="*/ 128118 w 184165"/>
                <a:gd name="connsiteY4" fmla="*/ 149466 h 149466"/>
                <a:gd name="connsiteX5" fmla="*/ 161169 w 184165"/>
                <a:gd name="connsiteY5" fmla="*/ 127433 h 149466"/>
                <a:gd name="connsiteX6" fmla="*/ 172186 w 184165"/>
                <a:gd name="connsiteY6" fmla="*/ 61331 h 149466"/>
                <a:gd name="connsiteX7" fmla="*/ 139135 w 184165"/>
                <a:gd name="connsiteY7" fmla="*/ 6247 h 14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65" h="149466">
                  <a:moveTo>
                    <a:pt x="139135" y="6247"/>
                  </a:moveTo>
                  <a:cubicBezTo>
                    <a:pt x="111593" y="-1098"/>
                    <a:pt x="44240" y="-6477"/>
                    <a:pt x="6933" y="17264"/>
                  </a:cubicBezTo>
                  <a:cubicBezTo>
                    <a:pt x="-11912" y="29257"/>
                    <a:pt x="13104" y="61559"/>
                    <a:pt x="17950" y="83365"/>
                  </a:cubicBezTo>
                  <a:cubicBezTo>
                    <a:pt x="20469" y="94701"/>
                    <a:pt x="20755" y="108204"/>
                    <a:pt x="28967" y="116416"/>
                  </a:cubicBezTo>
                  <a:cubicBezTo>
                    <a:pt x="51772" y="139221"/>
                    <a:pt x="100269" y="143896"/>
                    <a:pt x="128118" y="149466"/>
                  </a:cubicBezTo>
                  <a:cubicBezTo>
                    <a:pt x="139135" y="142122"/>
                    <a:pt x="151806" y="136795"/>
                    <a:pt x="161169" y="127433"/>
                  </a:cubicBezTo>
                  <a:cubicBezTo>
                    <a:pt x="179428" y="109174"/>
                    <a:pt x="196350" y="85495"/>
                    <a:pt x="172186" y="61331"/>
                  </a:cubicBezTo>
                  <a:cubicBezTo>
                    <a:pt x="113501" y="2646"/>
                    <a:pt x="166677" y="13592"/>
                    <a:pt x="139135" y="6247"/>
                  </a:cubicBezTo>
                  <a:close/>
                </a:path>
              </a:pathLst>
            </a:cu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A5F06A4-C41F-B440-9590-3D102E2F5102}"/>
                </a:ext>
              </a:extLst>
            </p:cNvPr>
            <p:cNvSpPr/>
            <p:nvPr/>
          </p:nvSpPr>
          <p:spPr bwMode="auto">
            <a:xfrm>
              <a:off x="8534400" y="2833286"/>
              <a:ext cx="184165" cy="149466"/>
            </a:xfrm>
            <a:custGeom>
              <a:avLst/>
              <a:gdLst>
                <a:gd name="connsiteX0" fmla="*/ 139135 w 184165"/>
                <a:gd name="connsiteY0" fmla="*/ 6247 h 149466"/>
                <a:gd name="connsiteX1" fmla="*/ 6933 w 184165"/>
                <a:gd name="connsiteY1" fmla="*/ 17264 h 149466"/>
                <a:gd name="connsiteX2" fmla="*/ 17950 w 184165"/>
                <a:gd name="connsiteY2" fmla="*/ 83365 h 149466"/>
                <a:gd name="connsiteX3" fmla="*/ 28967 w 184165"/>
                <a:gd name="connsiteY3" fmla="*/ 116416 h 149466"/>
                <a:gd name="connsiteX4" fmla="*/ 128118 w 184165"/>
                <a:gd name="connsiteY4" fmla="*/ 149466 h 149466"/>
                <a:gd name="connsiteX5" fmla="*/ 161169 w 184165"/>
                <a:gd name="connsiteY5" fmla="*/ 127433 h 149466"/>
                <a:gd name="connsiteX6" fmla="*/ 172186 w 184165"/>
                <a:gd name="connsiteY6" fmla="*/ 61331 h 149466"/>
                <a:gd name="connsiteX7" fmla="*/ 139135 w 184165"/>
                <a:gd name="connsiteY7" fmla="*/ 6247 h 14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65" h="149466">
                  <a:moveTo>
                    <a:pt x="139135" y="6247"/>
                  </a:moveTo>
                  <a:cubicBezTo>
                    <a:pt x="111593" y="-1098"/>
                    <a:pt x="44240" y="-6477"/>
                    <a:pt x="6933" y="17264"/>
                  </a:cubicBezTo>
                  <a:cubicBezTo>
                    <a:pt x="-11912" y="29257"/>
                    <a:pt x="13104" y="61559"/>
                    <a:pt x="17950" y="83365"/>
                  </a:cubicBezTo>
                  <a:cubicBezTo>
                    <a:pt x="20469" y="94701"/>
                    <a:pt x="20755" y="108204"/>
                    <a:pt x="28967" y="116416"/>
                  </a:cubicBezTo>
                  <a:cubicBezTo>
                    <a:pt x="51772" y="139221"/>
                    <a:pt x="100269" y="143896"/>
                    <a:pt x="128118" y="149466"/>
                  </a:cubicBezTo>
                  <a:cubicBezTo>
                    <a:pt x="139135" y="142122"/>
                    <a:pt x="151806" y="136795"/>
                    <a:pt x="161169" y="127433"/>
                  </a:cubicBezTo>
                  <a:cubicBezTo>
                    <a:pt x="179428" y="109174"/>
                    <a:pt x="196350" y="85495"/>
                    <a:pt x="172186" y="61331"/>
                  </a:cubicBezTo>
                  <a:cubicBezTo>
                    <a:pt x="113501" y="2646"/>
                    <a:pt x="166677" y="13592"/>
                    <a:pt x="139135" y="6247"/>
                  </a:cubicBezTo>
                  <a:close/>
                </a:path>
              </a:pathLst>
            </a:cu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E075A64-1896-6241-9374-51D694CC138F}"/>
                </a:ext>
              </a:extLst>
            </p:cNvPr>
            <p:cNvSpPr/>
            <p:nvPr/>
          </p:nvSpPr>
          <p:spPr bwMode="auto">
            <a:xfrm>
              <a:off x="8534400" y="3069410"/>
              <a:ext cx="184165" cy="149466"/>
            </a:xfrm>
            <a:custGeom>
              <a:avLst/>
              <a:gdLst>
                <a:gd name="connsiteX0" fmla="*/ 139135 w 184165"/>
                <a:gd name="connsiteY0" fmla="*/ 6247 h 149466"/>
                <a:gd name="connsiteX1" fmla="*/ 6933 w 184165"/>
                <a:gd name="connsiteY1" fmla="*/ 17264 h 149466"/>
                <a:gd name="connsiteX2" fmla="*/ 17950 w 184165"/>
                <a:gd name="connsiteY2" fmla="*/ 83365 h 149466"/>
                <a:gd name="connsiteX3" fmla="*/ 28967 w 184165"/>
                <a:gd name="connsiteY3" fmla="*/ 116416 h 149466"/>
                <a:gd name="connsiteX4" fmla="*/ 128118 w 184165"/>
                <a:gd name="connsiteY4" fmla="*/ 149466 h 149466"/>
                <a:gd name="connsiteX5" fmla="*/ 161169 w 184165"/>
                <a:gd name="connsiteY5" fmla="*/ 127433 h 149466"/>
                <a:gd name="connsiteX6" fmla="*/ 172186 w 184165"/>
                <a:gd name="connsiteY6" fmla="*/ 61331 h 149466"/>
                <a:gd name="connsiteX7" fmla="*/ 139135 w 184165"/>
                <a:gd name="connsiteY7" fmla="*/ 6247 h 14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65" h="149466">
                  <a:moveTo>
                    <a:pt x="139135" y="6247"/>
                  </a:moveTo>
                  <a:cubicBezTo>
                    <a:pt x="111593" y="-1098"/>
                    <a:pt x="44240" y="-6477"/>
                    <a:pt x="6933" y="17264"/>
                  </a:cubicBezTo>
                  <a:cubicBezTo>
                    <a:pt x="-11912" y="29257"/>
                    <a:pt x="13104" y="61559"/>
                    <a:pt x="17950" y="83365"/>
                  </a:cubicBezTo>
                  <a:cubicBezTo>
                    <a:pt x="20469" y="94701"/>
                    <a:pt x="20755" y="108204"/>
                    <a:pt x="28967" y="116416"/>
                  </a:cubicBezTo>
                  <a:cubicBezTo>
                    <a:pt x="51772" y="139221"/>
                    <a:pt x="100269" y="143896"/>
                    <a:pt x="128118" y="149466"/>
                  </a:cubicBezTo>
                  <a:cubicBezTo>
                    <a:pt x="139135" y="142122"/>
                    <a:pt x="151806" y="136795"/>
                    <a:pt x="161169" y="127433"/>
                  </a:cubicBezTo>
                  <a:cubicBezTo>
                    <a:pt x="179428" y="109174"/>
                    <a:pt x="196350" y="85495"/>
                    <a:pt x="172186" y="61331"/>
                  </a:cubicBezTo>
                  <a:cubicBezTo>
                    <a:pt x="113501" y="2646"/>
                    <a:pt x="166677" y="13592"/>
                    <a:pt x="139135" y="6247"/>
                  </a:cubicBezTo>
                  <a:close/>
                </a:path>
              </a:pathLst>
            </a:cu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DBCDA000-B479-EA48-978B-68B1A45F9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681" y="3886200"/>
            <a:ext cx="1035049" cy="114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3395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answer(s)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062018" cy="4648200"/>
          </a:xfrm>
        </p:spPr>
        <p:txBody>
          <a:bodyPr/>
          <a:lstStyle/>
          <a:p>
            <a:r>
              <a:rPr lang="en-US" dirty="0"/>
              <a:t>Are real graphs random?</a:t>
            </a:r>
          </a:p>
          <a:p>
            <a:pPr lvl="1"/>
            <a:r>
              <a:rPr lang="en-US" dirty="0"/>
              <a:t>S*: what do </a:t>
            </a:r>
            <a:r>
              <a:rPr lang="en-US" b="1" dirty="0"/>
              <a:t>static</a:t>
            </a:r>
            <a:r>
              <a:rPr lang="en-US" dirty="0"/>
              <a:t> graphs look like?</a:t>
            </a:r>
          </a:p>
          <a:p>
            <a:pPr lvl="2"/>
            <a:r>
              <a:rPr lang="en-US" dirty="0"/>
              <a:t>S.0: ‘six degrees’</a:t>
            </a:r>
          </a:p>
          <a:p>
            <a:pPr lvl="2"/>
            <a:r>
              <a:rPr lang="en-US" dirty="0"/>
              <a:t>S.1: skewed degree distribution</a:t>
            </a:r>
          </a:p>
          <a:p>
            <a:pPr lvl="2"/>
            <a:r>
              <a:rPr lang="en-US" dirty="0"/>
              <a:t>S.2: skewed eigenvalues</a:t>
            </a:r>
          </a:p>
          <a:p>
            <a:pPr lvl="2"/>
            <a:r>
              <a:rPr lang="en-US" dirty="0"/>
              <a:t>S.3: triangle power-laws</a:t>
            </a:r>
          </a:p>
          <a:p>
            <a:pPr lvl="2"/>
            <a:r>
              <a:rPr lang="en-US" dirty="0"/>
              <a:t>S.4: GCC; and skewed distr. of conn. comp.</a:t>
            </a:r>
          </a:p>
          <a:p>
            <a:pPr lvl="1"/>
            <a:r>
              <a:rPr lang="en-US" dirty="0"/>
              <a:t>T*: how do graphs evolve over </a:t>
            </a:r>
            <a:r>
              <a:rPr lang="en-US" b="1" dirty="0"/>
              <a:t>time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T.1: diameters</a:t>
            </a:r>
          </a:p>
          <a:p>
            <a:pPr lvl="2"/>
            <a:r>
              <a:rPr lang="en-US" dirty="0"/>
              <a:t>T.2: densification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43FE13-C8FE-C143-818C-0C4D6A177C93}"/>
              </a:ext>
            </a:extLst>
          </p:cNvPr>
          <p:cNvGrpSpPr>
            <a:grpSpLocks noChangeAspect="1"/>
          </p:cNvGrpSpPr>
          <p:nvPr/>
        </p:nvGrpSpPr>
        <p:grpSpPr>
          <a:xfrm>
            <a:off x="310081" y="413853"/>
            <a:ext cx="1703171" cy="1089718"/>
            <a:chOff x="6484711" y="2335708"/>
            <a:chExt cx="2333112" cy="1492765"/>
          </a:xfrm>
        </p:grpSpPr>
        <p:pic>
          <p:nvPicPr>
            <p:cNvPr id="11" name="Picture 4" descr="0iterations">
              <a:extLst>
                <a:ext uri="{FF2B5EF4-FFF2-40B4-BE49-F238E27FC236}">
                  <a16:creationId xmlns:a16="http://schemas.microsoft.com/office/drawing/2014/main" id="{27D80EC5-7D0A-8E4A-A2B6-0B6769CA6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84711" y="2903961"/>
              <a:ext cx="840014" cy="92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0CABA01-732C-7746-AE9D-6E356106DE53}"/>
                </a:ext>
              </a:extLst>
            </p:cNvPr>
            <p:cNvGrpSpPr/>
            <p:nvPr/>
          </p:nvGrpSpPr>
          <p:grpSpPr>
            <a:xfrm>
              <a:off x="7510462" y="2908860"/>
              <a:ext cx="496887" cy="657039"/>
              <a:chOff x="7510462" y="2908860"/>
              <a:chExt cx="496887" cy="657039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B4F941D-A4E5-914B-A2F9-BC4426C61604}"/>
                  </a:ext>
                </a:extLst>
              </p:cNvPr>
              <p:cNvSpPr/>
              <p:nvPr/>
            </p:nvSpPr>
            <p:spPr bwMode="auto">
              <a:xfrm>
                <a:off x="7718401" y="290886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06EF764-ED23-794C-BD49-9F296E929793}"/>
                  </a:ext>
                </a:extLst>
              </p:cNvPr>
              <p:cNvSpPr/>
              <p:nvPr/>
            </p:nvSpPr>
            <p:spPr bwMode="auto">
              <a:xfrm>
                <a:off x="7510462" y="315806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BD3038C-74B8-C046-ABEA-0BFCC8C0038E}"/>
                  </a:ext>
                </a:extLst>
              </p:cNvPr>
              <p:cNvSpPr/>
              <p:nvPr/>
            </p:nvSpPr>
            <p:spPr bwMode="auto">
              <a:xfrm>
                <a:off x="7931149" y="315806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7ED88EB-74E2-5740-8CF7-D4AABC3CC4DD}"/>
                  </a:ext>
                </a:extLst>
              </p:cNvPr>
              <p:cNvSpPr/>
              <p:nvPr/>
            </p:nvSpPr>
            <p:spPr bwMode="auto">
              <a:xfrm>
                <a:off x="7510462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997ED1C-E1FA-EB47-BDB1-44C71EE81CD9}"/>
                  </a:ext>
                </a:extLst>
              </p:cNvPr>
              <p:cNvSpPr/>
              <p:nvPr/>
            </p:nvSpPr>
            <p:spPr bwMode="auto">
              <a:xfrm>
                <a:off x="7931149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91F28E8-8155-4044-943B-2B6A0D131250}"/>
                  </a:ext>
                </a:extLst>
              </p:cNvPr>
              <p:cNvCxnSpPr>
                <a:stCxn id="31" idx="7"/>
                <a:endCxn id="33" idx="3"/>
              </p:cNvCxnSpPr>
              <p:nvPr/>
            </p:nvCxnSpPr>
            <p:spPr bwMode="auto">
              <a:xfrm>
                <a:off x="7783442" y="2918264"/>
                <a:ext cx="158866" cy="29461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FE8A7DE-3A0D-5847-B049-30FD3969EF25}"/>
                  </a:ext>
                </a:extLst>
              </p:cNvPr>
              <p:cNvCxnSpPr>
                <a:stCxn id="31" idx="5"/>
                <a:endCxn id="35" idx="1"/>
              </p:cNvCxnSpPr>
              <p:nvPr/>
            </p:nvCxnSpPr>
            <p:spPr bwMode="auto">
              <a:xfrm>
                <a:off x="7783442" y="2963673"/>
                <a:ext cx="158866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AA29F74-A3AA-9E4F-AAF9-DDDDD8636723}"/>
                  </a:ext>
                </a:extLst>
              </p:cNvPr>
              <p:cNvCxnSpPr>
                <a:stCxn id="31" idx="3"/>
                <a:endCxn id="34" idx="7"/>
              </p:cNvCxnSpPr>
              <p:nvPr/>
            </p:nvCxnSpPr>
            <p:spPr bwMode="auto">
              <a:xfrm flipH="1">
                <a:off x="7575503" y="2963673"/>
                <a:ext cx="154057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1629C53-D501-2D4A-A89C-99BCFD6348D8}"/>
                  </a:ext>
                </a:extLst>
              </p:cNvPr>
              <p:cNvCxnSpPr>
                <a:stCxn id="31" idx="1"/>
                <a:endCxn id="32" idx="5"/>
              </p:cNvCxnSpPr>
              <p:nvPr/>
            </p:nvCxnSpPr>
            <p:spPr bwMode="auto">
              <a:xfrm flipH="1">
                <a:off x="7575503" y="2918264"/>
                <a:ext cx="154057" cy="29461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7FA581D-1265-9C4A-BC7B-6043FF4B02B3}"/>
                </a:ext>
              </a:extLst>
            </p:cNvPr>
            <p:cNvGrpSpPr/>
            <p:nvPr/>
          </p:nvGrpSpPr>
          <p:grpSpPr>
            <a:xfrm>
              <a:off x="8275636" y="2952920"/>
              <a:ext cx="542187" cy="608212"/>
              <a:chOff x="8275636" y="2952920"/>
              <a:chExt cx="542187" cy="60821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7B5F604-BC7F-6C44-BE80-96C4474A61E8}"/>
                  </a:ext>
                </a:extLst>
              </p:cNvPr>
              <p:cNvSpPr/>
              <p:nvPr/>
            </p:nvSpPr>
            <p:spPr bwMode="auto">
              <a:xfrm>
                <a:off x="8506505" y="295292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B0F6AB5-21D8-8949-BDD5-F53DCB4CFA29}"/>
                  </a:ext>
                </a:extLst>
              </p:cNvPr>
              <p:cNvSpPr/>
              <p:nvPr/>
            </p:nvSpPr>
            <p:spPr bwMode="auto">
              <a:xfrm>
                <a:off x="8275636" y="312595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33B8726-5706-DD4D-8590-2A05EF66D6FD}"/>
                  </a:ext>
                </a:extLst>
              </p:cNvPr>
              <p:cNvSpPr/>
              <p:nvPr/>
            </p:nvSpPr>
            <p:spPr bwMode="auto">
              <a:xfrm>
                <a:off x="8741623" y="312759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56ECA83-6454-EF45-96D7-54204EB870A4}"/>
                  </a:ext>
                </a:extLst>
              </p:cNvPr>
              <p:cNvSpPr/>
              <p:nvPr/>
            </p:nvSpPr>
            <p:spPr bwMode="auto">
              <a:xfrm>
                <a:off x="8363463" y="3493804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232017D-A325-F845-8E73-EE108FEB4346}"/>
                  </a:ext>
                </a:extLst>
              </p:cNvPr>
              <p:cNvSpPr/>
              <p:nvPr/>
            </p:nvSpPr>
            <p:spPr bwMode="auto">
              <a:xfrm>
                <a:off x="8668063" y="349691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A48E585-269D-F846-9825-4DFDFACFE327}"/>
                  </a:ext>
                </a:extLst>
              </p:cNvPr>
              <p:cNvCxnSpPr>
                <a:cxnSpLocks/>
                <a:stCxn id="16" idx="6"/>
                <a:endCxn id="18" idx="1"/>
              </p:cNvCxnSpPr>
              <p:nvPr/>
            </p:nvCxnSpPr>
            <p:spPr bwMode="auto">
              <a:xfrm>
                <a:off x="8582705" y="2985029"/>
                <a:ext cx="170077" cy="15196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CC14269-817E-6F4F-9F44-AF5154354FE9}"/>
                  </a:ext>
                </a:extLst>
              </p:cNvPr>
              <p:cNvCxnSpPr>
                <a:stCxn id="16" idx="5"/>
                <a:endCxn id="20" idx="1"/>
              </p:cNvCxnSpPr>
              <p:nvPr/>
            </p:nvCxnSpPr>
            <p:spPr bwMode="auto">
              <a:xfrm>
                <a:off x="8571546" y="3007733"/>
                <a:ext cx="107676" cy="49858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87384A2-7583-814A-94A0-497B16BD448B}"/>
                  </a:ext>
                </a:extLst>
              </p:cNvPr>
              <p:cNvCxnSpPr>
                <a:stCxn id="16" idx="3"/>
                <a:endCxn id="19" idx="7"/>
              </p:cNvCxnSpPr>
              <p:nvPr/>
            </p:nvCxnSpPr>
            <p:spPr bwMode="auto">
              <a:xfrm flipH="1">
                <a:off x="8428504" y="3007733"/>
                <a:ext cx="89160" cy="49547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B6934F0-0DB0-4C44-8B56-AF7DDEA57B26}"/>
                  </a:ext>
                </a:extLst>
              </p:cNvPr>
              <p:cNvCxnSpPr>
                <a:cxnSpLocks/>
                <a:stCxn id="16" idx="1"/>
                <a:endCxn id="17" idx="7"/>
              </p:cNvCxnSpPr>
              <p:nvPr/>
            </p:nvCxnSpPr>
            <p:spPr bwMode="auto">
              <a:xfrm flipH="1">
                <a:off x="8340677" y="2962324"/>
                <a:ext cx="176987" cy="17303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4DADD9B-FBD8-7E4E-BF7D-36FB969F2C08}"/>
                  </a:ext>
                </a:extLst>
              </p:cNvPr>
              <p:cNvCxnSpPr>
                <a:stCxn id="17" idx="6"/>
                <a:endCxn id="18" idx="2"/>
              </p:cNvCxnSpPr>
              <p:nvPr/>
            </p:nvCxnSpPr>
            <p:spPr bwMode="auto">
              <a:xfrm>
                <a:off x="8351836" y="3158065"/>
                <a:ext cx="389787" cy="163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CA23A72-2E91-694E-B664-17634FE4246E}"/>
                  </a:ext>
                </a:extLst>
              </p:cNvPr>
              <p:cNvCxnSpPr>
                <a:stCxn id="18" idx="4"/>
                <a:endCxn id="20" idx="0"/>
              </p:cNvCxnSpPr>
              <p:nvPr/>
            </p:nvCxnSpPr>
            <p:spPr bwMode="auto">
              <a:xfrm flipH="1">
                <a:off x="8706163" y="3191807"/>
                <a:ext cx="73560" cy="305108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7F2C67E-D9FD-CE45-8F29-BB49C54DC4A6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 bwMode="auto">
              <a:xfrm>
                <a:off x="8439663" y="3525913"/>
                <a:ext cx="228400" cy="311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0E1D9D5-F190-DF40-A76D-594253A5C5A4}"/>
                  </a:ext>
                </a:extLst>
              </p:cNvPr>
              <p:cNvCxnSpPr>
                <a:stCxn id="17" idx="4"/>
                <a:endCxn id="19" idx="0"/>
              </p:cNvCxnSpPr>
              <p:nvPr/>
            </p:nvCxnSpPr>
            <p:spPr bwMode="auto">
              <a:xfrm>
                <a:off x="8313736" y="3190173"/>
                <a:ext cx="87827" cy="30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D9B9B22-C304-6840-8989-8E2C3CC593BA}"/>
                  </a:ext>
                </a:extLst>
              </p:cNvPr>
              <p:cNvCxnSpPr>
                <a:stCxn id="17" idx="5"/>
                <a:endCxn id="20" idx="1"/>
              </p:cNvCxnSpPr>
              <p:nvPr/>
            </p:nvCxnSpPr>
            <p:spPr bwMode="auto">
              <a:xfrm>
                <a:off x="8340677" y="3180769"/>
                <a:ext cx="338545" cy="32555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8947C24-6911-D140-A8BB-75AC5BEE97CB}"/>
                  </a:ext>
                </a:extLst>
              </p:cNvPr>
              <p:cNvCxnSpPr>
                <a:stCxn id="18" idx="4"/>
                <a:endCxn id="19" idx="7"/>
              </p:cNvCxnSpPr>
              <p:nvPr/>
            </p:nvCxnSpPr>
            <p:spPr bwMode="auto">
              <a:xfrm flipH="1">
                <a:off x="8428504" y="3191807"/>
                <a:ext cx="351219" cy="31140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3CFFD0-3517-CE46-BD51-1E47C0C933E3}"/>
                </a:ext>
              </a:extLst>
            </p:cNvPr>
            <p:cNvSpPr txBox="1"/>
            <p:nvPr/>
          </p:nvSpPr>
          <p:spPr>
            <a:xfrm>
              <a:off x="7566687" y="2342486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DBBE55-361F-E34E-A121-8B82CFED9DC7}"/>
                </a:ext>
              </a:extLst>
            </p:cNvPr>
            <p:cNvSpPr txBox="1"/>
            <p:nvPr/>
          </p:nvSpPr>
          <p:spPr>
            <a:xfrm>
              <a:off x="8334809" y="2335708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</p:grpSp>
      <p:sp>
        <p:nvSpPr>
          <p:cNvPr id="7" name="Right Arrow 6">
            <a:extLst>
              <a:ext uri="{FF2B5EF4-FFF2-40B4-BE49-F238E27FC236}">
                <a16:creationId xmlns:a16="http://schemas.microsoft.com/office/drawing/2014/main" id="{5ACB77E1-0ABB-C641-8D29-4924BD926EE7}"/>
              </a:ext>
            </a:extLst>
          </p:cNvPr>
          <p:cNvSpPr/>
          <p:nvPr/>
        </p:nvSpPr>
        <p:spPr bwMode="auto">
          <a:xfrm>
            <a:off x="406058" y="5301475"/>
            <a:ext cx="517233" cy="370114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7892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BB075D3A-D5DC-8445-A8C7-D04B11664B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Problem: Time evolution</a:t>
            </a:r>
          </a:p>
        </p:txBody>
      </p:sp>
      <p:sp>
        <p:nvSpPr>
          <p:cNvPr id="73730" name="Rectangle 3">
            <a:extLst>
              <a:ext uri="{FF2B5EF4-FFF2-40B4-BE49-F238E27FC236}">
                <a16:creationId xmlns:a16="http://schemas.microsoft.com/office/drawing/2014/main" id="{B273A041-6653-FD40-9C22-63695FEA27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5000625" cy="46482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with Jure Leskovec (CMU -&gt; Stanford)</a:t>
            </a:r>
          </a:p>
          <a:p>
            <a:endParaRPr lang="en-US" altLang="en-US" sz="2800">
              <a:ea typeface="ＭＳ Ｐゴシック" panose="020B0600070205080204" pitchFamily="34" charset="-128"/>
            </a:endParaRPr>
          </a:p>
          <a:p>
            <a:endParaRPr lang="en-US" altLang="en-US" sz="2800">
              <a:ea typeface="ＭＳ Ｐゴシック" panose="020B0600070205080204" pitchFamily="34" charset="-128"/>
            </a:endParaRPr>
          </a:p>
          <a:p>
            <a:r>
              <a:rPr lang="en-US" altLang="en-US" sz="2800">
                <a:ea typeface="ＭＳ Ｐゴシック" panose="020B0600070205080204" pitchFamily="34" charset="-128"/>
              </a:rPr>
              <a:t> and Jon Kleinberg (Cornell – sabb. @ CMU)</a:t>
            </a:r>
          </a:p>
        </p:txBody>
      </p:sp>
      <p:pic>
        <p:nvPicPr>
          <p:cNvPr id="73731" name="Picture 13" descr="Jon">
            <a:extLst>
              <a:ext uri="{FF2B5EF4-FFF2-40B4-BE49-F238E27FC236}">
                <a16:creationId xmlns:a16="http://schemas.microsoft.com/office/drawing/2014/main" id="{76A901B6-C96E-A848-8B87-8BC74CC42FC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2000" y="3340095"/>
            <a:ext cx="1311275" cy="1747837"/>
          </a:xfrm>
          <a:noFill/>
        </p:spPr>
      </p:pic>
      <p:pic>
        <p:nvPicPr>
          <p:cNvPr id="73732" name="Picture 9" descr="jure-2b.jpg">
            <a:extLst>
              <a:ext uri="{FF2B5EF4-FFF2-40B4-BE49-F238E27FC236}">
                <a16:creationId xmlns:a16="http://schemas.microsoft.com/office/drawing/2014/main" id="{8915A150-F8DC-9546-9809-3BE02BC67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38" y="1617663"/>
            <a:ext cx="123031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FE8ECA-36E2-7642-87F9-B2EA2EC501A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4C48D0-9B17-2942-BE9E-14AB85EB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73735" name="Slide Number Placeholder 3">
            <a:extLst>
              <a:ext uri="{FF2B5EF4-FFF2-40B4-BE49-F238E27FC236}">
                <a16:creationId xmlns:a16="http://schemas.microsoft.com/office/drawing/2014/main" id="{94A21BA8-E52D-CD4C-900C-84E82035F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B07B85E-2737-0548-980C-E6192154B16E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44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A4C0B5-CBCF-3E43-8491-71B5F86A40FE}"/>
              </a:ext>
            </a:extLst>
          </p:cNvPr>
          <p:cNvSpPr txBox="1"/>
          <p:nvPr/>
        </p:nvSpPr>
        <p:spPr>
          <a:xfrm>
            <a:off x="0" y="5272088"/>
            <a:ext cx="9144000" cy="1569660"/>
          </a:xfrm>
          <a:prstGeom prst="rect">
            <a:avLst/>
          </a:prstGeom>
          <a:solidFill>
            <a:srgbClr val="FF8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Jure </a:t>
            </a:r>
            <a:r>
              <a:rPr lang="en-US" altLang="en-US" sz="24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Leskovec</a:t>
            </a:r>
            <a:r>
              <a:rPr lang="en-US" altLang="en-US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Jon Kleinberg and Christos Faloutsos, </a:t>
            </a:r>
            <a:r>
              <a:rPr lang="en-US" altLang="en-US" sz="2400" b="1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Graphs over Time: Densification Laws, Shrinking Diameters and Possible Explanations</a:t>
            </a:r>
            <a:r>
              <a:rPr lang="en-US" altLang="en-US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KDD 2005 (Best Research paper award; test-of-time award).</a:t>
            </a:r>
          </a:p>
        </p:txBody>
      </p:sp>
    </p:spTree>
    <p:extLst>
      <p:ext uri="{BB962C8B-B14F-4D97-AF65-F5344CB8AC3E}">
        <p14:creationId xmlns:p14="http://schemas.microsoft.com/office/powerpoint/2010/main" val="236265204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DF071C3A-A31C-B847-802C-04448F2463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T.1 Evolution of the Diameter</a:t>
            </a:r>
          </a:p>
        </p:txBody>
      </p:sp>
      <p:sp>
        <p:nvSpPr>
          <p:cNvPr id="75778" name="Rectangle 3">
            <a:extLst>
              <a:ext uri="{FF2B5EF4-FFF2-40B4-BE49-F238E27FC236}">
                <a16:creationId xmlns:a16="http://schemas.microsoft.com/office/drawing/2014/main" id="{89B92072-5C60-F94D-BFA4-0FE9850E31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124700" cy="4491038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Prior work on Power Law graphs hints at</a:t>
            </a:r>
            <a:r>
              <a:rPr lang="en-US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   </a:t>
            </a: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slowly growing diameter</a:t>
            </a:r>
            <a:r>
              <a:rPr lang="en-US" altLang="en-US" dirty="0">
                <a:ea typeface="ＭＳ Ｐゴシック" panose="020B0600070205080204" pitchFamily="34" charset="-128"/>
              </a:rPr>
              <a:t>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diameter ~ O(N 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1/3</a:t>
            </a:r>
            <a:r>
              <a:rPr lang="en-US" altLang="en-US" dirty="0">
                <a:ea typeface="ＭＳ Ｐゴシック" panose="020B0600070205080204" pitchFamily="34" charset="-128"/>
              </a:rPr>
              <a:t> 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diameter ~ O(log N)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diameter ~ O(log log N)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What is happening in real data?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503D07-74EF-0B4D-BC42-53B424983FB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FF7BCC-8665-0341-A098-3FAF5E472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75781" name="Slide Number Placeholder 3">
            <a:extLst>
              <a:ext uri="{FF2B5EF4-FFF2-40B4-BE49-F238E27FC236}">
                <a16:creationId xmlns:a16="http://schemas.microsoft.com/office/drawing/2014/main" id="{49027F8E-89A7-4F44-B3A2-A47B800B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3356C58-E1E7-4645-81CD-F15E18E1A603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45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5EE159-7108-0049-8CD7-853A19A407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00" t="6451" r="11868" b="39089"/>
          <a:stretch/>
        </p:blipFill>
        <p:spPr>
          <a:xfrm>
            <a:off x="6019800" y="2514600"/>
            <a:ext cx="566336" cy="6715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D1D546-D4F4-EA45-A8DC-D3E5AC7F1F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00" t="6451" r="11868" b="39089"/>
          <a:stretch/>
        </p:blipFill>
        <p:spPr>
          <a:xfrm>
            <a:off x="6939364" y="2153195"/>
            <a:ext cx="871136" cy="103291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D5546E3-8F46-054B-82DF-4F69D263FD85}"/>
              </a:ext>
            </a:extLst>
          </p:cNvPr>
          <p:cNvSpPr/>
          <p:nvPr/>
        </p:nvSpPr>
        <p:spPr bwMode="auto">
          <a:xfrm>
            <a:off x="2085975" y="5343525"/>
            <a:ext cx="285750" cy="285750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534D1FC-336A-F548-8130-F9D2EC7D61B1}"/>
              </a:ext>
            </a:extLst>
          </p:cNvPr>
          <p:cNvSpPr/>
          <p:nvPr/>
        </p:nvSpPr>
        <p:spPr bwMode="auto">
          <a:xfrm>
            <a:off x="4705350" y="5343525"/>
            <a:ext cx="285750" cy="285750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1CAC8DD-ECAF-EA4A-80A0-A3F382015487}"/>
              </a:ext>
            </a:extLst>
          </p:cNvPr>
          <p:cNvSpPr/>
          <p:nvPr/>
        </p:nvSpPr>
        <p:spPr bwMode="auto">
          <a:xfrm>
            <a:off x="2838450" y="5343525"/>
            <a:ext cx="285750" cy="285750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5E19544-01BF-9C4A-BC2C-E7321B85D445}"/>
              </a:ext>
            </a:extLst>
          </p:cNvPr>
          <p:cNvSpPr/>
          <p:nvPr/>
        </p:nvSpPr>
        <p:spPr bwMode="auto">
          <a:xfrm>
            <a:off x="3771900" y="5343525"/>
            <a:ext cx="285750" cy="285750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4B44360-087A-F441-AF95-07FEF2EBA90C}"/>
              </a:ext>
            </a:extLst>
          </p:cNvPr>
          <p:cNvSpPr/>
          <p:nvPr/>
        </p:nvSpPr>
        <p:spPr bwMode="auto">
          <a:xfrm>
            <a:off x="5495925" y="5343525"/>
            <a:ext cx="285750" cy="285750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2AF1E8E-F109-8D47-920E-C1CADA9E7B7E}"/>
              </a:ext>
            </a:extLst>
          </p:cNvPr>
          <p:cNvSpPr/>
          <p:nvPr/>
        </p:nvSpPr>
        <p:spPr bwMode="auto">
          <a:xfrm>
            <a:off x="3771900" y="5948363"/>
            <a:ext cx="285750" cy="285750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8DD942-1BB5-E346-88AD-2EB5B98FDB2C}"/>
              </a:ext>
            </a:extLst>
          </p:cNvPr>
          <p:cNvCxnSpPr>
            <a:stCxn id="6" idx="6"/>
            <a:endCxn id="12" idx="2"/>
          </p:cNvCxnSpPr>
          <p:nvPr/>
        </p:nvCxnSpPr>
        <p:spPr bwMode="auto">
          <a:xfrm>
            <a:off x="2371725" y="5486400"/>
            <a:ext cx="46672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C91F3B-06C3-474B-ADDB-E32514871E22}"/>
              </a:ext>
            </a:extLst>
          </p:cNvPr>
          <p:cNvCxnSpPr>
            <a:stCxn id="12" idx="6"/>
            <a:endCxn id="13" idx="2"/>
          </p:cNvCxnSpPr>
          <p:nvPr/>
        </p:nvCxnSpPr>
        <p:spPr bwMode="auto">
          <a:xfrm>
            <a:off x="3124200" y="5486400"/>
            <a:ext cx="6477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0F814E9-4E7F-0449-B96D-EB7BFF3B8B15}"/>
              </a:ext>
            </a:extLst>
          </p:cNvPr>
          <p:cNvCxnSpPr>
            <a:stCxn id="13" idx="6"/>
            <a:endCxn id="11" idx="2"/>
          </p:cNvCxnSpPr>
          <p:nvPr/>
        </p:nvCxnSpPr>
        <p:spPr bwMode="auto">
          <a:xfrm>
            <a:off x="4057650" y="5486400"/>
            <a:ext cx="6477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723C0A-1CD0-B143-BA58-1CDE20367774}"/>
              </a:ext>
            </a:extLst>
          </p:cNvPr>
          <p:cNvCxnSpPr>
            <a:stCxn id="11" idx="6"/>
            <a:endCxn id="14" idx="2"/>
          </p:cNvCxnSpPr>
          <p:nvPr/>
        </p:nvCxnSpPr>
        <p:spPr bwMode="auto">
          <a:xfrm>
            <a:off x="4991100" y="5486400"/>
            <a:ext cx="50482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F95F085-32F0-8D47-BD9B-BCC560C86883}"/>
              </a:ext>
            </a:extLst>
          </p:cNvPr>
          <p:cNvCxnSpPr/>
          <p:nvPr/>
        </p:nvCxnSpPr>
        <p:spPr bwMode="auto">
          <a:xfrm>
            <a:off x="2228850" y="5186368"/>
            <a:ext cx="3409950" cy="0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rgbClr val="C00000"/>
            </a:solidFill>
            <a:prstDash val="solid"/>
            <a:round/>
            <a:headEnd type="stealth" w="med" len="med"/>
            <a:tailEnd type="stealth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198E5D0-8B19-3B43-B49C-B05588778957}"/>
              </a:ext>
            </a:extLst>
          </p:cNvPr>
          <p:cNvSpPr txBox="1"/>
          <p:nvPr/>
        </p:nvSpPr>
        <p:spPr>
          <a:xfrm>
            <a:off x="3748517" y="4712971"/>
            <a:ext cx="3706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4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353713B-F78B-4B40-BEBC-CCC5E7A39581}"/>
              </a:ext>
            </a:extLst>
          </p:cNvPr>
          <p:cNvCxnSpPr>
            <a:stCxn id="15" idx="0"/>
            <a:endCxn id="13" idx="4"/>
          </p:cNvCxnSpPr>
          <p:nvPr/>
        </p:nvCxnSpPr>
        <p:spPr bwMode="auto">
          <a:xfrm flipV="1">
            <a:off x="3914775" y="5629275"/>
            <a:ext cx="0" cy="31908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53332668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DF071C3A-A31C-B847-802C-04448F2463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T.1 Evolution of the Diameter</a:t>
            </a:r>
          </a:p>
        </p:txBody>
      </p:sp>
      <p:sp>
        <p:nvSpPr>
          <p:cNvPr id="75778" name="Rectangle 3">
            <a:extLst>
              <a:ext uri="{FF2B5EF4-FFF2-40B4-BE49-F238E27FC236}">
                <a16:creationId xmlns:a16="http://schemas.microsoft.com/office/drawing/2014/main" id="{89B92072-5C60-F94D-BFA4-0FE9850E31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124700" cy="4491038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Prior work on Power Law graphs hints at</a:t>
            </a:r>
            <a:r>
              <a:rPr lang="en-US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   </a:t>
            </a: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slowly growing diameter</a:t>
            </a:r>
            <a:r>
              <a:rPr lang="en-US" altLang="en-US" dirty="0">
                <a:ea typeface="ＭＳ Ｐゴシック" panose="020B0600070205080204" pitchFamily="34" charset="-128"/>
              </a:rPr>
              <a:t>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diameter ~ O(N 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1/3</a:t>
            </a:r>
            <a:r>
              <a:rPr lang="en-US" altLang="en-US" dirty="0">
                <a:ea typeface="ＭＳ Ｐゴシック" panose="020B0600070205080204" pitchFamily="34" charset="-128"/>
              </a:rPr>
              <a:t> 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diameter ~ O(log N)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diameter ~ O(log log N)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What is happening in real data?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Diameter</a:t>
            </a:r>
            <a:r>
              <a:rPr lang="en-US" altLang="en-US" sz="28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shrinks </a:t>
            </a:r>
            <a:r>
              <a:rPr lang="en-US" altLang="en-US" sz="2800" dirty="0">
                <a:ea typeface="ＭＳ Ｐゴシック" panose="020B0600070205080204" pitchFamily="34" charset="-128"/>
              </a:rPr>
              <a:t>over time</a:t>
            </a:r>
          </a:p>
          <a:p>
            <a:pPr marL="0" indent="0">
              <a:buNone/>
            </a:pP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503D07-74EF-0B4D-BC42-53B424983FB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FF7BCC-8665-0341-A098-3FAF5E472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75781" name="Slide Number Placeholder 3">
            <a:extLst>
              <a:ext uri="{FF2B5EF4-FFF2-40B4-BE49-F238E27FC236}">
                <a16:creationId xmlns:a16="http://schemas.microsoft.com/office/drawing/2014/main" id="{49027F8E-89A7-4F44-B3A2-A47B800B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3356C58-E1E7-4645-81CD-F15E18E1A603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46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5EE159-7108-0049-8CD7-853A19A407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00" t="6451" r="11868" b="39089"/>
          <a:stretch/>
        </p:blipFill>
        <p:spPr>
          <a:xfrm>
            <a:off x="6019800" y="2514600"/>
            <a:ext cx="566336" cy="6715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D1D546-D4F4-EA45-A8DC-D3E5AC7F1F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00" t="6451" r="11868" b="39089"/>
          <a:stretch/>
        </p:blipFill>
        <p:spPr>
          <a:xfrm>
            <a:off x="6939364" y="2153195"/>
            <a:ext cx="871136" cy="1032917"/>
          </a:xfrm>
          <a:prstGeom prst="rect">
            <a:avLst/>
          </a:prstGeom>
        </p:spPr>
      </p:pic>
      <p:sp>
        <p:nvSpPr>
          <p:cNvPr id="10" name="AutoShape 4">
            <a:extLst>
              <a:ext uri="{FF2B5EF4-FFF2-40B4-BE49-F238E27FC236}">
                <a16:creationId xmlns:a16="http://schemas.microsoft.com/office/drawing/2014/main" id="{52F8C540-F33F-0A4A-B258-240D7A752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4112" y="2514600"/>
            <a:ext cx="1606550" cy="1577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899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1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3152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>
            <a:extLst>
              <a:ext uri="{FF2B5EF4-FFF2-40B4-BE49-F238E27FC236}">
                <a16:creationId xmlns:a16="http://schemas.microsoft.com/office/drawing/2014/main" id="{909CE947-64BA-6444-A847-A2EB32484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914525"/>
            <a:ext cx="5200650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3">
            <a:extLst>
              <a:ext uri="{FF2B5EF4-FFF2-40B4-BE49-F238E27FC236}">
                <a16:creationId xmlns:a16="http://schemas.microsoft.com/office/drawing/2014/main" id="{FE5B4E39-5519-E944-B5FD-E125702916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T.1 Diameter –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Patents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9875" name="Rectangle 4">
            <a:extLst>
              <a:ext uri="{FF2B5EF4-FFF2-40B4-BE49-F238E27FC236}">
                <a16:creationId xmlns:a16="http://schemas.microsoft.com/office/drawing/2014/main" id="{244638EA-E2B3-5B44-A646-8D05B0AC72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3733800" cy="4495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Patent citation network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25 years of data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@1999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2.9 M nodes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16.5 M edges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9876" name="Text Box 5">
            <a:extLst>
              <a:ext uri="{FF2B5EF4-FFF2-40B4-BE49-F238E27FC236}">
                <a16:creationId xmlns:a16="http://schemas.microsoft.com/office/drawing/2014/main" id="{63B44325-07FA-C44D-AF21-BD9FB85B6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715000"/>
            <a:ext cx="2024063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kumimoji="0" lang="en-US" altLang="en-US" sz="2800">
                <a:solidFill>
                  <a:srgbClr val="0000FF"/>
                </a:solidFill>
                <a:cs typeface="Arial" panose="020B0604020202020204" pitchFamily="34" charset="0"/>
              </a:rPr>
              <a:t>time [years]</a:t>
            </a:r>
          </a:p>
        </p:txBody>
      </p:sp>
      <p:sp>
        <p:nvSpPr>
          <p:cNvPr id="79877" name="Text Box 6">
            <a:extLst>
              <a:ext uri="{FF2B5EF4-FFF2-40B4-BE49-F238E27FC236}">
                <a16:creationId xmlns:a16="http://schemas.microsoft.com/office/drawing/2014/main" id="{005F4527-13D2-FC4F-AD1A-7BB578E4B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757363"/>
            <a:ext cx="1571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kumimoji="0" lang="en-US" altLang="en-US" sz="2800">
                <a:solidFill>
                  <a:srgbClr val="0000FF"/>
                </a:solidFill>
                <a:cs typeface="Arial" panose="020B0604020202020204" pitchFamily="34" charset="0"/>
              </a:rPr>
              <a:t>diameter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83E319-4DB4-AB40-9EA0-6864AA0A581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586AA-6030-4440-8C52-5A0D88877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79880" name="Slide Number Placeholder 3">
            <a:extLst>
              <a:ext uri="{FF2B5EF4-FFF2-40B4-BE49-F238E27FC236}">
                <a16:creationId xmlns:a16="http://schemas.microsoft.com/office/drawing/2014/main" id="{B378F7B8-F191-CE41-9578-432F073F9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7824CDC-B2BD-B540-BDE0-CFCBD120A766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47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2104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E7EEF9C4-C2DB-9545-9153-53DAA7D7BD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T.2 Temporal Evolution of the Graphs</a:t>
            </a:r>
          </a:p>
        </p:txBody>
      </p:sp>
      <p:sp>
        <p:nvSpPr>
          <p:cNvPr id="81922" name="Rectangle 3">
            <a:extLst>
              <a:ext uri="{FF2B5EF4-FFF2-40B4-BE49-F238E27FC236}">
                <a16:creationId xmlns:a16="http://schemas.microsoft.com/office/drawing/2014/main" id="{FED64346-7B70-8B47-BF4B-0FFFB7A09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263" y="1866900"/>
            <a:ext cx="7627937" cy="4114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N(t) … nodes at time 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E(t) … edges at time 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Suppose that</a:t>
            </a:r>
          </a:p>
          <a:p>
            <a:pPr lvl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	N(t+1) = 2 * N(t)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Q: what is your guess for </a:t>
            </a:r>
          </a:p>
          <a:p>
            <a:pPr lvl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	E(t+1) =? 2 * E(t)</a:t>
            </a:r>
            <a:endParaRPr lang="en-US" altLang="en-US">
              <a:solidFill>
                <a:schemeClr val="accent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3808B6-1E20-0F44-8700-B51213BAE12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740966-A063-8A40-B2E8-03D6A5F9F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81925" name="Slide Number Placeholder 3">
            <a:extLst>
              <a:ext uri="{FF2B5EF4-FFF2-40B4-BE49-F238E27FC236}">
                <a16:creationId xmlns:a16="http://schemas.microsoft.com/office/drawing/2014/main" id="{26FDF9DB-EFC6-9444-B9D7-B9771E237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105E7E4-21B9-BE4F-A3A8-B64C404E599D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48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994462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1B9B7865-C878-9C45-BFFE-C22A5B97A5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T.2 Temporal Evolution of the Graphs</a:t>
            </a:r>
          </a:p>
        </p:txBody>
      </p:sp>
      <p:sp>
        <p:nvSpPr>
          <p:cNvPr id="83970" name="Rectangle 3">
            <a:extLst>
              <a:ext uri="{FF2B5EF4-FFF2-40B4-BE49-F238E27FC236}">
                <a16:creationId xmlns:a16="http://schemas.microsoft.com/office/drawing/2014/main" id="{0FEDCC0B-2D37-E540-9C63-79C7EED023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263" y="1866900"/>
            <a:ext cx="7627937" cy="4114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N(t) … nodes at time 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E(t) … edges at time 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Suppose that</a:t>
            </a:r>
          </a:p>
          <a:p>
            <a:pPr lvl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	N(t+1) = 2 * N(t)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Q: what is your guess for </a:t>
            </a:r>
          </a:p>
          <a:p>
            <a:pPr lvl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	E(t+1) =? 2 * E(t)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A: over-doubled!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But obeying the </a:t>
            </a:r>
            <a:r>
              <a:rPr lang="en-US" altLang="en-US">
                <a:solidFill>
                  <a:schemeClr val="accent1"/>
                </a:solidFill>
                <a:ea typeface="ＭＳ Ｐゴシック" panose="020B0600070205080204" pitchFamily="34" charset="-128"/>
              </a:rPr>
              <a:t>``Densification Power Law</a:t>
            </a:r>
            <a:r>
              <a:rPr lang="ja-JP" altLang="en-US">
                <a:solidFill>
                  <a:schemeClr val="accent1"/>
                </a:solidFill>
                <a:ea typeface="ＭＳ Ｐゴシック" panose="020B0600070205080204" pitchFamily="34" charset="-128"/>
              </a:rPr>
              <a:t>’’</a:t>
            </a:r>
            <a:endParaRPr lang="en-US" altLang="ja-JP">
              <a:solidFill>
                <a:schemeClr val="accent1"/>
              </a:solidFill>
              <a:ea typeface="ＭＳ Ｐゴシック" panose="020B0600070205080204" pitchFamily="34" charset="-128"/>
            </a:endParaRPr>
          </a:p>
          <a:p>
            <a:endParaRPr lang="en-US" altLang="en-US">
              <a:solidFill>
                <a:schemeClr val="accent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3971" name="AutoShape 7">
            <a:extLst>
              <a:ext uri="{FF2B5EF4-FFF2-40B4-BE49-F238E27FC236}">
                <a16:creationId xmlns:a16="http://schemas.microsoft.com/office/drawing/2014/main" id="{FD7E5C7E-E1D2-DF44-AF1D-74DF7979D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825" y="4673600"/>
            <a:ext cx="709613" cy="6238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899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1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1BE885-CD99-574C-905F-398EB0121FB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B4EFC4-BD54-CE4E-A251-E79B95A1F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83974" name="Slide Number Placeholder 3">
            <a:extLst>
              <a:ext uri="{FF2B5EF4-FFF2-40B4-BE49-F238E27FC236}">
                <a16:creationId xmlns:a16="http://schemas.microsoft.com/office/drawing/2014/main" id="{C9F24023-4CE5-D647-AD4F-7E207FBA5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93D8967-F94F-6A4B-99D7-406A6975663F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49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55135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40A5-1CDB-B94A-A286-9E133298E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care about patterns?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60129-F356-0D4E-8A87-1F2D7B06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Anomalies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Faster algorithms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Graph generators (‘what if’ scenarios)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FE550-CC09-384D-95EE-87B5CD56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C43C2-341D-B24B-BA59-17053782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9F7BB-F03D-A041-B0DD-2365EC5D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4" descr="0iterations">
            <a:extLst>
              <a:ext uri="{FF2B5EF4-FFF2-40B4-BE49-F238E27FC236}">
                <a16:creationId xmlns:a16="http://schemas.microsoft.com/office/drawing/2014/main" id="{649C567E-5DBD-C84A-A261-71CB68132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500" y="1158856"/>
            <a:ext cx="1104900" cy="121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BFD3CF2-4466-B647-85AC-0DC389223ECB}"/>
              </a:ext>
            </a:extLst>
          </p:cNvPr>
          <p:cNvGrpSpPr/>
          <p:nvPr/>
        </p:nvGrpSpPr>
        <p:grpSpPr>
          <a:xfrm>
            <a:off x="2781300" y="2082800"/>
            <a:ext cx="533400" cy="533400"/>
            <a:chOff x="2781300" y="2082800"/>
            <a:chExt cx="533400" cy="5334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F21CD99-C870-CD40-93AF-820C4F11B1A7}"/>
                </a:ext>
              </a:extLst>
            </p:cNvPr>
            <p:cNvSpPr/>
            <p:nvPr/>
          </p:nvSpPr>
          <p:spPr bwMode="auto">
            <a:xfrm>
              <a:off x="2781300" y="20828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B54B8C-4DB5-4B49-A9FA-34C810F06533}"/>
                </a:ext>
              </a:extLst>
            </p:cNvPr>
            <p:cNvSpPr/>
            <p:nvPr/>
          </p:nvSpPr>
          <p:spPr bwMode="auto">
            <a:xfrm>
              <a:off x="2933700" y="22352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FAC5A07-A4B2-0D49-9BF3-4593D198CC8C}"/>
                </a:ext>
              </a:extLst>
            </p:cNvPr>
            <p:cNvSpPr/>
            <p:nvPr/>
          </p:nvSpPr>
          <p:spPr bwMode="auto">
            <a:xfrm>
              <a:off x="3086100" y="23876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FECD331-7130-9E4D-B3AC-A07957E9FC2C}"/>
                </a:ext>
              </a:extLst>
            </p:cNvPr>
            <p:cNvSpPr/>
            <p:nvPr/>
          </p:nvSpPr>
          <p:spPr bwMode="auto">
            <a:xfrm>
              <a:off x="3238500" y="25400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BC7BC2C-BA9A-2E45-AA9F-E6DCD685AC2B}"/>
                </a:ext>
              </a:extLst>
            </p:cNvPr>
            <p:cNvSpPr/>
            <p:nvPr/>
          </p:nvSpPr>
          <p:spPr bwMode="auto">
            <a:xfrm>
              <a:off x="3098800" y="22098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Double Bracket 17">
            <a:extLst>
              <a:ext uri="{FF2B5EF4-FFF2-40B4-BE49-F238E27FC236}">
                <a16:creationId xmlns:a16="http://schemas.microsoft.com/office/drawing/2014/main" id="{A4A28EDD-47AB-AB4A-8973-B6DCEF001306}"/>
              </a:ext>
            </a:extLst>
          </p:cNvPr>
          <p:cNvSpPr/>
          <p:nvPr/>
        </p:nvSpPr>
        <p:spPr bwMode="auto">
          <a:xfrm>
            <a:off x="315686" y="674913"/>
            <a:ext cx="8534400" cy="5617028"/>
          </a:xfrm>
          <a:prstGeom prst="bracketPair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3841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AFA5D217-9E07-AC41-AA89-122BC0C60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T.2 Densification – Patent Citations</a:t>
            </a:r>
          </a:p>
        </p:txBody>
      </p:sp>
      <p:sp>
        <p:nvSpPr>
          <p:cNvPr id="86018" name="Rectangle 3">
            <a:extLst>
              <a:ext uri="{FF2B5EF4-FFF2-40B4-BE49-F238E27FC236}">
                <a16:creationId xmlns:a16="http://schemas.microsoft.com/office/drawing/2014/main" id="{682F1DF5-7D5F-8740-88A0-332EC8F124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3429000" cy="495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Citations among patents granted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@1999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2.9 M nodes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16.5 M edges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Each year is a datapoint</a:t>
            </a:r>
          </a:p>
        </p:txBody>
      </p:sp>
      <p:pic>
        <p:nvPicPr>
          <p:cNvPr id="86019" name="Picture 4">
            <a:extLst>
              <a:ext uri="{FF2B5EF4-FFF2-40B4-BE49-F238E27FC236}">
                <a16:creationId xmlns:a16="http://schemas.microsoft.com/office/drawing/2014/main" id="{38023B0C-B70D-FC41-A4E5-42645857A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1751013"/>
            <a:ext cx="5110162" cy="41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Line 5">
            <a:extLst>
              <a:ext uri="{FF2B5EF4-FFF2-40B4-BE49-F238E27FC236}">
                <a16:creationId xmlns:a16="http://schemas.microsoft.com/office/drawing/2014/main" id="{9D2BBE68-2764-2E44-8D6F-29D3243285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8800" y="2743200"/>
            <a:ext cx="2590800" cy="22748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1" name="Text Box 6">
            <a:extLst>
              <a:ext uri="{FF2B5EF4-FFF2-40B4-BE49-F238E27FC236}">
                <a16:creationId xmlns:a16="http://schemas.microsoft.com/office/drawing/2014/main" id="{3915C8B2-249E-E948-9DE4-30BD5565B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486400"/>
            <a:ext cx="777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kumimoji="0" lang="en-US" altLang="en-US" sz="2800">
                <a:solidFill>
                  <a:srgbClr val="0000FF"/>
                </a:solidFill>
                <a:cs typeface="Arial" panose="020B0604020202020204" pitchFamily="34" charset="0"/>
              </a:rPr>
              <a:t>N(t)</a:t>
            </a:r>
          </a:p>
        </p:txBody>
      </p:sp>
      <p:sp>
        <p:nvSpPr>
          <p:cNvPr id="86022" name="Text Box 7">
            <a:extLst>
              <a:ext uri="{FF2B5EF4-FFF2-40B4-BE49-F238E27FC236}">
                <a16:creationId xmlns:a16="http://schemas.microsoft.com/office/drawing/2014/main" id="{D89A1DC9-BFB6-774C-ACA8-FBAA3294B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763" y="2057400"/>
            <a:ext cx="757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kumimoji="0" lang="en-US" altLang="en-US" sz="2800">
                <a:solidFill>
                  <a:srgbClr val="0000FF"/>
                </a:solidFill>
                <a:cs typeface="Arial" panose="020B0604020202020204" pitchFamily="34" charset="0"/>
              </a:rPr>
              <a:t>E(t)</a:t>
            </a:r>
          </a:p>
        </p:txBody>
      </p:sp>
      <p:sp>
        <p:nvSpPr>
          <p:cNvPr id="86023" name="Line 8">
            <a:extLst>
              <a:ext uri="{FF2B5EF4-FFF2-40B4-BE49-F238E27FC236}">
                <a16:creationId xmlns:a16="http://schemas.microsoft.com/office/drawing/2014/main" id="{ECC0DE19-8900-4849-93D5-22B4BD478C1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3810000"/>
            <a:ext cx="1066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4" name="Text Box 9">
            <a:extLst>
              <a:ext uri="{FF2B5EF4-FFF2-40B4-BE49-F238E27FC236}">
                <a16:creationId xmlns:a16="http://schemas.microsoft.com/office/drawing/2014/main" id="{F25AF190-545E-3743-BADA-F8794DC53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214688"/>
            <a:ext cx="877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kumimoji="0" lang="en-US" altLang="en-US" sz="2800">
                <a:solidFill>
                  <a:srgbClr val="0000FF"/>
                </a:solidFill>
                <a:cs typeface="Arial" panose="020B0604020202020204" pitchFamily="34" charset="0"/>
              </a:rPr>
              <a:t>1.66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6E15A3-3BE8-434A-91C6-A388E55520E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6F7802-0F6B-3E41-9CE3-B7D3E51C5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86027" name="Slide Number Placeholder 3">
            <a:extLst>
              <a:ext uri="{FF2B5EF4-FFF2-40B4-BE49-F238E27FC236}">
                <a16:creationId xmlns:a16="http://schemas.microsoft.com/office/drawing/2014/main" id="{FF714CBD-7FA7-6B45-BAF0-F81C63D2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C23C20D-A246-FC4B-8629-2FDD00A5F569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50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04309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>
            <a:extLst>
              <a:ext uri="{FF2B5EF4-FFF2-40B4-BE49-F238E27FC236}">
                <a16:creationId xmlns:a16="http://schemas.microsoft.com/office/drawing/2014/main" id="{B7E332F1-D4C4-EA48-A087-E77F26D08D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68300"/>
            <a:ext cx="7772400" cy="685800"/>
          </a:xfrm>
        </p:spPr>
        <p:txBody>
          <a:bodyPr/>
          <a:lstStyle/>
          <a:p>
            <a:r>
              <a:rPr lang="en-US" altLang="ko-KR">
                <a:ea typeface="ＭＳ Ｐゴシック" panose="020B0600070205080204" pitchFamily="34" charset="-128"/>
              </a:rPr>
              <a:t>GIM-V At Work</a:t>
            </a:r>
          </a:p>
        </p:txBody>
      </p:sp>
      <p:sp>
        <p:nvSpPr>
          <p:cNvPr id="99330" name="Rectangle 3">
            <a:extLst>
              <a:ext uri="{FF2B5EF4-FFF2-40B4-BE49-F238E27FC236}">
                <a16:creationId xmlns:a16="http://schemas.microsoft.com/office/drawing/2014/main" id="{A3EFC4AA-F32B-844C-B8B9-B93B3A1A32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648200"/>
          </a:xfrm>
          <a:noFill/>
        </p:spPr>
        <p:txBody>
          <a:bodyPr lIns="90000" tIns="46800" rIns="90000" bIns="46800"/>
          <a:lstStyle/>
          <a:p>
            <a:r>
              <a:rPr lang="en-US" altLang="ko-KR">
                <a:ea typeface="ＭＳ Ｐゴシック" panose="020B0600070205080204" pitchFamily="34" charset="-128"/>
              </a:rPr>
              <a:t>Connected Components over Time</a:t>
            </a:r>
          </a:p>
          <a:p>
            <a:r>
              <a:rPr lang="en-US" altLang="ko-KR" b="1">
                <a:ea typeface="굴림" panose="020B0600000101010101" pitchFamily="34" charset="-127"/>
              </a:rPr>
              <a:t>LinkedIn: 7.5M nodes and 58M edges</a:t>
            </a:r>
          </a:p>
          <a:p>
            <a:endParaRPr lang="en-US" altLang="ko-KR">
              <a:ea typeface="ＭＳ Ｐゴシック" panose="020B0600070205080204" pitchFamily="34" charset="-128"/>
            </a:endParaRPr>
          </a:p>
        </p:txBody>
      </p:sp>
      <p:pic>
        <p:nvPicPr>
          <p:cNvPr id="99331" name="Picture 6">
            <a:extLst>
              <a:ext uri="{FF2B5EF4-FFF2-40B4-BE49-F238E27FC236}">
                <a16:creationId xmlns:a16="http://schemas.microsoft.com/office/drawing/2014/main" id="{B3C19350-7A7C-5644-8303-030B655EB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4999038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ext Box 7">
            <a:extLst>
              <a:ext uri="{FF2B5EF4-FFF2-40B4-BE49-F238E27FC236}">
                <a16:creationId xmlns:a16="http://schemas.microsoft.com/office/drawing/2014/main" id="{47AC2491-2887-DE4A-96BD-4F69F743F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886200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ko-KR"/>
              <a:t>Stable tail slope</a:t>
            </a:r>
          </a:p>
          <a:p>
            <a:pPr eaLnBrk="1" hangingPunct="1"/>
            <a:r>
              <a:rPr lang="en-US" altLang="ko-KR"/>
              <a:t>after the gelling point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A727E4-342F-4D41-AA81-AC7D25CDFE9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27F5D-607B-1D4D-A684-7057D56CB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99335" name="Slide Number Placeholder 3">
            <a:extLst>
              <a:ext uri="{FF2B5EF4-FFF2-40B4-BE49-F238E27FC236}">
                <a16:creationId xmlns:a16="http://schemas.microsoft.com/office/drawing/2014/main" id="{9D8FDA23-F047-584B-9D0E-296BB5EC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02E33C6-BED1-7644-930D-FEE1C13C6569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51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03245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520700"/>
            <a:ext cx="7772400" cy="685800"/>
          </a:xfrm>
        </p:spPr>
        <p:txBody>
          <a:bodyPr/>
          <a:lstStyle/>
          <a:p>
            <a:pPr algn="l" eaLnBrk="1" hangingPunct="1"/>
            <a:r>
              <a:rPr lang="en-US" dirty="0">
                <a:solidFill>
                  <a:srgbClr val="A50021"/>
                </a:solidFill>
              </a:rPr>
              <a:t>MORE Graph Patterns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KDD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F805-5B2F-1D45-B29B-98B97BB8183B}" type="slidenum">
              <a:rPr lang="en-US"/>
              <a:pPr/>
              <a:t>52</a:t>
            </a:fld>
            <a:endParaRPr lang="en-US"/>
          </a:p>
        </p:txBody>
      </p:sp>
      <p:pic>
        <p:nvPicPr>
          <p:cNvPr id="9222" name="Picture 6" descr="Picture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1060450"/>
            <a:ext cx="883285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29667" y="1918791"/>
            <a:ext cx="662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1567" y="3527416"/>
            <a:ext cx="662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1567" y="1435100"/>
            <a:ext cx="662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965448"/>
            <a:ext cx="9144000" cy="89255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i="1" dirty="0">
                <a:solidFill>
                  <a:schemeClr val="bg1"/>
                </a:solidFill>
              </a:rPr>
              <a:t>RTG: A Recursive Realistic Graph Generator using Random Typing</a:t>
            </a:r>
            <a:r>
              <a:rPr lang="en-US" dirty="0">
                <a:solidFill>
                  <a:schemeClr val="bg1"/>
                </a:solidFill>
              </a:rPr>
              <a:t> Leman </a:t>
            </a:r>
            <a:r>
              <a:rPr lang="en-US" dirty="0" err="1">
                <a:solidFill>
                  <a:schemeClr val="bg1"/>
                </a:solidFill>
              </a:rPr>
              <a:t>Akoglu</a:t>
            </a:r>
            <a:r>
              <a:rPr lang="en-US" dirty="0">
                <a:solidFill>
                  <a:schemeClr val="bg1"/>
                </a:solidFill>
              </a:rPr>
              <a:t> and Christos </a:t>
            </a:r>
            <a:r>
              <a:rPr lang="en-US" dirty="0" err="1">
                <a:solidFill>
                  <a:schemeClr val="bg1"/>
                </a:solidFill>
              </a:rPr>
              <a:t>Faloutsos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i="1" dirty="0">
                <a:solidFill>
                  <a:schemeClr val="bg1"/>
                </a:solidFill>
              </a:rPr>
              <a:t>PKDD</a:t>
            </a:r>
            <a:r>
              <a:rPr lang="en-US" dirty="0">
                <a:solidFill>
                  <a:schemeClr val="bg1"/>
                </a:solidFill>
              </a:rPr>
              <a:t>’09.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9E8956-17DA-C546-A7A6-97171860F470}"/>
              </a:ext>
            </a:extLst>
          </p:cNvPr>
          <p:cNvSpPr txBox="1"/>
          <p:nvPr/>
        </p:nvSpPr>
        <p:spPr>
          <a:xfrm>
            <a:off x="929667" y="3171923"/>
            <a:ext cx="662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21FFBF-BF78-C841-9D16-32E83FC0C16F}"/>
              </a:ext>
            </a:extLst>
          </p:cNvPr>
          <p:cNvSpPr txBox="1"/>
          <p:nvPr/>
        </p:nvSpPr>
        <p:spPr>
          <a:xfrm>
            <a:off x="929667" y="2261006"/>
            <a:ext cx="662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E68A1C-1C3A-CB4E-9CFE-D40A4A06AD45}"/>
              </a:ext>
            </a:extLst>
          </p:cNvPr>
          <p:cNvSpPr txBox="1"/>
          <p:nvPr/>
        </p:nvSpPr>
        <p:spPr>
          <a:xfrm>
            <a:off x="926031" y="4053612"/>
            <a:ext cx="662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994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520700"/>
            <a:ext cx="7772400" cy="685800"/>
          </a:xfrm>
        </p:spPr>
        <p:txBody>
          <a:bodyPr/>
          <a:lstStyle/>
          <a:p>
            <a:pPr algn="l" eaLnBrk="1" hangingPunct="1"/>
            <a:r>
              <a:rPr lang="en-US" dirty="0">
                <a:solidFill>
                  <a:srgbClr val="A50021"/>
                </a:solidFill>
              </a:rPr>
              <a:t>MORE Graph Patterns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KDD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F805-5B2F-1D45-B29B-98B97BB8183B}" type="slidenum">
              <a:rPr lang="en-US"/>
              <a:pPr/>
              <a:t>53</a:t>
            </a:fld>
            <a:endParaRPr lang="en-US"/>
          </a:p>
        </p:txBody>
      </p:sp>
      <p:pic>
        <p:nvPicPr>
          <p:cNvPr id="9222" name="Picture 6" descr="Picture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50" y="1276350"/>
            <a:ext cx="2649755" cy="160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3832" y="3035300"/>
            <a:ext cx="59210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/>
              <a:buChar char="•"/>
            </a:pPr>
            <a:r>
              <a:rPr lang="en-US" sz="2000" dirty="0"/>
              <a:t> Mary McGlohon, Leman Akoglu, Christos Faloutsos. </a:t>
            </a:r>
            <a:r>
              <a:rPr lang="en-US" sz="2000" i="1" dirty="0"/>
              <a:t>Statistical Properties of Social Networks. </a:t>
            </a:r>
            <a:r>
              <a:rPr lang="en-US" sz="2000" dirty="0"/>
              <a:t>in "Social Network Data Analytics” (Ed.: </a:t>
            </a:r>
            <a:r>
              <a:rPr lang="en-US" sz="2000" dirty="0" err="1"/>
              <a:t>Charu</a:t>
            </a:r>
            <a:r>
              <a:rPr lang="en-US" sz="2000" dirty="0"/>
              <a:t> </a:t>
            </a:r>
            <a:r>
              <a:rPr lang="en-US" sz="2000" dirty="0" err="1"/>
              <a:t>Aggarwal</a:t>
            </a:r>
            <a:r>
              <a:rPr lang="en-US" sz="2000" dirty="0"/>
              <a:t>)</a:t>
            </a:r>
          </a:p>
          <a:p>
            <a:pPr algn="l">
              <a:buFont typeface="Arial"/>
              <a:buChar char="•"/>
            </a:pPr>
            <a:endParaRPr lang="en-US" sz="2000" dirty="0"/>
          </a:p>
          <a:p>
            <a:pPr algn="l">
              <a:buFont typeface="Arial"/>
              <a:buChar char="•"/>
            </a:pPr>
            <a:r>
              <a:rPr lang="en-US" sz="2000" dirty="0"/>
              <a:t> Deepayan Chakrabarti and Christos Faloutsos, </a:t>
            </a:r>
            <a:r>
              <a:rPr lang="en-US" sz="2000" i="1" dirty="0">
                <a:hlinkClick r:id="rId3"/>
              </a:rPr>
              <a:t>Graph Mining: Laws, Tools, and Case Studies</a:t>
            </a:r>
            <a:r>
              <a:rPr lang="en-US" sz="2000" dirty="0">
                <a:hlinkClick r:id="rId3"/>
              </a:rPr>
              <a:t> </a:t>
            </a:r>
            <a:r>
              <a:rPr lang="en-US" sz="2000" dirty="0"/>
              <a:t>Oct. 2012, Morgan Claypool. </a:t>
            </a:r>
          </a:p>
        </p:txBody>
      </p:sp>
      <p:pic>
        <p:nvPicPr>
          <p:cNvPr id="8" name="Picture 7" descr="book-g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5747" y="4362646"/>
            <a:ext cx="1363453" cy="1693665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800" y="2770477"/>
            <a:ext cx="927100" cy="90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eepayfac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6422" y="4362450"/>
            <a:ext cx="994477" cy="10985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831"/>
          <a:stretch/>
        </p:blipFill>
        <p:spPr>
          <a:xfrm>
            <a:off x="7711542" y="2336800"/>
            <a:ext cx="1020016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08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>
            <a:extLst>
              <a:ext uri="{FF2B5EF4-FFF2-40B4-BE49-F238E27FC236}">
                <a16:creationId xmlns:a16="http://schemas.microsoft.com/office/drawing/2014/main" id="{3CCE5487-62AB-2249-B007-52193BF6E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en-US" altLang="en-US" sz="4400">
                <a:ea typeface="ＭＳ Ｐゴシック" panose="020B0600070205080204" pitchFamily="34" charset="-128"/>
              </a:rPr>
              <a:t>Project info</a:t>
            </a:r>
            <a:endParaRPr lang="en-US" altLang="en-US" sz="3600">
              <a:ea typeface="ＭＳ Ｐゴシック" panose="020B0600070205080204" pitchFamily="34" charset="-128"/>
            </a:endParaRPr>
          </a:p>
        </p:txBody>
      </p:sp>
      <p:sp>
        <p:nvSpPr>
          <p:cNvPr id="111618" name="Rectangle 3">
            <a:extLst>
              <a:ext uri="{FF2B5EF4-FFF2-40B4-BE49-F238E27FC236}">
                <a16:creationId xmlns:a16="http://schemas.microsoft.com/office/drawing/2014/main" id="{09797BCF-15BC-BF4E-8C8E-6AECC966A7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600">
                <a:ea typeface="ＭＳ Ｐゴシック" panose="020B0600070205080204" pitchFamily="34" charset="-128"/>
                <a:hlinkClick r:id="rId3"/>
              </a:rPr>
              <a:t>www.cs.cmu.edu/~pegasus</a:t>
            </a:r>
            <a:endParaRPr lang="en-US" altLang="en-US" sz="360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11619" name="Picture 5" descr="pegasus_logo.gif">
            <a:extLst>
              <a:ext uri="{FF2B5EF4-FFF2-40B4-BE49-F238E27FC236}">
                <a16:creationId xmlns:a16="http://schemas.microsoft.com/office/drawing/2014/main" id="{FD88F02C-8330-4E41-8ED4-3EEBE291A9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213" y="1346200"/>
            <a:ext cx="1271587" cy="5365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0" name="Picture 5">
            <a:extLst>
              <a:ext uri="{FF2B5EF4-FFF2-40B4-BE49-F238E27FC236}">
                <a16:creationId xmlns:a16="http://schemas.microsoft.com/office/drawing/2014/main" id="{2CFEF22C-D0BB-B748-A0D7-88109DDBB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5" t="14426" r="6897"/>
          <a:stretch>
            <a:fillRect/>
          </a:stretch>
        </p:blipFill>
        <p:spPr bwMode="auto">
          <a:xfrm>
            <a:off x="292100" y="2997200"/>
            <a:ext cx="9112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Picture 6">
            <a:extLst>
              <a:ext uri="{FF2B5EF4-FFF2-40B4-BE49-F238E27FC236}">
                <a16:creationId xmlns:a16="http://schemas.microsoft.com/office/drawing/2014/main" id="{3D2AA112-DD5F-BA4C-9837-EEC851016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2971800"/>
            <a:ext cx="944563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2" name="Picture 14" descr="tsourakakis">
            <a:extLst>
              <a:ext uri="{FF2B5EF4-FFF2-40B4-BE49-F238E27FC236}">
                <a16:creationId xmlns:a16="http://schemas.microsoft.com/office/drawing/2014/main" id="{6923FC17-B932-1144-AAC7-6B2FE2D88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3" t="8421" r="16843" b="16843"/>
          <a:stretch>
            <a:fillRect/>
          </a:stretch>
        </p:blipFill>
        <p:spPr bwMode="auto">
          <a:xfrm>
            <a:off x="6781800" y="2997200"/>
            <a:ext cx="8112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3" name="Picture 10" descr="polo.jpg">
            <a:extLst>
              <a:ext uri="{FF2B5EF4-FFF2-40B4-BE49-F238E27FC236}">
                <a16:creationId xmlns:a16="http://schemas.microsoft.com/office/drawing/2014/main" id="{025F97A6-06FC-8B42-BFA5-669DD68C3E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2997200"/>
            <a:ext cx="6889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4" name="Picture 11" descr="ukang.jpg">
            <a:extLst>
              <a:ext uri="{FF2B5EF4-FFF2-40B4-BE49-F238E27FC236}">
                <a16:creationId xmlns:a16="http://schemas.microsoft.com/office/drawing/2014/main" id="{B3452B9F-5BD8-5544-A1BE-34CA245682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2997200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5" name="TextBox 12">
            <a:extLst>
              <a:ext uri="{FF2B5EF4-FFF2-40B4-BE49-F238E27FC236}">
                <a16:creationId xmlns:a16="http://schemas.microsoft.com/office/drawing/2014/main" id="{38F47042-B6ED-7047-B922-49DEAA7FE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13200"/>
            <a:ext cx="13096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Akoglu, </a:t>
            </a:r>
          </a:p>
          <a:p>
            <a:pPr eaLnBrk="1" hangingPunct="1"/>
            <a:r>
              <a:rPr lang="en-US" altLang="en-US"/>
              <a:t>Leman</a:t>
            </a:r>
          </a:p>
        </p:txBody>
      </p:sp>
      <p:sp>
        <p:nvSpPr>
          <p:cNvPr id="111626" name="TextBox 13">
            <a:extLst>
              <a:ext uri="{FF2B5EF4-FFF2-40B4-BE49-F238E27FC236}">
                <a16:creationId xmlns:a16="http://schemas.microsoft.com/office/drawing/2014/main" id="{70859945-0DC2-9B47-91C2-CB4D93F96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800" y="2108200"/>
            <a:ext cx="10747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Chau, </a:t>
            </a:r>
          </a:p>
          <a:p>
            <a:pPr eaLnBrk="1" hangingPunct="1"/>
            <a:r>
              <a:rPr lang="en-US" altLang="en-US"/>
              <a:t>Polo</a:t>
            </a:r>
          </a:p>
        </p:txBody>
      </p:sp>
      <p:sp>
        <p:nvSpPr>
          <p:cNvPr id="111627" name="TextBox 14">
            <a:extLst>
              <a:ext uri="{FF2B5EF4-FFF2-40B4-BE49-F238E27FC236}">
                <a16:creationId xmlns:a16="http://schemas.microsoft.com/office/drawing/2014/main" id="{3E7C245F-E35D-C640-A837-CD1B5D170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025" y="4087813"/>
            <a:ext cx="1019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Kang, U</a:t>
            </a:r>
          </a:p>
        </p:txBody>
      </p:sp>
      <p:sp>
        <p:nvSpPr>
          <p:cNvPr id="111628" name="TextBox 15">
            <a:extLst>
              <a:ext uri="{FF2B5EF4-FFF2-40B4-BE49-F238E27FC236}">
                <a16:creationId xmlns:a16="http://schemas.microsoft.com/office/drawing/2014/main" id="{0DE197FA-BED0-5C4E-8219-6F77A0E06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2082800"/>
            <a:ext cx="17970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McGlohon, </a:t>
            </a:r>
          </a:p>
          <a:p>
            <a:pPr eaLnBrk="1" hangingPunct="1"/>
            <a:r>
              <a:rPr lang="en-US" altLang="en-US">
                <a:solidFill>
                  <a:srgbClr val="000066"/>
                </a:solidFill>
              </a:rPr>
              <a:t>Mary</a:t>
            </a:r>
          </a:p>
        </p:txBody>
      </p:sp>
      <p:sp>
        <p:nvSpPr>
          <p:cNvPr id="111629" name="TextBox 16">
            <a:extLst>
              <a:ext uri="{FF2B5EF4-FFF2-40B4-BE49-F238E27FC236}">
                <a16:creationId xmlns:a16="http://schemas.microsoft.com/office/drawing/2014/main" id="{922B9F09-4F1A-614F-B6D7-B47BF4C86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513" y="2120900"/>
            <a:ext cx="20383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Tsourakakis, </a:t>
            </a:r>
          </a:p>
          <a:p>
            <a:pPr eaLnBrk="1" hangingPunct="1"/>
            <a:r>
              <a:rPr lang="en-US" altLang="en-US"/>
              <a:t>Babis</a:t>
            </a:r>
          </a:p>
        </p:txBody>
      </p:sp>
      <p:pic>
        <p:nvPicPr>
          <p:cNvPr id="111630" name="Picture 2">
            <a:extLst>
              <a:ext uri="{FF2B5EF4-FFF2-40B4-BE49-F238E27FC236}">
                <a16:creationId xmlns:a16="http://schemas.microsoft.com/office/drawing/2014/main" id="{FFF0FACE-096E-5C40-929D-42043BA62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13" y="2997200"/>
            <a:ext cx="8191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1" name="TextBox 16">
            <a:extLst>
              <a:ext uri="{FF2B5EF4-FFF2-40B4-BE49-F238E27FC236}">
                <a16:creationId xmlns:a16="http://schemas.microsoft.com/office/drawing/2014/main" id="{DB064C09-329A-A446-8FB7-751BD5F51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975" y="4000500"/>
            <a:ext cx="17240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66"/>
                </a:solidFill>
              </a:rPr>
              <a:t>Tong, </a:t>
            </a:r>
          </a:p>
          <a:p>
            <a:pPr eaLnBrk="1" hangingPunct="1"/>
            <a:r>
              <a:rPr lang="en-US" altLang="en-US">
                <a:solidFill>
                  <a:srgbClr val="000066"/>
                </a:solidFill>
              </a:rPr>
              <a:t>Hanghang</a:t>
            </a:r>
          </a:p>
        </p:txBody>
      </p:sp>
      <p:pic>
        <p:nvPicPr>
          <p:cNvPr id="111632" name="Picture 6" descr="aditya.jpg">
            <a:extLst>
              <a:ext uri="{FF2B5EF4-FFF2-40B4-BE49-F238E27FC236}">
                <a16:creationId xmlns:a16="http://schemas.microsoft.com/office/drawing/2014/main" id="{2834CF03-727A-014A-AB05-96D6EB4C6F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3" y="2952750"/>
            <a:ext cx="80803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3" name="TextBox 14">
            <a:extLst>
              <a:ext uri="{FF2B5EF4-FFF2-40B4-BE49-F238E27FC236}">
                <a16:creationId xmlns:a16="http://schemas.microsoft.com/office/drawing/2014/main" id="{3845A359-ED34-7942-A463-B3A3DCB8A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225" y="4011613"/>
            <a:ext cx="15001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Prakash,</a:t>
            </a:r>
          </a:p>
          <a:p>
            <a:pPr eaLnBrk="1" hangingPunct="1"/>
            <a:r>
              <a:rPr lang="en-US" altLang="en-US"/>
              <a:t>Aditya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A00F56-9E30-BD4D-96B8-C1B67495286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FA507B-24F5-3B49-97E7-0487FF641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111637" name="Slide Number Placeholder 3">
            <a:extLst>
              <a:ext uri="{FF2B5EF4-FFF2-40B4-BE49-F238E27FC236}">
                <a16:creationId xmlns:a16="http://schemas.microsoft.com/office/drawing/2014/main" id="{D0EE95AB-B7FF-7E41-84F7-1A06D24D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258EE8F-9869-324F-9C81-8994F48E4FB1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54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6" name="Text Box 5">
            <a:extLst>
              <a:ext uri="{FF2B5EF4-FFF2-40B4-BE49-F238E27FC236}">
                <a16:creationId xmlns:a16="http://schemas.microsoft.com/office/drawing/2014/main" id="{6207ACDF-25BC-EA43-ADBD-831B79039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26050"/>
            <a:ext cx="9144000" cy="163195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28575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kumimoji="0" lang="en-US" sz="3600" dirty="0">
                <a:latin typeface="Times New Roman" charset="0"/>
                <a:ea typeface="+mn-ea"/>
              </a:rPr>
              <a:t>Thanks to: </a:t>
            </a:r>
            <a:r>
              <a:rPr kumimoji="0" lang="en-US" sz="3200" dirty="0">
                <a:latin typeface="Times New Roman" charset="0"/>
                <a:ea typeface="+mn-ea"/>
              </a:rPr>
              <a:t>NSF IIS-0705359, IIS-0534205, </a:t>
            </a:r>
          </a:p>
          <a:p>
            <a:pPr algn="l">
              <a:defRPr/>
            </a:pPr>
            <a:r>
              <a:rPr kumimoji="0" lang="en-US" sz="2800" dirty="0">
                <a:latin typeface="Times New Roman" charset="0"/>
                <a:ea typeface="+mn-ea"/>
              </a:rPr>
              <a:t>CTA-INARC; </a:t>
            </a:r>
            <a:r>
              <a:rPr kumimoji="0" lang="en-US" sz="3200" dirty="0">
                <a:latin typeface="Times New Roman" charset="0"/>
                <a:ea typeface="+mn-ea"/>
              </a:rPr>
              <a:t>Yahoo (M45), LLNL, IBM, SPRINT, INTEL, HP</a:t>
            </a:r>
          </a:p>
        </p:txBody>
      </p:sp>
    </p:spTree>
    <p:extLst>
      <p:ext uri="{BB962C8B-B14F-4D97-AF65-F5344CB8AC3E}">
        <p14:creationId xmlns:p14="http://schemas.microsoft.com/office/powerpoint/2010/main" val="177218751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answer(s)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062018" cy="4648200"/>
          </a:xfrm>
        </p:spPr>
        <p:txBody>
          <a:bodyPr/>
          <a:lstStyle/>
          <a:p>
            <a:r>
              <a:rPr lang="en-US" dirty="0"/>
              <a:t>Are real graphs random?</a:t>
            </a:r>
          </a:p>
          <a:p>
            <a:pPr lvl="1"/>
            <a:r>
              <a:rPr lang="en-US" dirty="0"/>
              <a:t>S*: what do </a:t>
            </a:r>
            <a:r>
              <a:rPr lang="en-US" b="1" dirty="0"/>
              <a:t>static</a:t>
            </a:r>
            <a:r>
              <a:rPr lang="en-US" dirty="0"/>
              <a:t> graphs look like?</a:t>
            </a:r>
          </a:p>
          <a:p>
            <a:pPr lvl="2"/>
            <a:r>
              <a:rPr lang="en-US" dirty="0"/>
              <a:t>S.0: ‘six degrees’</a:t>
            </a:r>
          </a:p>
          <a:p>
            <a:pPr lvl="2"/>
            <a:r>
              <a:rPr lang="en-US" dirty="0"/>
              <a:t>S.1: skewed degree distribution</a:t>
            </a:r>
          </a:p>
          <a:p>
            <a:pPr lvl="2"/>
            <a:r>
              <a:rPr lang="en-US" dirty="0"/>
              <a:t>S.2: skewed eigenvalues</a:t>
            </a:r>
          </a:p>
          <a:p>
            <a:pPr lvl="2"/>
            <a:r>
              <a:rPr lang="en-US" dirty="0"/>
              <a:t>S.3: triangle power-laws</a:t>
            </a:r>
          </a:p>
          <a:p>
            <a:pPr lvl="2"/>
            <a:r>
              <a:rPr lang="en-US" dirty="0"/>
              <a:t>S.4: GCC; and skewed distr. of conn. comp.</a:t>
            </a:r>
          </a:p>
          <a:p>
            <a:pPr lvl="1"/>
            <a:r>
              <a:rPr lang="en-US" dirty="0"/>
              <a:t>T*: how do graphs evolve over </a:t>
            </a:r>
            <a:r>
              <a:rPr lang="en-US" b="1" dirty="0"/>
              <a:t>time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T.1: diameters</a:t>
            </a:r>
          </a:p>
          <a:p>
            <a:pPr lvl="2"/>
            <a:r>
              <a:rPr lang="en-US" dirty="0"/>
              <a:t>T.2: densification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6E7BA5-948A-7749-BFA0-E8014A96A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381" y="442795"/>
            <a:ext cx="1194619" cy="101940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043FE13-C8FE-C143-818C-0C4D6A177C93}"/>
              </a:ext>
            </a:extLst>
          </p:cNvPr>
          <p:cNvGrpSpPr>
            <a:grpSpLocks noChangeAspect="1"/>
          </p:cNvGrpSpPr>
          <p:nvPr/>
        </p:nvGrpSpPr>
        <p:grpSpPr>
          <a:xfrm>
            <a:off x="310081" y="413853"/>
            <a:ext cx="1703171" cy="1089718"/>
            <a:chOff x="6484711" y="2335708"/>
            <a:chExt cx="2333112" cy="1492765"/>
          </a:xfrm>
        </p:grpSpPr>
        <p:pic>
          <p:nvPicPr>
            <p:cNvPr id="11" name="Picture 4" descr="0iterations">
              <a:extLst>
                <a:ext uri="{FF2B5EF4-FFF2-40B4-BE49-F238E27FC236}">
                  <a16:creationId xmlns:a16="http://schemas.microsoft.com/office/drawing/2014/main" id="{27D80EC5-7D0A-8E4A-A2B6-0B6769CA6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84711" y="2903961"/>
              <a:ext cx="840014" cy="92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0CABA01-732C-7746-AE9D-6E356106DE53}"/>
                </a:ext>
              </a:extLst>
            </p:cNvPr>
            <p:cNvGrpSpPr/>
            <p:nvPr/>
          </p:nvGrpSpPr>
          <p:grpSpPr>
            <a:xfrm>
              <a:off x="7510462" y="2908860"/>
              <a:ext cx="496887" cy="657039"/>
              <a:chOff x="7510462" y="2908860"/>
              <a:chExt cx="496887" cy="657039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B4F941D-A4E5-914B-A2F9-BC4426C61604}"/>
                  </a:ext>
                </a:extLst>
              </p:cNvPr>
              <p:cNvSpPr/>
              <p:nvPr/>
            </p:nvSpPr>
            <p:spPr bwMode="auto">
              <a:xfrm>
                <a:off x="7718401" y="290886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06EF764-ED23-794C-BD49-9F296E929793}"/>
                  </a:ext>
                </a:extLst>
              </p:cNvPr>
              <p:cNvSpPr/>
              <p:nvPr/>
            </p:nvSpPr>
            <p:spPr bwMode="auto">
              <a:xfrm>
                <a:off x="7510462" y="315806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BD3038C-74B8-C046-ABEA-0BFCC8C0038E}"/>
                  </a:ext>
                </a:extLst>
              </p:cNvPr>
              <p:cNvSpPr/>
              <p:nvPr/>
            </p:nvSpPr>
            <p:spPr bwMode="auto">
              <a:xfrm>
                <a:off x="7931149" y="315806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7ED88EB-74E2-5740-8CF7-D4AABC3CC4DD}"/>
                  </a:ext>
                </a:extLst>
              </p:cNvPr>
              <p:cNvSpPr/>
              <p:nvPr/>
            </p:nvSpPr>
            <p:spPr bwMode="auto">
              <a:xfrm>
                <a:off x="7510462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997ED1C-E1FA-EB47-BDB1-44C71EE81CD9}"/>
                  </a:ext>
                </a:extLst>
              </p:cNvPr>
              <p:cNvSpPr/>
              <p:nvPr/>
            </p:nvSpPr>
            <p:spPr bwMode="auto">
              <a:xfrm>
                <a:off x="7931149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91F28E8-8155-4044-943B-2B6A0D131250}"/>
                  </a:ext>
                </a:extLst>
              </p:cNvPr>
              <p:cNvCxnSpPr>
                <a:stCxn id="31" idx="7"/>
                <a:endCxn id="33" idx="3"/>
              </p:cNvCxnSpPr>
              <p:nvPr/>
            </p:nvCxnSpPr>
            <p:spPr bwMode="auto">
              <a:xfrm>
                <a:off x="7783442" y="2918264"/>
                <a:ext cx="158866" cy="29461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FE8A7DE-3A0D-5847-B049-30FD3969EF25}"/>
                  </a:ext>
                </a:extLst>
              </p:cNvPr>
              <p:cNvCxnSpPr>
                <a:stCxn id="31" idx="5"/>
                <a:endCxn id="35" idx="1"/>
              </p:cNvCxnSpPr>
              <p:nvPr/>
            </p:nvCxnSpPr>
            <p:spPr bwMode="auto">
              <a:xfrm>
                <a:off x="7783442" y="2963673"/>
                <a:ext cx="158866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AA29F74-A3AA-9E4F-AAF9-DDDDD8636723}"/>
                  </a:ext>
                </a:extLst>
              </p:cNvPr>
              <p:cNvCxnSpPr>
                <a:stCxn id="31" idx="3"/>
                <a:endCxn id="34" idx="7"/>
              </p:cNvCxnSpPr>
              <p:nvPr/>
            </p:nvCxnSpPr>
            <p:spPr bwMode="auto">
              <a:xfrm flipH="1">
                <a:off x="7575503" y="2963673"/>
                <a:ext cx="154057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1629C53-D501-2D4A-A89C-99BCFD6348D8}"/>
                  </a:ext>
                </a:extLst>
              </p:cNvPr>
              <p:cNvCxnSpPr>
                <a:stCxn id="31" idx="1"/>
                <a:endCxn id="32" idx="5"/>
              </p:cNvCxnSpPr>
              <p:nvPr/>
            </p:nvCxnSpPr>
            <p:spPr bwMode="auto">
              <a:xfrm flipH="1">
                <a:off x="7575503" y="2918264"/>
                <a:ext cx="154057" cy="29461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7FA581D-1265-9C4A-BC7B-6043FF4B02B3}"/>
                </a:ext>
              </a:extLst>
            </p:cNvPr>
            <p:cNvGrpSpPr/>
            <p:nvPr/>
          </p:nvGrpSpPr>
          <p:grpSpPr>
            <a:xfrm>
              <a:off x="8275636" y="2952920"/>
              <a:ext cx="542187" cy="608212"/>
              <a:chOff x="8275636" y="2952920"/>
              <a:chExt cx="542187" cy="60821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7B5F604-BC7F-6C44-BE80-96C4474A61E8}"/>
                  </a:ext>
                </a:extLst>
              </p:cNvPr>
              <p:cNvSpPr/>
              <p:nvPr/>
            </p:nvSpPr>
            <p:spPr bwMode="auto">
              <a:xfrm>
                <a:off x="8506505" y="295292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B0F6AB5-21D8-8949-BDD5-F53DCB4CFA29}"/>
                  </a:ext>
                </a:extLst>
              </p:cNvPr>
              <p:cNvSpPr/>
              <p:nvPr/>
            </p:nvSpPr>
            <p:spPr bwMode="auto">
              <a:xfrm>
                <a:off x="8275636" y="312595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33B8726-5706-DD4D-8590-2A05EF66D6FD}"/>
                  </a:ext>
                </a:extLst>
              </p:cNvPr>
              <p:cNvSpPr/>
              <p:nvPr/>
            </p:nvSpPr>
            <p:spPr bwMode="auto">
              <a:xfrm>
                <a:off x="8741623" y="312759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56ECA83-6454-EF45-96D7-54204EB870A4}"/>
                  </a:ext>
                </a:extLst>
              </p:cNvPr>
              <p:cNvSpPr/>
              <p:nvPr/>
            </p:nvSpPr>
            <p:spPr bwMode="auto">
              <a:xfrm>
                <a:off x="8363463" y="3493804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232017D-A325-F845-8E73-EE108FEB4346}"/>
                  </a:ext>
                </a:extLst>
              </p:cNvPr>
              <p:cNvSpPr/>
              <p:nvPr/>
            </p:nvSpPr>
            <p:spPr bwMode="auto">
              <a:xfrm>
                <a:off x="8668063" y="349691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A48E585-269D-F846-9825-4DFDFACFE327}"/>
                  </a:ext>
                </a:extLst>
              </p:cNvPr>
              <p:cNvCxnSpPr>
                <a:cxnSpLocks/>
                <a:stCxn id="16" idx="6"/>
                <a:endCxn id="18" idx="1"/>
              </p:cNvCxnSpPr>
              <p:nvPr/>
            </p:nvCxnSpPr>
            <p:spPr bwMode="auto">
              <a:xfrm>
                <a:off x="8582705" y="2985029"/>
                <a:ext cx="170077" cy="15196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CC14269-817E-6F4F-9F44-AF5154354FE9}"/>
                  </a:ext>
                </a:extLst>
              </p:cNvPr>
              <p:cNvCxnSpPr>
                <a:stCxn id="16" idx="5"/>
                <a:endCxn id="20" idx="1"/>
              </p:cNvCxnSpPr>
              <p:nvPr/>
            </p:nvCxnSpPr>
            <p:spPr bwMode="auto">
              <a:xfrm>
                <a:off x="8571546" y="3007733"/>
                <a:ext cx="107676" cy="49858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87384A2-7583-814A-94A0-497B16BD448B}"/>
                  </a:ext>
                </a:extLst>
              </p:cNvPr>
              <p:cNvCxnSpPr>
                <a:stCxn id="16" idx="3"/>
                <a:endCxn id="19" idx="7"/>
              </p:cNvCxnSpPr>
              <p:nvPr/>
            </p:nvCxnSpPr>
            <p:spPr bwMode="auto">
              <a:xfrm flipH="1">
                <a:off x="8428504" y="3007733"/>
                <a:ext cx="89160" cy="49547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B6934F0-0DB0-4C44-8B56-AF7DDEA57B26}"/>
                  </a:ext>
                </a:extLst>
              </p:cNvPr>
              <p:cNvCxnSpPr>
                <a:cxnSpLocks/>
                <a:stCxn id="16" idx="1"/>
                <a:endCxn id="17" idx="7"/>
              </p:cNvCxnSpPr>
              <p:nvPr/>
            </p:nvCxnSpPr>
            <p:spPr bwMode="auto">
              <a:xfrm flipH="1">
                <a:off x="8340677" y="2962324"/>
                <a:ext cx="176987" cy="17303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4DADD9B-FBD8-7E4E-BF7D-36FB969F2C08}"/>
                  </a:ext>
                </a:extLst>
              </p:cNvPr>
              <p:cNvCxnSpPr>
                <a:stCxn id="17" idx="6"/>
                <a:endCxn id="18" idx="2"/>
              </p:cNvCxnSpPr>
              <p:nvPr/>
            </p:nvCxnSpPr>
            <p:spPr bwMode="auto">
              <a:xfrm>
                <a:off x="8351836" y="3158065"/>
                <a:ext cx="389787" cy="163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CA23A72-2E91-694E-B664-17634FE4246E}"/>
                  </a:ext>
                </a:extLst>
              </p:cNvPr>
              <p:cNvCxnSpPr>
                <a:stCxn id="18" idx="4"/>
                <a:endCxn id="20" idx="0"/>
              </p:cNvCxnSpPr>
              <p:nvPr/>
            </p:nvCxnSpPr>
            <p:spPr bwMode="auto">
              <a:xfrm flipH="1">
                <a:off x="8706163" y="3191807"/>
                <a:ext cx="73560" cy="305108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7F2C67E-D9FD-CE45-8F29-BB49C54DC4A6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 bwMode="auto">
              <a:xfrm>
                <a:off x="8439663" y="3525913"/>
                <a:ext cx="228400" cy="311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0E1D9D5-F190-DF40-A76D-594253A5C5A4}"/>
                  </a:ext>
                </a:extLst>
              </p:cNvPr>
              <p:cNvCxnSpPr>
                <a:stCxn id="17" idx="4"/>
                <a:endCxn id="19" idx="0"/>
              </p:cNvCxnSpPr>
              <p:nvPr/>
            </p:nvCxnSpPr>
            <p:spPr bwMode="auto">
              <a:xfrm>
                <a:off x="8313736" y="3190173"/>
                <a:ext cx="87827" cy="30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D9B9B22-C304-6840-8989-8E2C3CC593BA}"/>
                  </a:ext>
                </a:extLst>
              </p:cNvPr>
              <p:cNvCxnSpPr>
                <a:stCxn id="17" idx="5"/>
                <a:endCxn id="20" idx="1"/>
              </p:cNvCxnSpPr>
              <p:nvPr/>
            </p:nvCxnSpPr>
            <p:spPr bwMode="auto">
              <a:xfrm>
                <a:off x="8340677" y="3180769"/>
                <a:ext cx="338545" cy="32555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8947C24-6911-D140-A8BB-75AC5BEE97CB}"/>
                  </a:ext>
                </a:extLst>
              </p:cNvPr>
              <p:cNvCxnSpPr>
                <a:stCxn id="18" idx="4"/>
                <a:endCxn id="19" idx="7"/>
              </p:cNvCxnSpPr>
              <p:nvPr/>
            </p:nvCxnSpPr>
            <p:spPr bwMode="auto">
              <a:xfrm flipH="1">
                <a:off x="8428504" y="3191807"/>
                <a:ext cx="351219" cy="31140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3CFFD0-3517-CE46-BD51-1E47C0C933E3}"/>
                </a:ext>
              </a:extLst>
            </p:cNvPr>
            <p:cNvSpPr txBox="1"/>
            <p:nvPr/>
          </p:nvSpPr>
          <p:spPr>
            <a:xfrm>
              <a:off x="7566687" y="2342486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DBBE55-361F-E34E-A121-8B82CFED9DC7}"/>
                </a:ext>
              </a:extLst>
            </p:cNvPr>
            <p:cNvSpPr txBox="1"/>
            <p:nvPr/>
          </p:nvSpPr>
          <p:spPr>
            <a:xfrm>
              <a:off x="8334809" y="2335708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C29D942C-DD2D-0D49-BEBE-754DAFF13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844" y="2790302"/>
            <a:ext cx="652937" cy="76560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723A30D-1B4E-E648-ADC8-0B43024A08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3473" y="2790302"/>
            <a:ext cx="806433" cy="7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9565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answer(s)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062018" cy="4648200"/>
          </a:xfrm>
        </p:spPr>
        <p:txBody>
          <a:bodyPr/>
          <a:lstStyle/>
          <a:p>
            <a:r>
              <a:rPr lang="en-US" dirty="0"/>
              <a:t>Are real graphs random?</a:t>
            </a:r>
          </a:p>
          <a:p>
            <a:pPr lvl="1"/>
            <a:r>
              <a:rPr lang="en-US" dirty="0"/>
              <a:t>S*: what do </a:t>
            </a:r>
            <a:r>
              <a:rPr lang="en-US" b="1" dirty="0"/>
              <a:t>static</a:t>
            </a:r>
            <a:r>
              <a:rPr lang="en-US" dirty="0"/>
              <a:t> graphs look like?</a:t>
            </a:r>
          </a:p>
          <a:p>
            <a:pPr lvl="2"/>
            <a:r>
              <a:rPr lang="en-US" dirty="0"/>
              <a:t>S.0: ‘six degrees’</a:t>
            </a:r>
          </a:p>
          <a:p>
            <a:pPr lvl="2"/>
            <a:r>
              <a:rPr lang="en-US" dirty="0"/>
              <a:t>S.1: skewed degree distribution</a:t>
            </a:r>
          </a:p>
          <a:p>
            <a:pPr lvl="2"/>
            <a:r>
              <a:rPr lang="en-US" dirty="0"/>
              <a:t>S.2: skewed eigenvalues</a:t>
            </a:r>
          </a:p>
          <a:p>
            <a:pPr lvl="2"/>
            <a:r>
              <a:rPr lang="en-US" dirty="0"/>
              <a:t>S.3: triangle power-laws</a:t>
            </a:r>
          </a:p>
          <a:p>
            <a:pPr lvl="2"/>
            <a:r>
              <a:rPr lang="en-US" dirty="0"/>
              <a:t>S.4: GCC; and skewed distr. of conn. comp.</a:t>
            </a:r>
          </a:p>
          <a:p>
            <a:pPr lvl="1"/>
            <a:r>
              <a:rPr lang="en-US" dirty="0"/>
              <a:t>T*: how do graphs evolve over </a:t>
            </a:r>
            <a:r>
              <a:rPr lang="en-US" b="1" dirty="0"/>
              <a:t>time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T.1: diameters</a:t>
            </a:r>
          </a:p>
          <a:p>
            <a:pPr lvl="2"/>
            <a:r>
              <a:rPr lang="en-US" dirty="0"/>
              <a:t>T.2: densification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6E7BA5-948A-7749-BFA0-E8014A96A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381" y="442795"/>
            <a:ext cx="1194619" cy="10194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43FEA0-B31F-2D41-96E9-1AE9BD0B1355}"/>
              </a:ext>
            </a:extLst>
          </p:cNvPr>
          <p:cNvSpPr txBox="1"/>
          <p:nvPr/>
        </p:nvSpPr>
        <p:spPr>
          <a:xfrm rot="20693058">
            <a:off x="560723" y="2195071"/>
            <a:ext cx="6192721" cy="2092881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</a:rPr>
              <a:t>Power laws: </a:t>
            </a:r>
            <a:r>
              <a:rPr lang="en-US" sz="5400" b="1" i="1" dirty="0">
                <a:solidFill>
                  <a:schemeClr val="bg1"/>
                </a:solidFill>
              </a:rPr>
              <a:t>y ~ </a:t>
            </a:r>
            <a:r>
              <a:rPr lang="en-US" sz="5400" b="1" i="1" dirty="0" err="1">
                <a:solidFill>
                  <a:schemeClr val="bg1"/>
                </a:solidFill>
              </a:rPr>
              <a:t>x</a:t>
            </a:r>
            <a:r>
              <a:rPr lang="en-US" sz="5400" b="1" i="1" baseline="30000" dirty="0" err="1">
                <a:solidFill>
                  <a:schemeClr val="bg1"/>
                </a:solidFill>
              </a:rPr>
              <a:t>a</a:t>
            </a:r>
            <a:endParaRPr lang="en-US" sz="5400" b="1" i="1" baseline="30000" dirty="0">
              <a:solidFill>
                <a:schemeClr val="bg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NOT Gaussians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Take logarithms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43FE13-C8FE-C143-818C-0C4D6A177C93}"/>
              </a:ext>
            </a:extLst>
          </p:cNvPr>
          <p:cNvGrpSpPr>
            <a:grpSpLocks noChangeAspect="1"/>
          </p:cNvGrpSpPr>
          <p:nvPr/>
        </p:nvGrpSpPr>
        <p:grpSpPr>
          <a:xfrm>
            <a:off x="310081" y="413853"/>
            <a:ext cx="1703171" cy="1089718"/>
            <a:chOff x="6484711" y="2335708"/>
            <a:chExt cx="2333112" cy="1492765"/>
          </a:xfrm>
        </p:grpSpPr>
        <p:pic>
          <p:nvPicPr>
            <p:cNvPr id="11" name="Picture 4" descr="0iterations">
              <a:extLst>
                <a:ext uri="{FF2B5EF4-FFF2-40B4-BE49-F238E27FC236}">
                  <a16:creationId xmlns:a16="http://schemas.microsoft.com/office/drawing/2014/main" id="{27D80EC5-7D0A-8E4A-A2B6-0B6769CA6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84711" y="2903961"/>
              <a:ext cx="840014" cy="92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0CABA01-732C-7746-AE9D-6E356106DE53}"/>
                </a:ext>
              </a:extLst>
            </p:cNvPr>
            <p:cNvGrpSpPr/>
            <p:nvPr/>
          </p:nvGrpSpPr>
          <p:grpSpPr>
            <a:xfrm>
              <a:off x="7510462" y="2908860"/>
              <a:ext cx="496887" cy="657039"/>
              <a:chOff x="7510462" y="2908860"/>
              <a:chExt cx="496887" cy="657039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B4F941D-A4E5-914B-A2F9-BC4426C61604}"/>
                  </a:ext>
                </a:extLst>
              </p:cNvPr>
              <p:cNvSpPr/>
              <p:nvPr/>
            </p:nvSpPr>
            <p:spPr bwMode="auto">
              <a:xfrm>
                <a:off x="7718401" y="290886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06EF764-ED23-794C-BD49-9F296E929793}"/>
                  </a:ext>
                </a:extLst>
              </p:cNvPr>
              <p:cNvSpPr/>
              <p:nvPr/>
            </p:nvSpPr>
            <p:spPr bwMode="auto">
              <a:xfrm>
                <a:off x="7510462" y="315806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BD3038C-74B8-C046-ABEA-0BFCC8C0038E}"/>
                  </a:ext>
                </a:extLst>
              </p:cNvPr>
              <p:cNvSpPr/>
              <p:nvPr/>
            </p:nvSpPr>
            <p:spPr bwMode="auto">
              <a:xfrm>
                <a:off x="7931149" y="315806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7ED88EB-74E2-5740-8CF7-D4AABC3CC4DD}"/>
                  </a:ext>
                </a:extLst>
              </p:cNvPr>
              <p:cNvSpPr/>
              <p:nvPr/>
            </p:nvSpPr>
            <p:spPr bwMode="auto">
              <a:xfrm>
                <a:off x="7510462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997ED1C-E1FA-EB47-BDB1-44C71EE81CD9}"/>
                  </a:ext>
                </a:extLst>
              </p:cNvPr>
              <p:cNvSpPr/>
              <p:nvPr/>
            </p:nvSpPr>
            <p:spPr bwMode="auto">
              <a:xfrm>
                <a:off x="7931149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91F28E8-8155-4044-943B-2B6A0D131250}"/>
                  </a:ext>
                </a:extLst>
              </p:cNvPr>
              <p:cNvCxnSpPr>
                <a:stCxn id="31" idx="7"/>
                <a:endCxn id="33" idx="3"/>
              </p:cNvCxnSpPr>
              <p:nvPr/>
            </p:nvCxnSpPr>
            <p:spPr bwMode="auto">
              <a:xfrm>
                <a:off x="7783442" y="2918264"/>
                <a:ext cx="158866" cy="29461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FE8A7DE-3A0D-5847-B049-30FD3969EF25}"/>
                  </a:ext>
                </a:extLst>
              </p:cNvPr>
              <p:cNvCxnSpPr>
                <a:stCxn id="31" idx="5"/>
                <a:endCxn id="35" idx="1"/>
              </p:cNvCxnSpPr>
              <p:nvPr/>
            </p:nvCxnSpPr>
            <p:spPr bwMode="auto">
              <a:xfrm>
                <a:off x="7783442" y="2963673"/>
                <a:ext cx="158866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AA29F74-A3AA-9E4F-AAF9-DDDDD8636723}"/>
                  </a:ext>
                </a:extLst>
              </p:cNvPr>
              <p:cNvCxnSpPr>
                <a:stCxn id="31" idx="3"/>
                <a:endCxn id="34" idx="7"/>
              </p:cNvCxnSpPr>
              <p:nvPr/>
            </p:nvCxnSpPr>
            <p:spPr bwMode="auto">
              <a:xfrm flipH="1">
                <a:off x="7575503" y="2963673"/>
                <a:ext cx="154057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1629C53-D501-2D4A-A89C-99BCFD6348D8}"/>
                  </a:ext>
                </a:extLst>
              </p:cNvPr>
              <p:cNvCxnSpPr>
                <a:stCxn id="31" idx="1"/>
                <a:endCxn id="32" idx="5"/>
              </p:cNvCxnSpPr>
              <p:nvPr/>
            </p:nvCxnSpPr>
            <p:spPr bwMode="auto">
              <a:xfrm flipH="1">
                <a:off x="7575503" y="2918264"/>
                <a:ext cx="154057" cy="29461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7FA581D-1265-9C4A-BC7B-6043FF4B02B3}"/>
                </a:ext>
              </a:extLst>
            </p:cNvPr>
            <p:cNvGrpSpPr/>
            <p:nvPr/>
          </p:nvGrpSpPr>
          <p:grpSpPr>
            <a:xfrm>
              <a:off x="8275636" y="2952920"/>
              <a:ext cx="542187" cy="608212"/>
              <a:chOff x="8275636" y="2952920"/>
              <a:chExt cx="542187" cy="60821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7B5F604-BC7F-6C44-BE80-96C4474A61E8}"/>
                  </a:ext>
                </a:extLst>
              </p:cNvPr>
              <p:cNvSpPr/>
              <p:nvPr/>
            </p:nvSpPr>
            <p:spPr bwMode="auto">
              <a:xfrm>
                <a:off x="8506505" y="295292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B0F6AB5-21D8-8949-BDD5-F53DCB4CFA29}"/>
                  </a:ext>
                </a:extLst>
              </p:cNvPr>
              <p:cNvSpPr/>
              <p:nvPr/>
            </p:nvSpPr>
            <p:spPr bwMode="auto">
              <a:xfrm>
                <a:off x="8275636" y="312595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33B8726-5706-DD4D-8590-2A05EF66D6FD}"/>
                  </a:ext>
                </a:extLst>
              </p:cNvPr>
              <p:cNvSpPr/>
              <p:nvPr/>
            </p:nvSpPr>
            <p:spPr bwMode="auto">
              <a:xfrm>
                <a:off x="8741623" y="312759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56ECA83-6454-EF45-96D7-54204EB870A4}"/>
                  </a:ext>
                </a:extLst>
              </p:cNvPr>
              <p:cNvSpPr/>
              <p:nvPr/>
            </p:nvSpPr>
            <p:spPr bwMode="auto">
              <a:xfrm>
                <a:off x="8363463" y="3493804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232017D-A325-F845-8E73-EE108FEB4346}"/>
                  </a:ext>
                </a:extLst>
              </p:cNvPr>
              <p:cNvSpPr/>
              <p:nvPr/>
            </p:nvSpPr>
            <p:spPr bwMode="auto">
              <a:xfrm>
                <a:off x="8668063" y="349691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A48E585-269D-F846-9825-4DFDFACFE327}"/>
                  </a:ext>
                </a:extLst>
              </p:cNvPr>
              <p:cNvCxnSpPr>
                <a:cxnSpLocks/>
                <a:stCxn id="16" idx="6"/>
                <a:endCxn id="18" idx="1"/>
              </p:cNvCxnSpPr>
              <p:nvPr/>
            </p:nvCxnSpPr>
            <p:spPr bwMode="auto">
              <a:xfrm>
                <a:off x="8582705" y="2985029"/>
                <a:ext cx="170077" cy="15196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CC14269-817E-6F4F-9F44-AF5154354FE9}"/>
                  </a:ext>
                </a:extLst>
              </p:cNvPr>
              <p:cNvCxnSpPr>
                <a:stCxn id="16" idx="5"/>
                <a:endCxn id="20" idx="1"/>
              </p:cNvCxnSpPr>
              <p:nvPr/>
            </p:nvCxnSpPr>
            <p:spPr bwMode="auto">
              <a:xfrm>
                <a:off x="8571546" y="3007733"/>
                <a:ext cx="107676" cy="49858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87384A2-7583-814A-94A0-497B16BD448B}"/>
                  </a:ext>
                </a:extLst>
              </p:cNvPr>
              <p:cNvCxnSpPr>
                <a:stCxn id="16" idx="3"/>
                <a:endCxn id="19" idx="7"/>
              </p:cNvCxnSpPr>
              <p:nvPr/>
            </p:nvCxnSpPr>
            <p:spPr bwMode="auto">
              <a:xfrm flipH="1">
                <a:off x="8428504" y="3007733"/>
                <a:ext cx="89160" cy="49547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B6934F0-0DB0-4C44-8B56-AF7DDEA57B26}"/>
                  </a:ext>
                </a:extLst>
              </p:cNvPr>
              <p:cNvCxnSpPr>
                <a:cxnSpLocks/>
                <a:stCxn id="16" idx="1"/>
                <a:endCxn id="17" idx="7"/>
              </p:cNvCxnSpPr>
              <p:nvPr/>
            </p:nvCxnSpPr>
            <p:spPr bwMode="auto">
              <a:xfrm flipH="1">
                <a:off x="8340677" y="2962324"/>
                <a:ext cx="176987" cy="17303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4DADD9B-FBD8-7E4E-BF7D-36FB969F2C08}"/>
                  </a:ext>
                </a:extLst>
              </p:cNvPr>
              <p:cNvCxnSpPr>
                <a:stCxn id="17" idx="6"/>
                <a:endCxn id="18" idx="2"/>
              </p:cNvCxnSpPr>
              <p:nvPr/>
            </p:nvCxnSpPr>
            <p:spPr bwMode="auto">
              <a:xfrm>
                <a:off x="8351836" y="3158065"/>
                <a:ext cx="389787" cy="163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CA23A72-2E91-694E-B664-17634FE4246E}"/>
                  </a:ext>
                </a:extLst>
              </p:cNvPr>
              <p:cNvCxnSpPr>
                <a:stCxn id="18" idx="4"/>
                <a:endCxn id="20" idx="0"/>
              </p:cNvCxnSpPr>
              <p:nvPr/>
            </p:nvCxnSpPr>
            <p:spPr bwMode="auto">
              <a:xfrm flipH="1">
                <a:off x="8706163" y="3191807"/>
                <a:ext cx="73560" cy="305108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7F2C67E-D9FD-CE45-8F29-BB49C54DC4A6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 bwMode="auto">
              <a:xfrm>
                <a:off x="8439663" y="3525913"/>
                <a:ext cx="228400" cy="311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0E1D9D5-F190-DF40-A76D-594253A5C5A4}"/>
                  </a:ext>
                </a:extLst>
              </p:cNvPr>
              <p:cNvCxnSpPr>
                <a:stCxn id="17" idx="4"/>
                <a:endCxn id="19" idx="0"/>
              </p:cNvCxnSpPr>
              <p:nvPr/>
            </p:nvCxnSpPr>
            <p:spPr bwMode="auto">
              <a:xfrm>
                <a:off x="8313736" y="3190173"/>
                <a:ext cx="87827" cy="30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D9B9B22-C304-6840-8989-8E2C3CC593BA}"/>
                  </a:ext>
                </a:extLst>
              </p:cNvPr>
              <p:cNvCxnSpPr>
                <a:stCxn id="17" idx="5"/>
                <a:endCxn id="20" idx="1"/>
              </p:cNvCxnSpPr>
              <p:nvPr/>
            </p:nvCxnSpPr>
            <p:spPr bwMode="auto">
              <a:xfrm>
                <a:off x="8340677" y="3180769"/>
                <a:ext cx="338545" cy="32555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8947C24-6911-D140-A8BB-75AC5BEE97CB}"/>
                  </a:ext>
                </a:extLst>
              </p:cNvPr>
              <p:cNvCxnSpPr>
                <a:stCxn id="18" idx="4"/>
                <a:endCxn id="19" idx="7"/>
              </p:cNvCxnSpPr>
              <p:nvPr/>
            </p:nvCxnSpPr>
            <p:spPr bwMode="auto">
              <a:xfrm flipH="1">
                <a:off x="8428504" y="3191807"/>
                <a:ext cx="351219" cy="31140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3CFFD0-3517-CE46-BD51-1E47C0C933E3}"/>
                </a:ext>
              </a:extLst>
            </p:cNvPr>
            <p:cNvSpPr txBox="1"/>
            <p:nvPr/>
          </p:nvSpPr>
          <p:spPr>
            <a:xfrm>
              <a:off x="7566687" y="2342486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DBBE55-361F-E34E-A121-8B82CFED9DC7}"/>
                </a:ext>
              </a:extLst>
            </p:cNvPr>
            <p:cNvSpPr txBox="1"/>
            <p:nvPr/>
          </p:nvSpPr>
          <p:spPr>
            <a:xfrm>
              <a:off x="8334809" y="2335708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</p:grpSp>
      <p:pic>
        <p:nvPicPr>
          <p:cNvPr id="40" name="Picture 6">
            <a:extLst>
              <a:ext uri="{FF2B5EF4-FFF2-40B4-BE49-F238E27FC236}">
                <a16:creationId xmlns:a16="http://schemas.microsoft.com/office/drawing/2014/main" id="{FA761F8C-19F4-0F41-877C-012967854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634" y="2709620"/>
            <a:ext cx="1932820" cy="128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7B4971-2615-8541-8F12-C091DE1BB5AC}"/>
              </a:ext>
            </a:extLst>
          </p:cNvPr>
          <p:cNvSpPr txBox="1"/>
          <p:nvPr/>
        </p:nvSpPr>
        <p:spPr>
          <a:xfrm>
            <a:off x="7627338" y="398930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2"/>
                </a:solidFill>
              </a:rPr>
              <a:t>x</a:t>
            </a:r>
            <a:r>
              <a:rPr lang="en-US" sz="1800" dirty="0">
                <a:solidFill>
                  <a:schemeClr val="tx2"/>
                </a:solidFill>
              </a:rPr>
              <a:t> (log scale)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2BBC71D-093C-A640-856F-2E18F89883FC}"/>
              </a:ext>
            </a:extLst>
          </p:cNvPr>
          <p:cNvSpPr txBox="1"/>
          <p:nvPr/>
        </p:nvSpPr>
        <p:spPr>
          <a:xfrm>
            <a:off x="6553200" y="237255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2"/>
                </a:solidFill>
              </a:rPr>
              <a:t>y</a:t>
            </a:r>
            <a:r>
              <a:rPr lang="en-US" sz="1800" dirty="0">
                <a:solidFill>
                  <a:schemeClr val="tx2"/>
                </a:solidFill>
              </a:rPr>
              <a:t> (log scale)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D78ADB6-B415-C24F-B3D7-8D18FFEC5447}"/>
              </a:ext>
            </a:extLst>
          </p:cNvPr>
          <p:cNvCxnSpPr>
            <a:cxnSpLocks/>
          </p:cNvCxnSpPr>
          <p:nvPr/>
        </p:nvCxnSpPr>
        <p:spPr bwMode="auto">
          <a:xfrm>
            <a:off x="7627338" y="2984500"/>
            <a:ext cx="1040990" cy="57609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B110398-5CA1-DB49-8667-41FB5F641EAA}"/>
              </a:ext>
            </a:extLst>
          </p:cNvPr>
          <p:cNvCxnSpPr/>
          <p:nvPr/>
        </p:nvCxnSpPr>
        <p:spPr bwMode="auto">
          <a:xfrm>
            <a:off x="8147833" y="3259052"/>
            <a:ext cx="398857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31026C2-F480-FB4B-993B-452689B575FF}"/>
              </a:ext>
            </a:extLst>
          </p:cNvPr>
          <p:cNvSpPr txBox="1"/>
          <p:nvPr/>
        </p:nvSpPr>
        <p:spPr>
          <a:xfrm>
            <a:off x="8504693" y="31463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tx2"/>
                </a:solidFill>
              </a:rPr>
              <a:t>a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780DD4B-CC4B-F544-8C17-CC67EBBC0149}"/>
              </a:ext>
            </a:extLst>
          </p:cNvPr>
          <p:cNvCxnSpPr/>
          <p:nvPr/>
        </p:nvCxnSpPr>
        <p:spPr bwMode="auto">
          <a:xfrm flipV="1">
            <a:off x="5740400" y="675058"/>
            <a:ext cx="558800" cy="69654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30338234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4711" y="3513561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D0F81-3D38-DC47-9407-8B1B9B0F7815}"/>
              </a:ext>
            </a:extLst>
          </p:cNvPr>
          <p:cNvGrpSpPr/>
          <p:nvPr/>
        </p:nvGrpSpPr>
        <p:grpSpPr>
          <a:xfrm>
            <a:off x="7510462" y="3518460"/>
            <a:ext cx="496887" cy="657039"/>
            <a:chOff x="7510462" y="2908860"/>
            <a:chExt cx="496887" cy="65703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63E2BB4-CBCB-6244-A0AA-F7721DCA8D91}"/>
                </a:ext>
              </a:extLst>
            </p:cNvPr>
            <p:cNvSpPr/>
            <p:nvPr/>
          </p:nvSpPr>
          <p:spPr bwMode="auto">
            <a:xfrm>
              <a:off x="7718401" y="2908860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9753BE-604E-4945-92AF-A0415945A0DC}"/>
                </a:ext>
              </a:extLst>
            </p:cNvPr>
            <p:cNvSpPr/>
            <p:nvPr/>
          </p:nvSpPr>
          <p:spPr bwMode="auto">
            <a:xfrm>
              <a:off x="7510462" y="315806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806626-3686-7449-ACEA-8765FDF99D15}"/>
                </a:ext>
              </a:extLst>
            </p:cNvPr>
            <p:cNvSpPr/>
            <p:nvPr/>
          </p:nvSpPr>
          <p:spPr bwMode="auto">
            <a:xfrm>
              <a:off x="7931149" y="31580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1C489D-945F-804F-8FA8-73B05063315D}"/>
                </a:ext>
              </a:extLst>
            </p:cNvPr>
            <p:cNvSpPr/>
            <p:nvPr/>
          </p:nvSpPr>
          <p:spPr bwMode="auto">
            <a:xfrm>
              <a:off x="7510462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A58D44-D9B4-CE4E-A1E4-A5FADDDD905D}"/>
                </a:ext>
              </a:extLst>
            </p:cNvPr>
            <p:cNvSpPr/>
            <p:nvPr/>
          </p:nvSpPr>
          <p:spPr bwMode="auto">
            <a:xfrm>
              <a:off x="7931149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77FA0AC-71C9-574A-9086-8D2067BEB43D}"/>
                </a:ext>
              </a:extLst>
            </p:cNvPr>
            <p:cNvCxnSpPr>
              <a:stCxn id="2" idx="7"/>
              <a:endCxn id="11" idx="3"/>
            </p:cNvCxnSpPr>
            <p:nvPr/>
          </p:nvCxnSpPr>
          <p:spPr bwMode="auto">
            <a:xfrm>
              <a:off x="7783442" y="2918264"/>
              <a:ext cx="158866" cy="29461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459DAE3-CEEB-C345-AB49-512D40D7CC0D}"/>
                </a:ext>
              </a:extLst>
            </p:cNvPr>
            <p:cNvCxnSpPr>
              <a:stCxn id="2" idx="5"/>
              <a:endCxn id="13" idx="1"/>
            </p:cNvCxnSpPr>
            <p:nvPr/>
          </p:nvCxnSpPr>
          <p:spPr bwMode="auto">
            <a:xfrm>
              <a:off x="7783442" y="2963673"/>
              <a:ext cx="158866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CF04C14-C68F-A14A-BB98-D943DB74C9AD}"/>
                </a:ext>
              </a:extLst>
            </p:cNvPr>
            <p:cNvCxnSpPr>
              <a:stCxn id="2" idx="3"/>
              <a:endCxn id="12" idx="7"/>
            </p:cNvCxnSpPr>
            <p:nvPr/>
          </p:nvCxnSpPr>
          <p:spPr bwMode="auto">
            <a:xfrm flipH="1">
              <a:off x="7575503" y="2963673"/>
              <a:ext cx="154057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C4995D-BC43-4C4C-86EE-D70205C41A47}"/>
                </a:ext>
              </a:extLst>
            </p:cNvPr>
            <p:cNvCxnSpPr>
              <a:stCxn id="2" idx="1"/>
              <a:endCxn id="10" idx="5"/>
            </p:cNvCxnSpPr>
            <p:nvPr/>
          </p:nvCxnSpPr>
          <p:spPr bwMode="auto">
            <a:xfrm flipH="1">
              <a:off x="7575503" y="2918264"/>
              <a:ext cx="154057" cy="29461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2528" name="TextBox 22527">
            <a:extLst>
              <a:ext uri="{FF2B5EF4-FFF2-40B4-BE49-F238E27FC236}">
                <a16:creationId xmlns:a16="http://schemas.microsoft.com/office/drawing/2014/main" id="{46294C53-F847-CB4D-A584-8ABD3A05159D}"/>
              </a:ext>
            </a:extLst>
          </p:cNvPr>
          <p:cNvSpPr txBox="1"/>
          <p:nvPr/>
        </p:nvSpPr>
        <p:spPr>
          <a:xfrm>
            <a:off x="6726256" y="3035421"/>
            <a:ext cx="3706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841FC0-3D20-3E4C-AAB6-0923C7A3359F}"/>
              </a:ext>
            </a:extLst>
          </p:cNvPr>
          <p:cNvSpPr/>
          <p:nvPr/>
        </p:nvSpPr>
        <p:spPr bwMode="auto">
          <a:xfrm>
            <a:off x="7652531" y="3421626"/>
            <a:ext cx="210344" cy="253545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3854247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7660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40A5-1CDB-B94A-A286-9E133298E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care about patterns?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60129-F356-0D4E-8A87-1F2D7B06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Anomalies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Faster algorithms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Graph generators (‘what if’ scenarios)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FE550-CC09-384D-95EE-87B5CD56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C43C2-341D-B24B-BA59-17053782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9F7BB-F03D-A041-B0DD-2365EC5D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4" descr="0iterations">
            <a:extLst>
              <a:ext uri="{FF2B5EF4-FFF2-40B4-BE49-F238E27FC236}">
                <a16:creationId xmlns:a16="http://schemas.microsoft.com/office/drawing/2014/main" id="{649C567E-5DBD-C84A-A261-71CB68132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500" y="1158856"/>
            <a:ext cx="1104900" cy="121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BFD3CF2-4466-B647-85AC-0DC389223ECB}"/>
              </a:ext>
            </a:extLst>
          </p:cNvPr>
          <p:cNvGrpSpPr/>
          <p:nvPr/>
        </p:nvGrpSpPr>
        <p:grpSpPr>
          <a:xfrm>
            <a:off x="2781300" y="2036048"/>
            <a:ext cx="4793530" cy="605552"/>
            <a:chOff x="2781300" y="2036048"/>
            <a:chExt cx="4793530" cy="60555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F21CD99-C870-CD40-93AF-820C4F11B1A7}"/>
                </a:ext>
              </a:extLst>
            </p:cNvPr>
            <p:cNvSpPr/>
            <p:nvPr/>
          </p:nvSpPr>
          <p:spPr bwMode="auto">
            <a:xfrm>
              <a:off x="2781300" y="20828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B54B8C-4DB5-4B49-A9FA-34C810F06533}"/>
                </a:ext>
              </a:extLst>
            </p:cNvPr>
            <p:cNvSpPr/>
            <p:nvPr/>
          </p:nvSpPr>
          <p:spPr bwMode="auto">
            <a:xfrm>
              <a:off x="2933700" y="22352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FAC5A07-A4B2-0D49-9BF3-4593D198CC8C}"/>
                </a:ext>
              </a:extLst>
            </p:cNvPr>
            <p:cNvSpPr/>
            <p:nvPr/>
          </p:nvSpPr>
          <p:spPr bwMode="auto">
            <a:xfrm>
              <a:off x="3086100" y="23876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FECD331-7130-9E4D-B3AC-A07957E9FC2C}"/>
                </a:ext>
              </a:extLst>
            </p:cNvPr>
            <p:cNvSpPr/>
            <p:nvPr/>
          </p:nvSpPr>
          <p:spPr bwMode="auto">
            <a:xfrm>
              <a:off x="3238500" y="25400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BC7BC2C-BA9A-2E45-AA9F-E6DCD685AC2B}"/>
                </a:ext>
              </a:extLst>
            </p:cNvPr>
            <p:cNvSpPr/>
            <p:nvPr/>
          </p:nvSpPr>
          <p:spPr bwMode="auto">
            <a:xfrm>
              <a:off x="3098800" y="22098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79880A5-06AF-1344-8682-8007DA46F111}"/>
                </a:ext>
              </a:extLst>
            </p:cNvPr>
            <p:cNvCxnSpPr/>
            <p:nvPr/>
          </p:nvCxnSpPr>
          <p:spPr bwMode="auto">
            <a:xfrm rot="16200000" flipH="1">
              <a:off x="2768600" y="2082800"/>
              <a:ext cx="571500" cy="5461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15" name="Group 21">
              <a:extLst>
                <a:ext uri="{FF2B5EF4-FFF2-40B4-BE49-F238E27FC236}">
                  <a16:creationId xmlns:a16="http://schemas.microsoft.com/office/drawing/2014/main" id="{32917696-0C8F-0245-9D98-15AA6D0D0C09}"/>
                </a:ext>
              </a:extLst>
            </p:cNvPr>
            <p:cNvGrpSpPr/>
            <p:nvPr/>
          </p:nvGrpSpPr>
          <p:grpSpPr>
            <a:xfrm>
              <a:off x="3379450" y="2036048"/>
              <a:ext cx="4195380" cy="569040"/>
              <a:chOff x="3379450" y="2036048"/>
              <a:chExt cx="4195380" cy="56904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B1C116-6CA5-7844-A3A1-E8BCE804915F}"/>
                  </a:ext>
                </a:extLst>
              </p:cNvPr>
              <p:cNvSpPr txBox="1"/>
              <p:nvPr/>
            </p:nvSpPr>
            <p:spPr>
              <a:xfrm>
                <a:off x="3379450" y="2095500"/>
                <a:ext cx="419538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Patterns            anomalies</a:t>
                </a:r>
              </a:p>
            </p:txBody>
          </p:sp>
          <p:pic>
            <p:nvPicPr>
              <p:cNvPr id="17" name="Picture 16" descr="shutterstock_104520869.jpg">
                <a:extLst>
                  <a:ext uri="{FF2B5EF4-FFF2-40B4-BE49-F238E27FC236}">
                    <a16:creationId xmlns:a16="http://schemas.microsoft.com/office/drawing/2014/main" id="{4A962E79-9E7F-304B-A777-69F21F26FA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27600" y="2036048"/>
                <a:ext cx="850900" cy="569040"/>
              </a:xfrm>
              <a:prstGeom prst="rect">
                <a:avLst/>
              </a:prstGeom>
            </p:spPr>
          </p:pic>
        </p:grpSp>
      </p:grpSp>
      <p:sp>
        <p:nvSpPr>
          <p:cNvPr id="18" name="Double Bracket 17">
            <a:extLst>
              <a:ext uri="{FF2B5EF4-FFF2-40B4-BE49-F238E27FC236}">
                <a16:creationId xmlns:a16="http://schemas.microsoft.com/office/drawing/2014/main" id="{4D0F8229-57C1-8444-851C-B3F1ADB1B533}"/>
              </a:ext>
            </a:extLst>
          </p:cNvPr>
          <p:cNvSpPr/>
          <p:nvPr/>
        </p:nvSpPr>
        <p:spPr bwMode="auto">
          <a:xfrm>
            <a:off x="315686" y="674913"/>
            <a:ext cx="8534400" cy="5617028"/>
          </a:xfrm>
          <a:prstGeom prst="bracketPair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3938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40A5-1CDB-B94A-A286-9E133298E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care about patterns?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60129-F356-0D4E-8A87-1F2D7B06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Anomalies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Faster algorithms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Graph generators (‘what if’ scenarios)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FE550-CC09-384D-95EE-87B5CD56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C43C2-341D-B24B-BA59-17053782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9F7BB-F03D-A041-B0DD-2365EC5D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4" descr="0iterations">
            <a:extLst>
              <a:ext uri="{FF2B5EF4-FFF2-40B4-BE49-F238E27FC236}">
                <a16:creationId xmlns:a16="http://schemas.microsoft.com/office/drawing/2014/main" id="{649C567E-5DBD-C84A-A261-71CB68132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500" y="1158856"/>
            <a:ext cx="1104900" cy="121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BFD3CF2-4466-B647-85AC-0DC389223ECB}"/>
              </a:ext>
            </a:extLst>
          </p:cNvPr>
          <p:cNvGrpSpPr/>
          <p:nvPr/>
        </p:nvGrpSpPr>
        <p:grpSpPr>
          <a:xfrm>
            <a:off x="2781300" y="2036048"/>
            <a:ext cx="4793530" cy="605552"/>
            <a:chOff x="2781300" y="2036048"/>
            <a:chExt cx="4793530" cy="60555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F21CD99-C870-CD40-93AF-820C4F11B1A7}"/>
                </a:ext>
              </a:extLst>
            </p:cNvPr>
            <p:cNvSpPr/>
            <p:nvPr/>
          </p:nvSpPr>
          <p:spPr bwMode="auto">
            <a:xfrm>
              <a:off x="2781300" y="20828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B54B8C-4DB5-4B49-A9FA-34C810F06533}"/>
                </a:ext>
              </a:extLst>
            </p:cNvPr>
            <p:cNvSpPr/>
            <p:nvPr/>
          </p:nvSpPr>
          <p:spPr bwMode="auto">
            <a:xfrm>
              <a:off x="2933700" y="22352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FAC5A07-A4B2-0D49-9BF3-4593D198CC8C}"/>
                </a:ext>
              </a:extLst>
            </p:cNvPr>
            <p:cNvSpPr/>
            <p:nvPr/>
          </p:nvSpPr>
          <p:spPr bwMode="auto">
            <a:xfrm>
              <a:off x="3086100" y="23876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FECD331-7130-9E4D-B3AC-A07957E9FC2C}"/>
                </a:ext>
              </a:extLst>
            </p:cNvPr>
            <p:cNvSpPr/>
            <p:nvPr/>
          </p:nvSpPr>
          <p:spPr bwMode="auto">
            <a:xfrm>
              <a:off x="3238500" y="25400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BC7BC2C-BA9A-2E45-AA9F-E6DCD685AC2B}"/>
                </a:ext>
              </a:extLst>
            </p:cNvPr>
            <p:cNvSpPr/>
            <p:nvPr/>
          </p:nvSpPr>
          <p:spPr bwMode="auto">
            <a:xfrm>
              <a:off x="3098800" y="22098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79880A5-06AF-1344-8682-8007DA46F111}"/>
                </a:ext>
              </a:extLst>
            </p:cNvPr>
            <p:cNvCxnSpPr/>
            <p:nvPr/>
          </p:nvCxnSpPr>
          <p:spPr bwMode="auto">
            <a:xfrm rot="16200000" flipH="1">
              <a:off x="2768600" y="2082800"/>
              <a:ext cx="571500" cy="5461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15" name="Group 21">
              <a:extLst>
                <a:ext uri="{FF2B5EF4-FFF2-40B4-BE49-F238E27FC236}">
                  <a16:creationId xmlns:a16="http://schemas.microsoft.com/office/drawing/2014/main" id="{32917696-0C8F-0245-9D98-15AA6D0D0C09}"/>
                </a:ext>
              </a:extLst>
            </p:cNvPr>
            <p:cNvGrpSpPr/>
            <p:nvPr/>
          </p:nvGrpSpPr>
          <p:grpSpPr>
            <a:xfrm>
              <a:off x="3379450" y="2036048"/>
              <a:ext cx="4195380" cy="569040"/>
              <a:chOff x="3379450" y="2036048"/>
              <a:chExt cx="4195380" cy="56904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B1C116-6CA5-7844-A3A1-E8BCE804915F}"/>
                  </a:ext>
                </a:extLst>
              </p:cNvPr>
              <p:cNvSpPr txBox="1"/>
              <p:nvPr/>
            </p:nvSpPr>
            <p:spPr>
              <a:xfrm>
                <a:off x="3379450" y="2095500"/>
                <a:ext cx="419538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Patterns            anomalies</a:t>
                </a:r>
              </a:p>
            </p:txBody>
          </p:sp>
          <p:pic>
            <p:nvPicPr>
              <p:cNvPr id="17" name="Picture 16" descr="shutterstock_104520869.jpg">
                <a:extLst>
                  <a:ext uri="{FF2B5EF4-FFF2-40B4-BE49-F238E27FC236}">
                    <a16:creationId xmlns:a16="http://schemas.microsoft.com/office/drawing/2014/main" id="{4A962E79-9E7F-304B-A777-69F21F26FA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27600" y="2036048"/>
                <a:ext cx="850900" cy="569040"/>
              </a:xfrm>
              <a:prstGeom prst="rect">
                <a:avLst/>
              </a:prstGeom>
            </p:spPr>
          </p:pic>
        </p:grpSp>
      </p:grpSp>
      <p:sp>
        <p:nvSpPr>
          <p:cNvPr id="18" name="Double Bracket 17">
            <a:extLst>
              <a:ext uri="{FF2B5EF4-FFF2-40B4-BE49-F238E27FC236}">
                <a16:creationId xmlns:a16="http://schemas.microsoft.com/office/drawing/2014/main" id="{4D0F8229-57C1-8444-851C-B3F1ADB1B533}"/>
              </a:ext>
            </a:extLst>
          </p:cNvPr>
          <p:cNvSpPr/>
          <p:nvPr/>
        </p:nvSpPr>
        <p:spPr bwMode="auto">
          <a:xfrm>
            <a:off x="315686" y="674913"/>
            <a:ext cx="8534400" cy="5617028"/>
          </a:xfrm>
          <a:prstGeom prst="bracketPair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DDB313C-5185-8949-BE5F-3B78FE3BC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158" y="3084216"/>
            <a:ext cx="652937" cy="7656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26D7E8F-D774-3545-B95A-98BC00540E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6787" y="3084216"/>
            <a:ext cx="806433" cy="7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3791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40A5-1CDB-B94A-A286-9E133298E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care about patterns?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60129-F356-0D4E-8A87-1F2D7B06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Anomalies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Faster algorithms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Graph generators (‘what if’ scenarios)</a:t>
            </a:r>
          </a:p>
          <a:p>
            <a:pPr marL="857250" lvl="1" indent="-457200"/>
            <a:r>
              <a:rPr lang="en-US" dirty="0">
                <a:hlinkClick r:id="rId2"/>
              </a:rPr>
              <a:t>Graph500.org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FE550-CC09-384D-95EE-87B5CD56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C43C2-341D-B24B-BA59-17053782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9F7BB-F03D-A041-B0DD-2365EC5D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4" descr="0iterations">
            <a:extLst>
              <a:ext uri="{FF2B5EF4-FFF2-40B4-BE49-F238E27FC236}">
                <a16:creationId xmlns:a16="http://schemas.microsoft.com/office/drawing/2014/main" id="{649C567E-5DBD-C84A-A261-71CB68132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500" y="1158856"/>
            <a:ext cx="1104900" cy="121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BFD3CF2-4466-B647-85AC-0DC389223ECB}"/>
              </a:ext>
            </a:extLst>
          </p:cNvPr>
          <p:cNvGrpSpPr/>
          <p:nvPr/>
        </p:nvGrpSpPr>
        <p:grpSpPr>
          <a:xfrm>
            <a:off x="2781300" y="2036048"/>
            <a:ext cx="4793530" cy="605552"/>
            <a:chOff x="2781300" y="2036048"/>
            <a:chExt cx="4793530" cy="60555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F21CD99-C870-CD40-93AF-820C4F11B1A7}"/>
                </a:ext>
              </a:extLst>
            </p:cNvPr>
            <p:cNvSpPr/>
            <p:nvPr/>
          </p:nvSpPr>
          <p:spPr bwMode="auto">
            <a:xfrm>
              <a:off x="2781300" y="20828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B54B8C-4DB5-4B49-A9FA-34C810F06533}"/>
                </a:ext>
              </a:extLst>
            </p:cNvPr>
            <p:cNvSpPr/>
            <p:nvPr/>
          </p:nvSpPr>
          <p:spPr bwMode="auto">
            <a:xfrm>
              <a:off x="2933700" y="22352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FAC5A07-A4B2-0D49-9BF3-4593D198CC8C}"/>
                </a:ext>
              </a:extLst>
            </p:cNvPr>
            <p:cNvSpPr/>
            <p:nvPr/>
          </p:nvSpPr>
          <p:spPr bwMode="auto">
            <a:xfrm>
              <a:off x="3086100" y="23876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FECD331-7130-9E4D-B3AC-A07957E9FC2C}"/>
                </a:ext>
              </a:extLst>
            </p:cNvPr>
            <p:cNvSpPr/>
            <p:nvPr/>
          </p:nvSpPr>
          <p:spPr bwMode="auto">
            <a:xfrm>
              <a:off x="3238500" y="25400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BC7BC2C-BA9A-2E45-AA9F-E6DCD685AC2B}"/>
                </a:ext>
              </a:extLst>
            </p:cNvPr>
            <p:cNvSpPr/>
            <p:nvPr/>
          </p:nvSpPr>
          <p:spPr bwMode="auto">
            <a:xfrm>
              <a:off x="3098800" y="22098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79880A5-06AF-1344-8682-8007DA46F111}"/>
                </a:ext>
              </a:extLst>
            </p:cNvPr>
            <p:cNvCxnSpPr/>
            <p:nvPr/>
          </p:nvCxnSpPr>
          <p:spPr bwMode="auto">
            <a:xfrm rot="16200000" flipH="1">
              <a:off x="2768600" y="2082800"/>
              <a:ext cx="571500" cy="5461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15" name="Group 21">
              <a:extLst>
                <a:ext uri="{FF2B5EF4-FFF2-40B4-BE49-F238E27FC236}">
                  <a16:creationId xmlns:a16="http://schemas.microsoft.com/office/drawing/2014/main" id="{32917696-0C8F-0245-9D98-15AA6D0D0C09}"/>
                </a:ext>
              </a:extLst>
            </p:cNvPr>
            <p:cNvGrpSpPr/>
            <p:nvPr/>
          </p:nvGrpSpPr>
          <p:grpSpPr>
            <a:xfrm>
              <a:off x="3379450" y="2036048"/>
              <a:ext cx="4195380" cy="569040"/>
              <a:chOff x="3379450" y="2036048"/>
              <a:chExt cx="4195380" cy="56904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B1C116-6CA5-7844-A3A1-E8BCE804915F}"/>
                  </a:ext>
                </a:extLst>
              </p:cNvPr>
              <p:cNvSpPr txBox="1"/>
              <p:nvPr/>
            </p:nvSpPr>
            <p:spPr>
              <a:xfrm>
                <a:off x="3379450" y="2095500"/>
                <a:ext cx="419538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Patterns            anomalies</a:t>
                </a:r>
              </a:p>
            </p:txBody>
          </p:sp>
          <p:pic>
            <p:nvPicPr>
              <p:cNvPr id="17" name="Picture 16" descr="shutterstock_104520869.jpg">
                <a:extLst>
                  <a:ext uri="{FF2B5EF4-FFF2-40B4-BE49-F238E27FC236}">
                    <a16:creationId xmlns:a16="http://schemas.microsoft.com/office/drawing/2014/main" id="{4A962E79-9E7F-304B-A777-69F21F26FA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27600" y="2036048"/>
                <a:ext cx="850900" cy="569040"/>
              </a:xfrm>
              <a:prstGeom prst="rect">
                <a:avLst/>
              </a:prstGeom>
            </p:spPr>
          </p:pic>
        </p:grpSp>
      </p:grpSp>
      <p:sp>
        <p:nvSpPr>
          <p:cNvPr id="18" name="Double Bracket 17">
            <a:extLst>
              <a:ext uri="{FF2B5EF4-FFF2-40B4-BE49-F238E27FC236}">
                <a16:creationId xmlns:a16="http://schemas.microsoft.com/office/drawing/2014/main" id="{4D0F8229-57C1-8444-851C-B3F1ADB1B533}"/>
              </a:ext>
            </a:extLst>
          </p:cNvPr>
          <p:cNvSpPr/>
          <p:nvPr/>
        </p:nvSpPr>
        <p:spPr bwMode="auto">
          <a:xfrm>
            <a:off x="315686" y="674913"/>
            <a:ext cx="8534400" cy="5617028"/>
          </a:xfrm>
          <a:prstGeom prst="bracketPair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DDB313C-5185-8949-BE5F-3B78FE3BC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1158" y="3084216"/>
            <a:ext cx="652937" cy="7656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26D7E8F-D774-3545-B95A-98BC00540E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6787" y="3084216"/>
            <a:ext cx="806433" cy="7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0768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‘Recipe’ Structure: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4643284" cy="4648200"/>
          </a:xfrm>
        </p:spPr>
        <p:txBody>
          <a:bodyPr/>
          <a:lstStyle/>
          <a:p>
            <a:r>
              <a:rPr lang="en-US" dirty="0"/>
              <a:t>Problem definition</a:t>
            </a:r>
          </a:p>
          <a:p>
            <a:endParaRPr lang="en-US" dirty="0"/>
          </a:p>
          <a:p>
            <a:r>
              <a:rPr lang="en-US" dirty="0"/>
              <a:t>Short answer/solution</a:t>
            </a:r>
          </a:p>
          <a:p>
            <a:endParaRPr lang="en-US" dirty="0"/>
          </a:p>
          <a:p>
            <a:r>
              <a:rPr lang="en-US" dirty="0"/>
              <a:t>LONG answer – details</a:t>
            </a:r>
          </a:p>
          <a:p>
            <a:endParaRPr lang="en-US" dirty="0"/>
          </a:p>
          <a:p>
            <a:r>
              <a:rPr lang="en-US" dirty="0"/>
              <a:t>Conclusion/short-answer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7580D9-BFAE-F646-A593-D45E9F52A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295400"/>
            <a:ext cx="1194619" cy="10148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E940DA-0E5F-6748-B68D-21B3FE52C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439083"/>
            <a:ext cx="1194619" cy="10194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967AD1-D103-C246-9843-8891DEA77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199" y="4900361"/>
            <a:ext cx="1194619" cy="10194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939C5A-1345-0B4A-8909-F4C7FA186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199" y="3556522"/>
            <a:ext cx="1194619" cy="104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6886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plate">
  <a:themeElements>
    <a:clrScheme name="template 11">
      <a:dk1>
        <a:srgbClr val="000066"/>
      </a:dk1>
      <a:lt1>
        <a:srgbClr val="FFFFFF"/>
      </a:lt1>
      <a:dk2>
        <a:srgbClr val="A50021"/>
      </a:dk2>
      <a:lt2>
        <a:srgbClr val="808080"/>
      </a:lt2>
      <a:accent1>
        <a:srgbClr val="FF3300"/>
      </a:accent1>
      <a:accent2>
        <a:srgbClr val="FF3300"/>
      </a:accent2>
      <a:accent3>
        <a:srgbClr val="FFFFFF"/>
      </a:accent3>
      <a:accent4>
        <a:srgbClr val="000056"/>
      </a:accent4>
      <a:accent5>
        <a:srgbClr val="FFADAA"/>
      </a:accent5>
      <a:accent6>
        <a:srgbClr val="E72D00"/>
      </a:accent6>
      <a:hlink>
        <a:srgbClr val="3366FF"/>
      </a:hlink>
      <a:folHlink>
        <a:srgbClr val="B2B2B2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/>
      <a:lstStyle/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0066FF"/>
        </a:dk1>
        <a:lt1>
          <a:srgbClr val="FFFFFF"/>
        </a:lt1>
        <a:dk2>
          <a:srgbClr val="FF33CC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56DA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FFFF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FFFF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000066"/>
        </a:dk1>
        <a:lt1>
          <a:srgbClr val="FFFFFF"/>
        </a:lt1>
        <a:dk2>
          <a:srgbClr val="A50021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56"/>
        </a:accent4>
        <a:accent5>
          <a:srgbClr val="FFADAA"/>
        </a:accent5>
        <a:accent6>
          <a:srgbClr val="E72D00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13087</TotalTime>
  <Words>2516</Words>
  <Application>Microsoft Macintosh PowerPoint</Application>
  <PresentationFormat>On-screen Show (4:3)</PresentationFormat>
  <Paragraphs>683</Paragraphs>
  <Slides>57</Slides>
  <Notes>19</Notes>
  <HiddenSlides>7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  <vt:variant>
        <vt:lpstr>Custom Shows</vt:lpstr>
      </vt:variant>
      <vt:variant>
        <vt:i4>1</vt:i4>
      </vt:variant>
    </vt:vector>
  </HeadingPairs>
  <TitlesOfParts>
    <vt:vector size="67" baseType="lpstr">
      <vt:lpstr>굴림</vt:lpstr>
      <vt:lpstr>ＭＳ Ｐゴシック</vt:lpstr>
      <vt:lpstr>Arial</vt:lpstr>
      <vt:lpstr>Cambria Math</vt:lpstr>
      <vt:lpstr>Impact</vt:lpstr>
      <vt:lpstr>Times New Roman</vt:lpstr>
      <vt:lpstr>Wingdings</vt:lpstr>
      <vt:lpstr>Zapf Dingbats</vt:lpstr>
      <vt:lpstr>template</vt:lpstr>
      <vt:lpstr>Graph and Tensor Mining for fun and profit</vt:lpstr>
      <vt:lpstr>Roadmap</vt:lpstr>
      <vt:lpstr>Roadmap</vt:lpstr>
      <vt:lpstr>Why care about patterns?</vt:lpstr>
      <vt:lpstr>Why care about patterns?</vt:lpstr>
      <vt:lpstr>Why care about patterns?</vt:lpstr>
      <vt:lpstr>Why care about patterns?</vt:lpstr>
      <vt:lpstr>Why care about patterns?</vt:lpstr>
      <vt:lpstr>‘Recipe’ Structure:</vt:lpstr>
      <vt:lpstr>Problem definition</vt:lpstr>
      <vt:lpstr>Short answer(s)</vt:lpstr>
      <vt:lpstr>Short answer(s)</vt:lpstr>
      <vt:lpstr>Graph mining</vt:lpstr>
      <vt:lpstr>Laws and patterns</vt:lpstr>
      <vt:lpstr>Short answer(s)</vt:lpstr>
      <vt:lpstr>S.1 - degree distributions</vt:lpstr>
      <vt:lpstr>S.1 - degree distributions</vt:lpstr>
      <vt:lpstr>S.1 .Power-law: outdegree O</vt:lpstr>
      <vt:lpstr>S.1 - rank-degree plot</vt:lpstr>
      <vt:lpstr>S.1 - rank-degree plot</vt:lpstr>
      <vt:lpstr>S.1 - rank-degree plot</vt:lpstr>
      <vt:lpstr>S.1 - Skewed distributions</vt:lpstr>
      <vt:lpstr>Short answer(s)</vt:lpstr>
      <vt:lpstr>S.2: Eigen Exponent E</vt:lpstr>
      <vt:lpstr>Short answer(s)</vt:lpstr>
      <vt:lpstr>S.3: Triangle ‘Law’</vt:lpstr>
      <vt:lpstr>S.3: Triangle ‘Law’</vt:lpstr>
      <vt:lpstr>S.3: Triangle ‘Law’</vt:lpstr>
      <vt:lpstr>Triangle Law: S.3  [Tsourakakis ICDM 2008]</vt:lpstr>
      <vt:lpstr>Anomalies?</vt:lpstr>
      <vt:lpstr>Triangle counting for large graphs?</vt:lpstr>
      <vt:lpstr>Triangle counting for large graphs?</vt:lpstr>
      <vt:lpstr>Triangle counting for large graphs?</vt:lpstr>
      <vt:lpstr>Triangle counting for large graphs?</vt:lpstr>
      <vt:lpstr>Triangle counting for large graphs?</vt:lpstr>
      <vt:lpstr>Short answer(s)</vt:lpstr>
      <vt:lpstr>Generalized Iterated Matrix Vector Multiplication (GIMV)</vt:lpstr>
      <vt:lpstr>S.4: Conn. components</vt:lpstr>
      <vt:lpstr>S.4: Conn. components</vt:lpstr>
      <vt:lpstr>S.4: Conn. components</vt:lpstr>
      <vt:lpstr>S.4: Conn. components</vt:lpstr>
      <vt:lpstr>S.4: Conn. components</vt:lpstr>
      <vt:lpstr>Short answer(s)</vt:lpstr>
      <vt:lpstr>Problem: Time evolution</vt:lpstr>
      <vt:lpstr>T.1 Evolution of the Diameter</vt:lpstr>
      <vt:lpstr>T.1 Evolution of the Diameter</vt:lpstr>
      <vt:lpstr>T.1 Diameter – “Patents”</vt:lpstr>
      <vt:lpstr>T.2 Temporal Evolution of the Graphs</vt:lpstr>
      <vt:lpstr>T.2 Temporal Evolution of the Graphs</vt:lpstr>
      <vt:lpstr>T.2 Densification – Patent Citations</vt:lpstr>
      <vt:lpstr>GIM-V At Work</vt:lpstr>
      <vt:lpstr>MORE Graph Patterns</vt:lpstr>
      <vt:lpstr>MORE Graph Patterns</vt:lpstr>
      <vt:lpstr>Project info</vt:lpstr>
      <vt:lpstr>Short answer(s)</vt:lpstr>
      <vt:lpstr>Short answer(s)</vt:lpstr>
      <vt:lpstr>Roadmap</vt:lpstr>
      <vt:lpstr>short version</vt:lpstr>
    </vt:vector>
  </TitlesOfParts>
  <Company>Carnegie Mellon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large graphs</dc:title>
  <dc:creator>Christos Faloutsos</dc:creator>
  <dc:description>NYU - WIN 2009_x000d_
_x000d_
</dc:description>
  <cp:lastModifiedBy>Microsoft Office User</cp:lastModifiedBy>
  <cp:revision>2009</cp:revision>
  <cp:lastPrinted>2018-04-30T08:06:40Z</cp:lastPrinted>
  <dcterms:created xsi:type="dcterms:W3CDTF">2017-06-21T14:41:11Z</dcterms:created>
  <dcterms:modified xsi:type="dcterms:W3CDTF">2018-08-19T04:15:04Z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christos@cs.cmu.edu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C:\WINDOWS\DESKTOP\junk\salerno</vt:lpwstr>
  </property>
</Properties>
</file>