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5"/>
  </p:notesMasterIdLst>
  <p:handoutMasterIdLst>
    <p:handoutMasterId r:id="rId26"/>
  </p:handoutMasterIdLst>
  <p:sldIdLst>
    <p:sldId id="3154" r:id="rId2"/>
    <p:sldId id="3160" r:id="rId3"/>
    <p:sldId id="3161" r:id="rId4"/>
    <p:sldId id="2588" r:id="rId5"/>
    <p:sldId id="2778" r:id="rId6"/>
    <p:sldId id="3106" r:id="rId7"/>
    <p:sldId id="3141" r:id="rId8"/>
    <p:sldId id="3142" r:id="rId9"/>
    <p:sldId id="3143" r:id="rId10"/>
    <p:sldId id="3146" r:id="rId11"/>
    <p:sldId id="3145" r:id="rId12"/>
    <p:sldId id="3147" r:id="rId13"/>
    <p:sldId id="3148" r:id="rId14"/>
    <p:sldId id="3149" r:id="rId15"/>
    <p:sldId id="3150" r:id="rId16"/>
    <p:sldId id="3151" r:id="rId17"/>
    <p:sldId id="3156" r:id="rId18"/>
    <p:sldId id="3155" r:id="rId19"/>
    <p:sldId id="3157" r:id="rId20"/>
    <p:sldId id="3158" r:id="rId21"/>
    <p:sldId id="3162" r:id="rId22"/>
    <p:sldId id="3163" r:id="rId23"/>
    <p:sldId id="3164" r:id="rId24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5"/>
    <p:restoredTop sz="91512" autoAdjust="0"/>
  </p:normalViewPr>
  <p:slideViewPr>
    <p:cSldViewPr snapToGrid="0" showGuides="1">
      <p:cViewPr varScale="1">
        <p:scale>
          <a:sx n="102" d="100"/>
          <a:sy n="102" d="100"/>
        </p:scale>
        <p:origin x="2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8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57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19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83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947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46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0974931-8E29-2A47-9913-C8D067E3F9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6626" name="Rectangle 7">
            <a:extLst>
              <a:ext uri="{FF2B5EF4-FFF2-40B4-BE49-F238E27FC236}">
                <a16:creationId xmlns:a16="http://schemas.microsoft.com/office/drawing/2014/main" id="{6BA88E12-4BCA-A149-9D39-1C273C0F1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BB00DC-B65A-4140-8C4B-3F5E2C2490C2}" type="slidenum">
              <a:rPr kumimoji="0" lang="en-US" altLang="en-US" sz="1300">
                <a:latin typeface="Times New Roman" panose="02020603050405020304" pitchFamily="18" charset="0"/>
              </a:rPr>
              <a:pPr/>
              <a:t>5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8FC5BDE-10BC-7A43-AA61-04064AB81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1A15D38-CD04-B94C-B16F-A0D8E0AC8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9" name="Footer Placeholder 5">
            <a:extLst>
              <a:ext uri="{FF2B5EF4-FFF2-40B4-BE49-F238E27FC236}">
                <a16:creationId xmlns:a16="http://schemas.microsoft.com/office/drawing/2014/main" id="{DCDB7210-89C1-FF44-B1EB-FC98867D17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4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14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Amazon - CMU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15" y="5245506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651" y="5245507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5245506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  <a:p>
            <a:pPr marL="0" indent="0">
              <a:buNone/>
            </a:pPr>
            <a:r>
              <a:rPr lang="en-US" dirty="0"/>
              <a:t>Who-reviews-what</a:t>
            </a:r>
          </a:p>
          <a:p>
            <a:pPr marL="0" indent="0">
              <a:buNone/>
            </a:pPr>
            <a:r>
              <a:rPr lang="en-US" dirty="0"/>
              <a:t>Who-queries-what</a:t>
            </a:r>
          </a:p>
          <a:p>
            <a:pPr marL="0" indent="0">
              <a:buNone/>
            </a:pPr>
            <a:r>
              <a:rPr lang="en-US" dirty="0" err="1"/>
              <a:t>Which_machine</a:t>
            </a:r>
            <a:r>
              <a:rPr lang="en-US" dirty="0"/>
              <a:t> - </a:t>
            </a:r>
            <a:r>
              <a:rPr lang="en-US" dirty="0" err="1"/>
              <a:t>connects_to</a:t>
            </a:r>
            <a:r>
              <a:rPr lang="en-US" dirty="0"/>
              <a:t> - what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&lt;subject&gt;  related-to &lt;object&gt; 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BD5E4-3049-1241-AFE0-DA9544846B9D}"/>
              </a:ext>
            </a:extLst>
          </p:cNvPr>
          <p:cNvSpPr txBox="1"/>
          <p:nvPr/>
        </p:nvSpPr>
        <p:spPr>
          <a:xfrm rot="5400000">
            <a:off x="5843693" y="2418288"/>
            <a:ext cx="576708" cy="12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  <a:p>
            <a:endParaRPr lang="en-US" sz="5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19EAA-80D0-0C4A-972C-0224BB24D66E}"/>
              </a:ext>
            </a:extLst>
          </p:cNvPr>
          <p:cNvSpPr txBox="1"/>
          <p:nvPr/>
        </p:nvSpPr>
        <p:spPr>
          <a:xfrm rot="5400000">
            <a:off x="6925554" y="2535442"/>
            <a:ext cx="642260" cy="130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  <a:p>
            <a:endParaRPr lang="en-US" sz="5400" b="1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5775ADC-A88C-E244-8B60-CD5BA1B97A7D}"/>
              </a:ext>
            </a:extLst>
          </p:cNvPr>
          <p:cNvSpPr/>
          <p:nvPr/>
        </p:nvSpPr>
        <p:spPr bwMode="auto">
          <a:xfrm rot="20711372">
            <a:off x="6880830" y="1789378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1444B87-53D8-6A4A-980F-4A367A7FF2EC}"/>
              </a:ext>
            </a:extLst>
          </p:cNvPr>
          <p:cNvSpPr/>
          <p:nvPr/>
        </p:nvSpPr>
        <p:spPr bwMode="auto">
          <a:xfrm rot="19853098">
            <a:off x="6761752" y="2240224"/>
            <a:ext cx="1061739" cy="103163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EA4F2C5-5F13-C74B-BD2B-6E1467DF5228}"/>
              </a:ext>
            </a:extLst>
          </p:cNvPr>
          <p:cNvSpPr/>
          <p:nvPr/>
        </p:nvSpPr>
        <p:spPr bwMode="auto">
          <a:xfrm rot="1745488">
            <a:off x="6851642" y="2287212"/>
            <a:ext cx="1071880" cy="103081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3EE3C7B-0559-F54A-8868-39A8DA772D3B}"/>
              </a:ext>
            </a:extLst>
          </p:cNvPr>
          <p:cNvSpPr/>
          <p:nvPr/>
        </p:nvSpPr>
        <p:spPr bwMode="auto">
          <a:xfrm>
            <a:off x="6839544" y="2555200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292127-E1A4-434D-846A-32F892C250E3}"/>
              </a:ext>
            </a:extLst>
          </p:cNvPr>
          <p:cNvSpPr/>
          <p:nvPr/>
        </p:nvSpPr>
        <p:spPr bwMode="auto">
          <a:xfrm rot="20711372">
            <a:off x="6895285" y="3436136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AD84828-DBDB-9C49-9A36-068961CB89DB}"/>
              </a:ext>
            </a:extLst>
          </p:cNvPr>
          <p:cNvSpPr/>
          <p:nvPr/>
        </p:nvSpPr>
        <p:spPr bwMode="auto">
          <a:xfrm>
            <a:off x="4151387" y="2863860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DC28E1-4337-5D40-A967-35C4042E31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E2D51E-C9FB-2544-863A-78172B552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C6D81-3D0C-1940-B0AB-A3A529C18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77" y="1725396"/>
            <a:ext cx="338748" cy="526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E83539-3F3B-E048-93FD-0BC48537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32" y="2305733"/>
            <a:ext cx="338748" cy="526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B7650-17E9-984A-B6D3-76C17E7B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44" y="3276999"/>
            <a:ext cx="338748" cy="5260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0847DC-04C2-1A48-B89C-A545CB3C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96" y="1579073"/>
            <a:ext cx="338748" cy="526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557511-32A1-974C-B6CB-57D83E33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69" y="2595172"/>
            <a:ext cx="338748" cy="5260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F174F1-CD79-E047-AD23-68415D6E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96" y="3186457"/>
            <a:ext cx="338748" cy="526086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3F5842B1-E175-A446-ACEE-C18FEC3D0BC6}"/>
              </a:ext>
            </a:extLst>
          </p:cNvPr>
          <p:cNvSpPr/>
          <p:nvPr/>
        </p:nvSpPr>
        <p:spPr bwMode="auto">
          <a:xfrm>
            <a:off x="8012314" y="4074599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54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93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89081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59863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9122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073677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420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EDD34B9-9A67-BC4F-AB45-DC6B522B048C}"/>
              </a:ext>
            </a:extLst>
          </p:cNvPr>
          <p:cNvSpPr/>
          <p:nvPr/>
        </p:nvSpPr>
        <p:spPr bwMode="auto">
          <a:xfrm>
            <a:off x="272845" y="3964500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73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time-evolving graphs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551419" y="2506991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093411" y="3459246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07134" y="5115692"/>
            <a:ext cx="127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10pm, 4/3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516953" y="5683026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11pm, 4/3</a:t>
            </a:r>
          </a:p>
        </p:txBody>
      </p:sp>
    </p:spTree>
    <p:extLst>
      <p:ext uri="{BB962C8B-B14F-4D97-AF65-F5344CB8AC3E}">
        <p14:creationId xmlns:p14="http://schemas.microsoft.com/office/powerpoint/2010/main" val="19748787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MultiView</a:t>
            </a:r>
            <a:r>
              <a:rPr lang="en-US" dirty="0">
                <a:ea typeface="ＭＳ Ｐゴシック" charset="-128"/>
                <a:cs typeface="ＭＳ Ｐゴシック" charset="-128"/>
              </a:rPr>
              <a:t>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823930" y="2506991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likes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341074" y="345924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479458" y="511569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reviews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799081" y="568302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17877763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Knowledge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Forecast? Spot errors?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EB4DB-017C-9B40-8AA9-80C1818FF97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5547" y="5371132"/>
            <a:ext cx="1525219" cy="42438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8DC69A-DA91-404E-91AE-DB94B1561D3A}"/>
              </a:ext>
            </a:extLst>
          </p:cNvPr>
          <p:cNvCxnSpPr>
            <a:cxnSpLocks/>
          </p:cNvCxnSpPr>
          <p:nvPr/>
        </p:nvCxnSpPr>
        <p:spPr bwMode="auto">
          <a:xfrm>
            <a:off x="4309144" y="4360805"/>
            <a:ext cx="1612013" cy="7495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582E8-4AAB-4B47-8CA9-C9AEDB1B4448}"/>
              </a:ext>
            </a:extLst>
          </p:cNvPr>
          <p:cNvCxnSpPr>
            <a:cxnSpLocks/>
          </p:cNvCxnSpPr>
          <p:nvPr/>
        </p:nvCxnSpPr>
        <p:spPr bwMode="auto">
          <a:xfrm>
            <a:off x="4393935" y="2486661"/>
            <a:ext cx="1527222" cy="1881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724C9-A124-1244-9389-1AB00C365002}"/>
              </a:ext>
            </a:extLst>
          </p:cNvPr>
          <p:cNvSpPr txBox="1"/>
          <p:nvPr/>
        </p:nvSpPr>
        <p:spPr>
          <a:xfrm rot="5400000">
            <a:off x="2743109" y="2213799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5400000">
            <a:off x="5960807" y="3429428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DA9E3-F91C-7A4A-B32A-0B486C5EB454}"/>
              </a:ext>
            </a:extLst>
          </p:cNvPr>
          <p:cNvCxnSpPr>
            <a:cxnSpLocks/>
          </p:cNvCxnSpPr>
          <p:nvPr/>
        </p:nvCxnSpPr>
        <p:spPr bwMode="auto">
          <a:xfrm>
            <a:off x="4328003" y="5004407"/>
            <a:ext cx="1612763" cy="15271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624514" y="4173763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Acted_in</a:t>
            </a:r>
            <a:endParaRPr lang="en-US" sz="2000" b="1" dirty="0">
              <a:solidFill>
                <a:srgbClr val="008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1995250" y="3269260"/>
            <a:ext cx="726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93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93935" y="211744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699449" y="577209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produced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DF798-2E4A-CA4A-8AE1-B73A0F8D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97" y="4989129"/>
            <a:ext cx="1044755" cy="10393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D88B56-0A59-114D-AF7B-32DD1E3A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47" y="1956254"/>
            <a:ext cx="1029644" cy="656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6721B9-E493-3549-AC36-5B7089D90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586" y="4744196"/>
            <a:ext cx="942327" cy="626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9A14F9-A9A7-734C-B778-96395A3D8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538" y="3526229"/>
            <a:ext cx="989951" cy="1045566"/>
          </a:xfrm>
          <a:prstGeom prst="rect">
            <a:avLst/>
          </a:prstGeom>
        </p:spPr>
      </p:pic>
      <p:sp>
        <p:nvSpPr>
          <p:cNvPr id="45" name="Freeform 44">
            <a:extLst>
              <a:ext uri="{FF2B5EF4-FFF2-40B4-BE49-F238E27FC236}">
                <a16:creationId xmlns:a16="http://schemas.microsoft.com/office/drawing/2014/main" id="{23927D8B-CEE8-D745-B317-7C8EC23A6A0B}"/>
              </a:ext>
            </a:extLst>
          </p:cNvPr>
          <p:cNvSpPr/>
          <p:nvPr/>
        </p:nvSpPr>
        <p:spPr bwMode="auto">
          <a:xfrm>
            <a:off x="2415451" y="3462063"/>
            <a:ext cx="285857" cy="711699"/>
          </a:xfrm>
          <a:custGeom>
            <a:avLst/>
            <a:gdLst>
              <a:gd name="connsiteX0" fmla="*/ 457634 w 529071"/>
              <a:gd name="connsiteY0" fmla="*/ 1143000 h 1143000"/>
              <a:gd name="connsiteX1" fmla="*/ 434 w 529071"/>
              <a:gd name="connsiteY1" fmla="*/ 642938 h 1143000"/>
              <a:gd name="connsiteX2" fmla="*/ 529071 w 529071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71" h="1143000">
                <a:moveTo>
                  <a:pt x="457634" y="1143000"/>
                </a:moveTo>
                <a:cubicBezTo>
                  <a:pt x="223081" y="988219"/>
                  <a:pt x="-11472" y="833438"/>
                  <a:pt x="434" y="642938"/>
                </a:cubicBezTo>
                <a:cubicBezTo>
                  <a:pt x="12340" y="452438"/>
                  <a:pt x="270705" y="226219"/>
                  <a:pt x="529071" y="0"/>
                </a:cubicBezTo>
              </a:path>
            </a:pathLst>
          </a:custGeom>
          <a:noFill/>
          <a:ln w="3175" cap="flat" cmpd="sng" algn="ctr">
            <a:solidFill>
              <a:srgbClr val="FF93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8D8C7E-71B5-3F45-BBC9-F952CFC6F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509" y="2278660"/>
            <a:ext cx="990600" cy="990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D01FCC7-D510-E142-A0E4-51707444B4A0}"/>
              </a:ext>
            </a:extLst>
          </p:cNvPr>
          <p:cNvSpPr txBox="1"/>
          <p:nvPr/>
        </p:nvSpPr>
        <p:spPr>
          <a:xfrm rot="5400000">
            <a:off x="2769177" y="491835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569DB23-F30E-4E44-ACB8-9A416A3A3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81" y="4005181"/>
            <a:ext cx="732859" cy="429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CAE047B-776B-1D40-8B96-39AD35EC3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81" y="2276184"/>
            <a:ext cx="797345" cy="79734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D38565-67A8-B84E-A876-84B3F83EDD91}"/>
              </a:ext>
            </a:extLst>
          </p:cNvPr>
          <p:cNvCxnSpPr/>
          <p:nvPr/>
        </p:nvCxnSpPr>
        <p:spPr bwMode="auto">
          <a:xfrm flipV="1">
            <a:off x="1591151" y="2344306"/>
            <a:ext cx="967228" cy="1732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ACBCDB-9358-8540-B789-4E3D8C5B96A1}"/>
              </a:ext>
            </a:extLst>
          </p:cNvPr>
          <p:cNvCxnSpPr>
            <a:cxnSpLocks/>
          </p:cNvCxnSpPr>
          <p:nvPr/>
        </p:nvCxnSpPr>
        <p:spPr bwMode="auto">
          <a:xfrm>
            <a:off x="1552310" y="2833864"/>
            <a:ext cx="1343437" cy="22764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F894A7-FF40-954B-A376-9D2286EA6E04}"/>
              </a:ext>
            </a:extLst>
          </p:cNvPr>
          <p:cNvCxnSpPr>
            <a:cxnSpLocks/>
          </p:cNvCxnSpPr>
          <p:nvPr/>
        </p:nvCxnSpPr>
        <p:spPr bwMode="auto">
          <a:xfrm>
            <a:off x="1511636" y="4347014"/>
            <a:ext cx="1296330" cy="88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8CFAD-F28E-214F-8134-BBACC488F461}"/>
              </a:ext>
            </a:extLst>
          </p:cNvPr>
          <p:cNvSpPr txBox="1"/>
          <p:nvPr/>
        </p:nvSpPr>
        <p:spPr>
          <a:xfrm>
            <a:off x="1485822" y="4956398"/>
            <a:ext cx="1034257" cy="400110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born_in</a:t>
            </a:r>
            <a:endParaRPr lang="en-US" sz="2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7734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71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875C8-C5F5-3B42-BCAD-8BF63298F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592" y="3556521"/>
            <a:ext cx="1389604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101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94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2391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Why study graphs?</a:t>
            </a:r>
          </a:p>
        </p:txBody>
      </p:sp>
      <p:sp>
        <p:nvSpPr>
          <p:cNvPr id="23561" name="Text Box 1033"/>
          <p:cNvSpPr txBox="1">
            <a:spLocks noChangeArrowheads="1"/>
          </p:cNvSpPr>
          <p:nvPr/>
        </p:nvSpPr>
        <p:spPr bwMode="auto">
          <a:xfrm>
            <a:off x="241300" y="2501900"/>
            <a:ext cx="4838700" cy="5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3200" dirty="0"/>
              <a:t>fb&gt;$10B; ~1B users</a:t>
            </a:r>
          </a:p>
        </p:txBody>
      </p:sp>
      <p:sp>
        <p:nvSpPr>
          <p:cNvPr id="2356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23564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306" y="1493838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 descr="linkedin-logo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7" y="1706562"/>
            <a:ext cx="2003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 descr="Facebook-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31" y="1503363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pl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618" y="1536700"/>
            <a:ext cx="952500" cy="952500"/>
          </a:xfrm>
          <a:prstGeom prst="rect">
            <a:avLst/>
          </a:prstGeom>
        </p:spPr>
      </p:pic>
      <p:pic>
        <p:nvPicPr>
          <p:cNvPr id="18" name="Picture 17" descr="safe_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225800"/>
            <a:ext cx="5924843" cy="2954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700" y="152963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65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50337413-6932-CC43-A2A0-7CC25D016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Why study graphs?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5602" name="Picture 1027" descr="Picture3">
            <a:extLst>
              <a:ext uri="{FF2B5EF4-FFF2-40B4-BE49-F238E27FC236}">
                <a16:creationId xmlns:a16="http://schemas.microsoft.com/office/drawing/2014/main" id="{0A7C9CB7-2766-E34B-9448-36B19356B7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570038"/>
            <a:ext cx="2078038" cy="1560512"/>
          </a:xfrm>
        </p:spPr>
      </p:pic>
      <p:pic>
        <p:nvPicPr>
          <p:cNvPr id="25603" name="Picture 1028" descr="food_web">
            <a:extLst>
              <a:ext uri="{FF2B5EF4-FFF2-40B4-BE49-F238E27FC236}">
                <a16:creationId xmlns:a16="http://schemas.microsoft.com/office/drawing/2014/main" id="{7B82A51B-046E-D846-92DB-71328C7F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466850"/>
            <a:ext cx="21875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29" descr="protein_interaction">
            <a:extLst>
              <a:ext uri="{FF2B5EF4-FFF2-40B4-BE49-F238E27FC236}">
                <a16:creationId xmlns:a16="http://schemas.microsoft.com/office/drawing/2014/main" id="{6D40D885-D60A-494F-94B7-F8F489FD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981450"/>
            <a:ext cx="16208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030">
            <a:extLst>
              <a:ext uri="{FF2B5EF4-FFF2-40B4-BE49-F238E27FC236}">
                <a16:creationId xmlns:a16="http://schemas.microsoft.com/office/drawing/2014/main" id="{13391777-1EC1-FA49-96DF-59DE625F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3124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Internet Map [lumeta.com]</a:t>
            </a:r>
          </a:p>
        </p:txBody>
      </p:sp>
      <p:sp>
        <p:nvSpPr>
          <p:cNvPr id="25606" name="Text Box 1031">
            <a:extLst>
              <a:ext uri="{FF2B5EF4-FFF2-40B4-BE49-F238E27FC236}">
                <a16:creationId xmlns:a16="http://schemas.microsoft.com/office/drawing/2014/main" id="{EB2A0F77-A370-5C45-9091-7FB6295E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3124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Food Web [Martinez </a:t>
            </a:r>
            <a:r>
              <a:rPr kumimoji="0" lang="ja-JP" altLang="en-US" sz="1800"/>
              <a:t>’</a:t>
            </a:r>
            <a:r>
              <a:rPr kumimoji="0" lang="en-US" altLang="ja-JP" sz="1800"/>
              <a:t>91]</a:t>
            </a:r>
            <a:endParaRPr kumimoji="0" lang="en-US" altLang="en-US" sz="1800"/>
          </a:p>
        </p:txBody>
      </p:sp>
      <p:sp>
        <p:nvSpPr>
          <p:cNvPr id="25607" name="Text Box 1032">
            <a:extLst>
              <a:ext uri="{FF2B5EF4-FFF2-40B4-BE49-F238E27FC236}">
                <a16:creationId xmlns:a16="http://schemas.microsoft.com/office/drawing/2014/main" id="{32A4E918-6469-9A43-9C69-C05F3927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605463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Protein Interactions [genomebiology.com]</a:t>
            </a:r>
          </a:p>
        </p:txBody>
      </p:sp>
      <p:sp>
        <p:nvSpPr>
          <p:cNvPr id="25608" name="Text Box 1033">
            <a:extLst>
              <a:ext uri="{FF2B5EF4-FFF2-40B4-BE49-F238E27FC236}">
                <a16:creationId xmlns:a16="http://schemas.microsoft.com/office/drawing/2014/main" id="{F97E5902-ED16-C647-9498-F488DD0CE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560705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Friendship Network [Moody </a:t>
            </a:r>
            <a:r>
              <a:rPr kumimoji="0" lang="ja-JP" altLang="en-US" sz="1800"/>
              <a:t>’</a:t>
            </a:r>
            <a:r>
              <a:rPr kumimoji="0" lang="en-US" altLang="ja-JP" sz="1800"/>
              <a:t>01]</a:t>
            </a:r>
            <a:endParaRPr kumimoji="0" lang="en-US" altLang="en-US" sz="1800"/>
          </a:p>
        </p:txBody>
      </p:sp>
      <p:pic>
        <p:nvPicPr>
          <p:cNvPr id="25609" name="Picture 1034" descr="Picture4">
            <a:extLst>
              <a:ext uri="{FF2B5EF4-FFF2-40B4-BE49-F238E27FC236}">
                <a16:creationId xmlns:a16="http://schemas.microsoft.com/office/drawing/2014/main" id="{16F72671-B865-D747-951D-BB3CBD7AE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87763"/>
            <a:ext cx="2278063" cy="192087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65E88-DB9C-0F46-A930-17590025C9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10BFE-A845-5F47-9C91-7469DFEB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25612" name="Slide Number Placeholder 3">
            <a:extLst>
              <a:ext uri="{FF2B5EF4-FFF2-40B4-BE49-F238E27FC236}">
                <a16:creationId xmlns:a16="http://schemas.microsoft.com/office/drawing/2014/main" id="{1E9869EB-F05C-914F-85EE-796ACFF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FE247C-E3B8-7A49-BD07-3297CEAB27C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518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e-commerce examples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Recommendation systems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0069060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2700" cap="flat" cmpd="sng" algn="ctr">
            <a:noFill/>
            <a:prstDash val="solid"/>
            <a:round/>
            <a:headEnd type="stealth" w="lg" len="lg"/>
            <a:tailEnd type="none" w="med" len="med"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1E2158-A48E-0247-88EE-6648F2A3FB9A}"/>
              </a:ext>
            </a:extLst>
          </p:cNvPr>
          <p:cNvGrpSpPr>
            <a:grpSpLocks noChangeAspect="1"/>
          </p:cNvGrpSpPr>
          <p:nvPr/>
        </p:nvGrpSpPr>
        <p:grpSpPr>
          <a:xfrm>
            <a:off x="5496137" y="1574988"/>
            <a:ext cx="2962063" cy="2166939"/>
            <a:chOff x="-179502" y="2384916"/>
            <a:chExt cx="5176978" cy="37872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DD31CF-2369-0C40-AF0C-024C42A7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603984-09F1-4145-B818-0F43C4BF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6440CF-1B45-854A-82BD-A0D2E27C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C598A6-34D6-284A-9F59-C97855563B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25FD0-18BA-B14A-BBFC-4E46D6E1D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DFBBB1-1260-BA44-B1D0-3FDEE0C96CD9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D4E75-B4ED-A44E-BF4E-FC67B836D984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EE28EC-DB81-F94F-BB33-C9B71CDF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70C5FB-B786-7045-A182-D4B48B8B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5E7005-0721-284C-B802-A7319113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6BD5E4-3049-1241-AFE0-DA9544846B9D}"/>
                </a:ext>
              </a:extLst>
            </p:cNvPr>
            <p:cNvSpPr txBox="1"/>
            <p:nvPr/>
          </p:nvSpPr>
          <p:spPr>
            <a:xfrm rot="5400000">
              <a:off x="427943" y="3858798"/>
              <a:ext cx="1007945" cy="222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19EAA-80D0-0C4A-972C-0224BB24D66E}"/>
                </a:ext>
              </a:extLst>
            </p:cNvPr>
            <p:cNvSpPr txBox="1"/>
            <p:nvPr/>
          </p:nvSpPr>
          <p:spPr>
            <a:xfrm rot="5400000">
              <a:off x="3255981" y="2476519"/>
              <a:ext cx="1122515" cy="227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B62B94-CC66-3844-8ED6-5C73166681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A4CC1A-65EB-F841-B02E-69DF7C9542AC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9557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7D61B-C25E-3247-99F8-F7F17040830E}"/>
              </a:ext>
            </a:extLst>
          </p:cNvPr>
          <p:cNvGrpSpPr/>
          <p:nvPr/>
        </p:nvGrpSpPr>
        <p:grpSpPr>
          <a:xfrm>
            <a:off x="5496137" y="1550615"/>
            <a:ext cx="2946936" cy="2191312"/>
            <a:chOff x="5496137" y="1550615"/>
            <a:chExt cx="2946936" cy="2191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DD31CF-2369-0C40-AF0C-024C42A7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8680" y="1695794"/>
              <a:ext cx="389533" cy="4649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603984-09F1-4145-B818-0F43C4BF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8680" y="2300914"/>
              <a:ext cx="311600" cy="4649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6440CF-1B45-854A-82BD-A0D2E27C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1297" y="3276999"/>
              <a:ext cx="266364" cy="46492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C598A6-34D6-284A-9F59-C97855563B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9807" y="1814796"/>
              <a:ext cx="821509" cy="13357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25FD0-18BA-B14A-BBFC-4E46D6E1DC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79739" y="2543715"/>
              <a:ext cx="851576" cy="64946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DFBBB1-1260-BA44-B1D0-3FDEE0C96CD9}"/>
                </a:ext>
              </a:extLst>
            </p:cNvPr>
            <p:cNvCxnSpPr/>
            <p:nvPr/>
          </p:nvCxnSpPr>
          <p:spPr bwMode="auto">
            <a:xfrm>
              <a:off x="6909807" y="2060494"/>
              <a:ext cx="828069" cy="103027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D4E75-B4ED-A44E-BF4E-FC67B836D984}"/>
                </a:ext>
              </a:extLst>
            </p:cNvPr>
            <p:cNvCxnSpPr/>
            <p:nvPr/>
          </p:nvCxnSpPr>
          <p:spPr bwMode="auto">
            <a:xfrm flipV="1">
              <a:off x="6854541" y="3193184"/>
              <a:ext cx="876774" cy="2946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EE28EC-DB81-F94F-BB33-C9B71CDF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3458" y="2519561"/>
              <a:ext cx="479615" cy="4796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70C5FB-B786-7045-A182-D4B48B8B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6907" y="3037191"/>
              <a:ext cx="479615" cy="4796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5E7005-0721-284C-B802-A7319113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3458" y="1550615"/>
              <a:ext cx="433064" cy="4330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6BD5E4-3049-1241-AFE0-DA9544846B9D}"/>
                </a:ext>
              </a:extLst>
            </p:cNvPr>
            <p:cNvSpPr txBox="1"/>
            <p:nvPr/>
          </p:nvSpPr>
          <p:spPr>
            <a:xfrm rot="5400000">
              <a:off x="5843693" y="2418288"/>
              <a:ext cx="576708" cy="127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19EAA-80D0-0C4A-972C-0224BB24D66E}"/>
                </a:ext>
              </a:extLst>
            </p:cNvPr>
            <p:cNvSpPr txBox="1"/>
            <p:nvPr/>
          </p:nvSpPr>
          <p:spPr>
            <a:xfrm rot="5400000">
              <a:off x="7461784" y="1627401"/>
              <a:ext cx="642260" cy="130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B62B94-CC66-3844-8ED6-5C73166681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70557" y="2652960"/>
              <a:ext cx="100896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9CA19A-FF4D-BA43-A866-0446FE8B331C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740619-2B04-184F-90E4-20CD8935B95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52384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  <a:p>
            <a:pPr marL="0" indent="0">
              <a:buNone/>
            </a:pPr>
            <a:r>
              <a:rPr lang="en-US" dirty="0"/>
              <a:t>Who-reviews-what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D31CF-2369-0C40-AF0C-024C42A7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80" y="1695794"/>
            <a:ext cx="389533" cy="464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03984-09F1-4145-B818-0F43C4BF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680" y="2300914"/>
            <a:ext cx="311600" cy="464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440CF-1B45-854A-82BD-A0D2E27C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97" y="3276999"/>
            <a:ext cx="266364" cy="464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E28EC-DB81-F94F-BB33-C9B71CDF6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458" y="2519561"/>
            <a:ext cx="479615" cy="4796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70C5FB-B786-7045-A182-D4B48B8B2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970" y="1574988"/>
            <a:ext cx="479615" cy="4796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5E7005-0721-284C-B802-A73191135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5136" y="3097307"/>
            <a:ext cx="433064" cy="433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6BD5E4-3049-1241-AFE0-DA9544846B9D}"/>
              </a:ext>
            </a:extLst>
          </p:cNvPr>
          <p:cNvSpPr txBox="1"/>
          <p:nvPr/>
        </p:nvSpPr>
        <p:spPr>
          <a:xfrm rot="5400000">
            <a:off x="5843693" y="2418288"/>
            <a:ext cx="576708" cy="12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  <a:p>
            <a:endParaRPr lang="en-US" sz="5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19EAA-80D0-0C4A-972C-0224BB24D66E}"/>
              </a:ext>
            </a:extLst>
          </p:cNvPr>
          <p:cNvSpPr txBox="1"/>
          <p:nvPr/>
        </p:nvSpPr>
        <p:spPr>
          <a:xfrm rot="5400000">
            <a:off x="6925554" y="2535442"/>
            <a:ext cx="642260" cy="130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  <a:p>
            <a:endParaRPr lang="en-US" sz="5400" b="1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5775ADC-A88C-E244-8B60-CD5BA1B97A7D}"/>
              </a:ext>
            </a:extLst>
          </p:cNvPr>
          <p:cNvSpPr/>
          <p:nvPr/>
        </p:nvSpPr>
        <p:spPr bwMode="auto">
          <a:xfrm rot="20711372">
            <a:off x="6880830" y="1789378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1444B87-53D8-6A4A-980F-4A367A7FF2EC}"/>
              </a:ext>
            </a:extLst>
          </p:cNvPr>
          <p:cNvSpPr/>
          <p:nvPr/>
        </p:nvSpPr>
        <p:spPr bwMode="auto">
          <a:xfrm rot="19853098">
            <a:off x="6761752" y="2240224"/>
            <a:ext cx="1061739" cy="103163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EA4F2C5-5F13-C74B-BD2B-6E1467DF5228}"/>
              </a:ext>
            </a:extLst>
          </p:cNvPr>
          <p:cNvSpPr/>
          <p:nvPr/>
        </p:nvSpPr>
        <p:spPr bwMode="auto">
          <a:xfrm rot="1745488">
            <a:off x="6851642" y="2287212"/>
            <a:ext cx="1071880" cy="103081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3EE3C7B-0559-F54A-8868-39A8DA772D3B}"/>
              </a:ext>
            </a:extLst>
          </p:cNvPr>
          <p:cNvSpPr/>
          <p:nvPr/>
        </p:nvSpPr>
        <p:spPr bwMode="auto">
          <a:xfrm>
            <a:off x="6839544" y="2555200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292127-E1A4-434D-846A-32F892C250E3}"/>
              </a:ext>
            </a:extLst>
          </p:cNvPr>
          <p:cNvSpPr/>
          <p:nvPr/>
        </p:nvSpPr>
        <p:spPr bwMode="auto">
          <a:xfrm rot="20711372">
            <a:off x="6895285" y="3436136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AD84828-DBDB-9C49-9A36-068961CB89DB}"/>
              </a:ext>
            </a:extLst>
          </p:cNvPr>
          <p:cNvSpPr/>
          <p:nvPr/>
        </p:nvSpPr>
        <p:spPr bwMode="auto">
          <a:xfrm>
            <a:off x="4151387" y="2863860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DC28E1-4337-5D40-A967-35C4042E31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E2D51E-C9FB-2544-863A-78172B552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714634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13096</TotalTime>
  <Words>709</Words>
  <Application>Microsoft Macintosh PowerPoint</Application>
  <PresentationFormat>On-screen Show (4:3)</PresentationFormat>
  <Paragraphs>276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ＭＳ Ｐゴシック</vt:lpstr>
      <vt:lpstr>Apple Chancery</vt:lpstr>
      <vt:lpstr>Arial</vt:lpstr>
      <vt:lpstr>Times New Roman</vt:lpstr>
      <vt:lpstr>template</vt:lpstr>
      <vt:lpstr>Graph and Tensor Mining for fun and profit</vt:lpstr>
      <vt:lpstr>Roadmap</vt:lpstr>
      <vt:lpstr>Roadmap</vt:lpstr>
      <vt:lpstr>Why study graphs?</vt:lpstr>
      <vt:lpstr>Why study graphs?</vt:lpstr>
      <vt:lpstr>e-commerce examples</vt:lpstr>
      <vt:lpstr>e-commerce examples</vt:lpstr>
      <vt:lpstr>e-commerce examples</vt:lpstr>
      <vt:lpstr>e-commerce examples</vt:lpstr>
      <vt:lpstr>More examples</vt:lpstr>
      <vt:lpstr>Roadmap</vt:lpstr>
      <vt:lpstr>Roadmap</vt:lpstr>
      <vt:lpstr>Roadmap</vt:lpstr>
      <vt:lpstr>Roadmap</vt:lpstr>
      <vt:lpstr>Roadmap</vt:lpstr>
      <vt:lpstr>Roadmap</vt:lpstr>
      <vt:lpstr>Roadmap</vt:lpstr>
      <vt:lpstr>Tensors, e.g.,  time-evolving graphs</vt:lpstr>
      <vt:lpstr>Tensors, e.g.,  MultiView Graph</vt:lpstr>
      <vt:lpstr>Tensors, e.g.,  Knowledge Graph</vt:lpstr>
      <vt:lpstr>‘Recipe’ Structure:</vt:lpstr>
      <vt:lpstr>‘Recipe’ Structure:</vt:lpstr>
      <vt:lpstr>Roadmap</vt:lpstr>
      <vt:lpstr>short version</vt:lpstr>
    </vt:vector>
  </TitlesOfParts>
  <Company>Carnegie Mellon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2009</cp:revision>
  <cp:lastPrinted>2018-04-30T08:06:40Z</cp:lastPrinted>
  <dcterms:created xsi:type="dcterms:W3CDTF">2017-06-21T14:41:11Z</dcterms:created>
  <dcterms:modified xsi:type="dcterms:W3CDTF">2018-07-27T16:42:10Z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