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49377600" cy="36576000"/>
  <p:notesSz cx="42837100" cy="32105600"/>
  <p:custDataLst>
    <p:tags r:id="rId4"/>
  </p:custDataLst>
  <p:defaultTextStyle>
    <a:defPPr>
      <a:defRPr lang="en-US"/>
    </a:defPPr>
    <a:lvl1pPr algn="l" defTabSz="4910138" rtl="0" fontAlgn="base">
      <a:spcBef>
        <a:spcPct val="0"/>
      </a:spcBef>
      <a:spcAft>
        <a:spcPct val="0"/>
      </a:spcAft>
      <a:defRPr sz="9700" kern="1200">
        <a:solidFill>
          <a:schemeClr val="tx1"/>
        </a:solidFill>
        <a:latin typeface="Arial" charset="0"/>
        <a:ea typeface="+mn-ea"/>
        <a:cs typeface="+mn-cs"/>
      </a:defRPr>
    </a:lvl1pPr>
    <a:lvl2pPr marL="2454275" indent="-1997075" algn="l" defTabSz="4910138" rtl="0" fontAlgn="base">
      <a:spcBef>
        <a:spcPct val="0"/>
      </a:spcBef>
      <a:spcAft>
        <a:spcPct val="0"/>
      </a:spcAft>
      <a:defRPr sz="9700" kern="1200">
        <a:solidFill>
          <a:schemeClr val="tx1"/>
        </a:solidFill>
        <a:latin typeface="Arial" charset="0"/>
        <a:ea typeface="+mn-ea"/>
        <a:cs typeface="+mn-cs"/>
      </a:defRPr>
    </a:lvl2pPr>
    <a:lvl3pPr marL="4910138" indent="-3995738" algn="l" defTabSz="4910138" rtl="0" fontAlgn="base">
      <a:spcBef>
        <a:spcPct val="0"/>
      </a:spcBef>
      <a:spcAft>
        <a:spcPct val="0"/>
      </a:spcAft>
      <a:defRPr sz="9700" kern="1200">
        <a:solidFill>
          <a:schemeClr val="tx1"/>
        </a:solidFill>
        <a:latin typeface="Arial" charset="0"/>
        <a:ea typeface="+mn-ea"/>
        <a:cs typeface="+mn-cs"/>
      </a:defRPr>
    </a:lvl3pPr>
    <a:lvl4pPr marL="7366000" indent="-5994400" algn="l" defTabSz="4910138" rtl="0" fontAlgn="base">
      <a:spcBef>
        <a:spcPct val="0"/>
      </a:spcBef>
      <a:spcAft>
        <a:spcPct val="0"/>
      </a:spcAft>
      <a:defRPr sz="9700" kern="1200">
        <a:solidFill>
          <a:schemeClr val="tx1"/>
        </a:solidFill>
        <a:latin typeface="Arial" charset="0"/>
        <a:ea typeface="+mn-ea"/>
        <a:cs typeface="+mn-cs"/>
      </a:defRPr>
    </a:lvl4pPr>
    <a:lvl5pPr marL="9821863" indent="-7993063" algn="l" defTabSz="4910138" rtl="0" fontAlgn="base">
      <a:spcBef>
        <a:spcPct val="0"/>
      </a:spcBef>
      <a:spcAft>
        <a:spcPct val="0"/>
      </a:spcAft>
      <a:defRPr sz="97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97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97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97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97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2F04"/>
    <a:srgbClr val="0D1D31"/>
    <a:srgbClr val="293315"/>
    <a:srgbClr val="404F21"/>
    <a:srgbClr val="512603"/>
    <a:srgbClr val="FDEADA"/>
    <a:srgbClr val="FFFFFF"/>
    <a:srgbClr val="F6F6BC"/>
    <a:srgbClr val="292929"/>
    <a:srgbClr val="C3D69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7740" autoAdjust="0"/>
  </p:normalViewPr>
  <p:slideViewPr>
    <p:cSldViewPr>
      <p:cViewPr>
        <p:scale>
          <a:sx n="20" d="100"/>
          <a:sy n="20" d="100"/>
        </p:scale>
        <p:origin x="-78" y="-102"/>
      </p:cViewPr>
      <p:guideLst>
        <p:guide orient="horz" pos="11520"/>
        <p:guide pos="155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8562743" cy="1605280"/>
          </a:xfrm>
          <a:prstGeom prst="rect">
            <a:avLst/>
          </a:prstGeom>
        </p:spPr>
        <p:txBody>
          <a:bodyPr vert="horz" lIns="428216" tIns="214108" rIns="428216" bIns="214108" rtlCol="0"/>
          <a:lstStyle>
            <a:lvl1pPr algn="l" defTabSz="23001135" fontAlgn="auto">
              <a:spcBef>
                <a:spcPts val="0"/>
              </a:spcBef>
              <a:spcAft>
                <a:spcPts val="0"/>
              </a:spcAft>
              <a:defRPr sz="5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4266921" y="0"/>
            <a:ext cx="18562743" cy="1605280"/>
          </a:xfrm>
          <a:prstGeom prst="rect">
            <a:avLst/>
          </a:prstGeom>
        </p:spPr>
        <p:txBody>
          <a:bodyPr vert="horz" lIns="428216" tIns="214108" rIns="428216" bIns="214108" rtlCol="0"/>
          <a:lstStyle>
            <a:lvl1pPr algn="r" defTabSz="23001135" fontAlgn="auto">
              <a:spcBef>
                <a:spcPts val="0"/>
              </a:spcBef>
              <a:spcAft>
                <a:spcPts val="0"/>
              </a:spcAft>
              <a:defRPr sz="5800" smtClean="0">
                <a:latin typeface="+mn-lt"/>
              </a:defRPr>
            </a:lvl1pPr>
          </a:lstStyle>
          <a:p>
            <a:pPr>
              <a:defRPr/>
            </a:pPr>
            <a:fld id="{EC0CD1CE-B514-4C4C-ACF2-66A0ED7FE3DE}" type="datetimeFigureOut">
              <a:rPr lang="en-US"/>
              <a:pPr>
                <a:defRPr/>
              </a:pPr>
              <a:t>8/31/2010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292138" y="2409825"/>
            <a:ext cx="16252825" cy="1203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28216" tIns="214108" rIns="428216" bIns="21410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283710" y="15250160"/>
            <a:ext cx="34269680" cy="14447520"/>
          </a:xfrm>
          <a:prstGeom prst="rect">
            <a:avLst/>
          </a:prstGeom>
        </p:spPr>
        <p:txBody>
          <a:bodyPr vert="horz" lIns="428216" tIns="214108" rIns="428216" bIns="21410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0492890"/>
            <a:ext cx="18562743" cy="1605280"/>
          </a:xfrm>
          <a:prstGeom prst="rect">
            <a:avLst/>
          </a:prstGeom>
        </p:spPr>
        <p:txBody>
          <a:bodyPr vert="horz" lIns="428216" tIns="214108" rIns="428216" bIns="214108" rtlCol="0" anchor="b"/>
          <a:lstStyle>
            <a:lvl1pPr algn="l" defTabSz="23001135" fontAlgn="auto">
              <a:spcBef>
                <a:spcPts val="0"/>
              </a:spcBef>
              <a:spcAft>
                <a:spcPts val="0"/>
              </a:spcAft>
              <a:defRPr sz="5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4266921" y="30492890"/>
            <a:ext cx="18562743" cy="1605280"/>
          </a:xfrm>
          <a:prstGeom prst="rect">
            <a:avLst/>
          </a:prstGeom>
        </p:spPr>
        <p:txBody>
          <a:bodyPr vert="horz" lIns="428216" tIns="214108" rIns="428216" bIns="214108" rtlCol="0" anchor="b"/>
          <a:lstStyle>
            <a:lvl1pPr algn="r" defTabSz="23001135" fontAlgn="auto">
              <a:spcBef>
                <a:spcPts val="0"/>
              </a:spcBef>
              <a:spcAft>
                <a:spcPts val="0"/>
              </a:spcAft>
              <a:defRPr sz="5800" smtClean="0">
                <a:latin typeface="+mn-lt"/>
              </a:defRPr>
            </a:lvl1pPr>
          </a:lstStyle>
          <a:p>
            <a:pPr>
              <a:defRPr/>
            </a:pPr>
            <a:fld id="{8C4BAFDA-5602-478D-8DFD-6E36481FF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22994251" fontAlgn="base">
              <a:spcBef>
                <a:spcPct val="0"/>
              </a:spcBef>
              <a:spcAft>
                <a:spcPct val="0"/>
              </a:spcAft>
            </a:pPr>
            <a:fld id="{2071AD78-BB9B-4E42-B1ED-FC516B972E07}" type="slidenum">
              <a:rPr lang="en-US"/>
              <a:pPr defTabSz="22994251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320" y="11362270"/>
            <a:ext cx="41970960" cy="78401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06640" y="20726400"/>
            <a:ext cx="34564320" cy="934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455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911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367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823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27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73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190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64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3FA1D-F0A5-42B8-8A18-479078AED36E}" type="datetimeFigureOut">
              <a:rPr lang="en-US"/>
              <a:pPr>
                <a:defRPr/>
              </a:pPr>
              <a:t>8/31/2010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A81F6-FD9A-4582-B0F1-CACB77441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E17B7-5D2E-4DC9-9164-73AEAB5CD4DE}" type="datetimeFigureOut">
              <a:rPr lang="en-US"/>
              <a:pPr>
                <a:defRPr/>
              </a:pPr>
              <a:t>8/31/2010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BB652-E739-4B23-ADA1-00214069B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798760" y="1464739"/>
            <a:ext cx="11109960" cy="312081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8880" y="1464739"/>
            <a:ext cx="32506920" cy="31208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182E2-4CF3-430E-8D64-B115B4644A78}" type="datetimeFigureOut">
              <a:rPr lang="en-US"/>
              <a:pPr>
                <a:defRPr/>
              </a:pPr>
              <a:t>8/31/2010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BCF2C-CFB1-4DC1-A223-351D02D9A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AC15D-2A41-43D5-8F26-5424BC532D23}" type="datetimeFigureOut">
              <a:rPr lang="en-US"/>
              <a:pPr>
                <a:defRPr/>
              </a:pPr>
              <a:t>8/31/2010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4DD93-4FFC-4BAA-9D66-77786AF04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0490" y="23503469"/>
            <a:ext cx="41970960" cy="7264400"/>
          </a:xfrm>
        </p:spPr>
        <p:txBody>
          <a:bodyPr anchor="t"/>
          <a:lstStyle>
            <a:lvl1pPr algn="l">
              <a:defRPr sz="21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0490" y="15502472"/>
            <a:ext cx="41970960" cy="8000997"/>
          </a:xfrm>
        </p:spPr>
        <p:txBody>
          <a:bodyPr anchor="b"/>
          <a:lstStyle>
            <a:lvl1pPr marL="0" indent="0">
              <a:buNone/>
              <a:defRPr sz="10700">
                <a:solidFill>
                  <a:schemeClr val="tx1">
                    <a:tint val="75000"/>
                  </a:schemeClr>
                </a:solidFill>
              </a:defRPr>
            </a:lvl1pPr>
            <a:lvl2pPr marL="2455804" indent="0">
              <a:buNone/>
              <a:defRPr sz="9700">
                <a:solidFill>
                  <a:schemeClr val="tx1">
                    <a:tint val="75000"/>
                  </a:schemeClr>
                </a:solidFill>
              </a:defRPr>
            </a:lvl2pPr>
            <a:lvl3pPr marL="4911608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3pPr>
            <a:lvl4pPr marL="7367412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4pPr>
            <a:lvl5pPr marL="9823216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5pPr>
            <a:lvl6pPr marL="12279020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6pPr>
            <a:lvl7pPr marL="14734824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7pPr>
            <a:lvl8pPr marL="17190629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8pPr>
            <a:lvl9pPr marL="19646433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87C89-E967-41B2-8718-D8A465CEFFD2}" type="datetimeFigureOut">
              <a:rPr lang="en-US"/>
              <a:pPr>
                <a:defRPr/>
              </a:pPr>
              <a:t>8/31/2010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4E36E-085B-463C-9103-84E86292A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8880" y="8534403"/>
            <a:ext cx="21808440" cy="24138469"/>
          </a:xfrm>
        </p:spPr>
        <p:txBody>
          <a:bodyPr/>
          <a:lstStyle>
            <a:lvl1pPr>
              <a:defRPr sz="15000"/>
            </a:lvl1pPr>
            <a:lvl2pPr>
              <a:defRPr sz="12900"/>
            </a:lvl2pPr>
            <a:lvl3pPr>
              <a:defRPr sz="10700"/>
            </a:lvl3pPr>
            <a:lvl4pPr>
              <a:defRPr sz="9700"/>
            </a:lvl4pPr>
            <a:lvl5pPr>
              <a:defRPr sz="9700"/>
            </a:lvl5pPr>
            <a:lvl6pPr>
              <a:defRPr sz="9700"/>
            </a:lvl6pPr>
            <a:lvl7pPr>
              <a:defRPr sz="9700"/>
            </a:lvl7pPr>
            <a:lvl8pPr>
              <a:defRPr sz="9700"/>
            </a:lvl8pPr>
            <a:lvl9pPr>
              <a:defRPr sz="9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00280" y="8534403"/>
            <a:ext cx="21808440" cy="24138469"/>
          </a:xfrm>
        </p:spPr>
        <p:txBody>
          <a:bodyPr/>
          <a:lstStyle>
            <a:lvl1pPr>
              <a:defRPr sz="15000"/>
            </a:lvl1pPr>
            <a:lvl2pPr>
              <a:defRPr sz="12900"/>
            </a:lvl2pPr>
            <a:lvl3pPr>
              <a:defRPr sz="10700"/>
            </a:lvl3pPr>
            <a:lvl4pPr>
              <a:defRPr sz="9700"/>
            </a:lvl4pPr>
            <a:lvl5pPr>
              <a:defRPr sz="9700"/>
            </a:lvl5pPr>
            <a:lvl6pPr>
              <a:defRPr sz="9700"/>
            </a:lvl6pPr>
            <a:lvl7pPr>
              <a:defRPr sz="9700"/>
            </a:lvl7pPr>
            <a:lvl8pPr>
              <a:defRPr sz="9700"/>
            </a:lvl8pPr>
            <a:lvl9pPr>
              <a:defRPr sz="9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6C40C-9967-48FF-8EAA-F2E649538DCF}" type="datetimeFigureOut">
              <a:rPr lang="en-US"/>
              <a:pPr>
                <a:defRPr/>
              </a:pPr>
              <a:t>8/31/2010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E3713-776F-49DD-996D-E87FEF31E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80" y="8187269"/>
            <a:ext cx="21817015" cy="3412064"/>
          </a:xfrm>
        </p:spPr>
        <p:txBody>
          <a:bodyPr anchor="b"/>
          <a:lstStyle>
            <a:lvl1pPr marL="0" indent="0">
              <a:buNone/>
              <a:defRPr sz="12900" b="1"/>
            </a:lvl1pPr>
            <a:lvl2pPr marL="2455804" indent="0">
              <a:buNone/>
              <a:defRPr sz="10700" b="1"/>
            </a:lvl2pPr>
            <a:lvl3pPr marL="4911608" indent="0">
              <a:buNone/>
              <a:defRPr sz="9700" b="1"/>
            </a:lvl3pPr>
            <a:lvl4pPr marL="7367412" indent="0">
              <a:buNone/>
              <a:defRPr sz="8600" b="1"/>
            </a:lvl4pPr>
            <a:lvl5pPr marL="9823216" indent="0">
              <a:buNone/>
              <a:defRPr sz="8600" b="1"/>
            </a:lvl5pPr>
            <a:lvl6pPr marL="12279020" indent="0">
              <a:buNone/>
              <a:defRPr sz="8600" b="1"/>
            </a:lvl6pPr>
            <a:lvl7pPr marL="14734824" indent="0">
              <a:buNone/>
              <a:defRPr sz="8600" b="1"/>
            </a:lvl7pPr>
            <a:lvl8pPr marL="17190629" indent="0">
              <a:buNone/>
              <a:defRPr sz="8600" b="1"/>
            </a:lvl8pPr>
            <a:lvl9pPr marL="19646433" indent="0">
              <a:buNone/>
              <a:defRPr sz="8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68880" y="11599333"/>
            <a:ext cx="21817015" cy="21073536"/>
          </a:xfrm>
        </p:spPr>
        <p:txBody>
          <a:bodyPr/>
          <a:lstStyle>
            <a:lvl1pPr>
              <a:defRPr sz="12900"/>
            </a:lvl1pPr>
            <a:lvl2pPr>
              <a:defRPr sz="10700"/>
            </a:lvl2pPr>
            <a:lvl3pPr>
              <a:defRPr sz="97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083138" y="8187269"/>
            <a:ext cx="21825585" cy="3412064"/>
          </a:xfrm>
        </p:spPr>
        <p:txBody>
          <a:bodyPr anchor="b"/>
          <a:lstStyle>
            <a:lvl1pPr marL="0" indent="0">
              <a:buNone/>
              <a:defRPr sz="12900" b="1"/>
            </a:lvl1pPr>
            <a:lvl2pPr marL="2455804" indent="0">
              <a:buNone/>
              <a:defRPr sz="10700" b="1"/>
            </a:lvl2pPr>
            <a:lvl3pPr marL="4911608" indent="0">
              <a:buNone/>
              <a:defRPr sz="9700" b="1"/>
            </a:lvl3pPr>
            <a:lvl4pPr marL="7367412" indent="0">
              <a:buNone/>
              <a:defRPr sz="8600" b="1"/>
            </a:lvl4pPr>
            <a:lvl5pPr marL="9823216" indent="0">
              <a:buNone/>
              <a:defRPr sz="8600" b="1"/>
            </a:lvl5pPr>
            <a:lvl6pPr marL="12279020" indent="0">
              <a:buNone/>
              <a:defRPr sz="8600" b="1"/>
            </a:lvl6pPr>
            <a:lvl7pPr marL="14734824" indent="0">
              <a:buNone/>
              <a:defRPr sz="8600" b="1"/>
            </a:lvl7pPr>
            <a:lvl8pPr marL="17190629" indent="0">
              <a:buNone/>
              <a:defRPr sz="8600" b="1"/>
            </a:lvl8pPr>
            <a:lvl9pPr marL="19646433" indent="0">
              <a:buNone/>
              <a:defRPr sz="8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083138" y="11599333"/>
            <a:ext cx="21825585" cy="21073536"/>
          </a:xfrm>
        </p:spPr>
        <p:txBody>
          <a:bodyPr/>
          <a:lstStyle>
            <a:lvl1pPr>
              <a:defRPr sz="12900"/>
            </a:lvl1pPr>
            <a:lvl2pPr>
              <a:defRPr sz="10700"/>
            </a:lvl2pPr>
            <a:lvl3pPr>
              <a:defRPr sz="97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834FA-A953-4EC5-909B-0CBC164B1DFA}" type="datetimeFigureOut">
              <a:rPr lang="en-US"/>
              <a:pPr>
                <a:defRPr/>
              </a:pPr>
              <a:t>8/31/2010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E5DF2-47DC-4C3F-9420-9E5A34016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6B3C4-B385-4DC6-A519-306F4F9E803E}" type="datetimeFigureOut">
              <a:rPr lang="en-US"/>
              <a:pPr>
                <a:defRPr/>
              </a:pPr>
              <a:t>8/31/2010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1E7DF-8A95-4F19-AF4D-6BE0BAE3D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7EFA7-5E1D-40E5-AF68-9246BC80E5BA}" type="datetimeFigureOut">
              <a:rPr lang="en-US"/>
              <a:pPr>
                <a:defRPr/>
              </a:pPr>
              <a:t>8/31/2010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8ECD2-C483-438B-ABBB-97DB2E410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83" y="1456267"/>
            <a:ext cx="16244890" cy="6197600"/>
          </a:xfrm>
        </p:spPr>
        <p:txBody>
          <a:bodyPr anchor="b"/>
          <a:lstStyle>
            <a:lvl1pPr algn="l">
              <a:defRPr sz="10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5270" y="1456269"/>
            <a:ext cx="27603450" cy="31216603"/>
          </a:xfrm>
        </p:spPr>
        <p:txBody>
          <a:bodyPr/>
          <a:lstStyle>
            <a:lvl1pPr>
              <a:defRPr sz="17200"/>
            </a:lvl1pPr>
            <a:lvl2pPr>
              <a:defRPr sz="15000"/>
            </a:lvl2pPr>
            <a:lvl3pPr>
              <a:defRPr sz="12900"/>
            </a:lvl3pPr>
            <a:lvl4pPr>
              <a:defRPr sz="10700"/>
            </a:lvl4pPr>
            <a:lvl5pPr>
              <a:defRPr sz="10700"/>
            </a:lvl5pPr>
            <a:lvl6pPr>
              <a:defRPr sz="10700"/>
            </a:lvl6pPr>
            <a:lvl7pPr>
              <a:defRPr sz="10700"/>
            </a:lvl7pPr>
            <a:lvl8pPr>
              <a:defRPr sz="10700"/>
            </a:lvl8pPr>
            <a:lvl9pPr>
              <a:defRPr sz="10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8883" y="7653869"/>
            <a:ext cx="16244890" cy="25019003"/>
          </a:xfrm>
        </p:spPr>
        <p:txBody>
          <a:bodyPr/>
          <a:lstStyle>
            <a:lvl1pPr marL="0" indent="0">
              <a:buNone/>
              <a:defRPr sz="7500"/>
            </a:lvl1pPr>
            <a:lvl2pPr marL="2455804" indent="0">
              <a:buNone/>
              <a:defRPr sz="6400"/>
            </a:lvl2pPr>
            <a:lvl3pPr marL="4911608" indent="0">
              <a:buNone/>
              <a:defRPr sz="5400"/>
            </a:lvl3pPr>
            <a:lvl4pPr marL="7367412" indent="0">
              <a:buNone/>
              <a:defRPr sz="4800"/>
            </a:lvl4pPr>
            <a:lvl5pPr marL="9823216" indent="0">
              <a:buNone/>
              <a:defRPr sz="4800"/>
            </a:lvl5pPr>
            <a:lvl6pPr marL="12279020" indent="0">
              <a:buNone/>
              <a:defRPr sz="4800"/>
            </a:lvl6pPr>
            <a:lvl7pPr marL="14734824" indent="0">
              <a:buNone/>
              <a:defRPr sz="4800"/>
            </a:lvl7pPr>
            <a:lvl8pPr marL="17190629" indent="0">
              <a:buNone/>
              <a:defRPr sz="4800"/>
            </a:lvl8pPr>
            <a:lvl9pPr marL="19646433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19E48-321F-4FBC-A82B-36033E114EAB}" type="datetimeFigureOut">
              <a:rPr lang="en-US"/>
              <a:pPr>
                <a:defRPr/>
              </a:pPr>
              <a:t>8/31/2010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5156A-D09D-4FEA-A696-7CAC4F6B8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8355" y="25603200"/>
            <a:ext cx="29626560" cy="3022603"/>
          </a:xfrm>
        </p:spPr>
        <p:txBody>
          <a:bodyPr anchor="b"/>
          <a:lstStyle>
            <a:lvl1pPr algn="l">
              <a:defRPr sz="10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678355" y="3268133"/>
            <a:ext cx="29626560" cy="21945600"/>
          </a:xfrm>
        </p:spPr>
        <p:txBody>
          <a:bodyPr rtlCol="0">
            <a:normAutofit/>
          </a:bodyPr>
          <a:lstStyle>
            <a:lvl1pPr marL="0" indent="0">
              <a:buNone/>
              <a:defRPr sz="17200"/>
            </a:lvl1pPr>
            <a:lvl2pPr marL="2455804" indent="0">
              <a:buNone/>
              <a:defRPr sz="15000"/>
            </a:lvl2pPr>
            <a:lvl3pPr marL="4911608" indent="0">
              <a:buNone/>
              <a:defRPr sz="12900"/>
            </a:lvl3pPr>
            <a:lvl4pPr marL="7367412" indent="0">
              <a:buNone/>
              <a:defRPr sz="10700"/>
            </a:lvl4pPr>
            <a:lvl5pPr marL="9823216" indent="0">
              <a:buNone/>
              <a:defRPr sz="10700"/>
            </a:lvl5pPr>
            <a:lvl6pPr marL="12279020" indent="0">
              <a:buNone/>
              <a:defRPr sz="10700"/>
            </a:lvl6pPr>
            <a:lvl7pPr marL="14734824" indent="0">
              <a:buNone/>
              <a:defRPr sz="10700"/>
            </a:lvl7pPr>
            <a:lvl8pPr marL="17190629" indent="0">
              <a:buNone/>
              <a:defRPr sz="10700"/>
            </a:lvl8pPr>
            <a:lvl9pPr marL="19646433" indent="0">
              <a:buNone/>
              <a:defRPr sz="10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8355" y="28625803"/>
            <a:ext cx="29626560" cy="4292597"/>
          </a:xfrm>
        </p:spPr>
        <p:txBody>
          <a:bodyPr/>
          <a:lstStyle>
            <a:lvl1pPr marL="0" indent="0">
              <a:buNone/>
              <a:defRPr sz="7500"/>
            </a:lvl1pPr>
            <a:lvl2pPr marL="2455804" indent="0">
              <a:buNone/>
              <a:defRPr sz="6400"/>
            </a:lvl2pPr>
            <a:lvl3pPr marL="4911608" indent="0">
              <a:buNone/>
              <a:defRPr sz="5400"/>
            </a:lvl3pPr>
            <a:lvl4pPr marL="7367412" indent="0">
              <a:buNone/>
              <a:defRPr sz="4800"/>
            </a:lvl4pPr>
            <a:lvl5pPr marL="9823216" indent="0">
              <a:buNone/>
              <a:defRPr sz="4800"/>
            </a:lvl5pPr>
            <a:lvl6pPr marL="12279020" indent="0">
              <a:buNone/>
              <a:defRPr sz="4800"/>
            </a:lvl6pPr>
            <a:lvl7pPr marL="14734824" indent="0">
              <a:buNone/>
              <a:defRPr sz="4800"/>
            </a:lvl7pPr>
            <a:lvl8pPr marL="17190629" indent="0">
              <a:buNone/>
              <a:defRPr sz="4800"/>
            </a:lvl8pPr>
            <a:lvl9pPr marL="19646433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3A40D-8DB3-4D9D-AC47-31A81A7A84E7}" type="datetimeFigureOut">
              <a:rPr lang="en-US"/>
              <a:pPr>
                <a:defRPr/>
              </a:pPr>
              <a:t>8/31/2010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C261F-5399-4BC8-A7F8-CEDDFE327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2468563" y="1465263"/>
            <a:ext cx="444404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1161" tIns="245580" rIns="491161" bIns="2455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68563" y="8534400"/>
            <a:ext cx="44440475" cy="2413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1161" tIns="245580" rIns="491161" bIns="245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68563" y="33901063"/>
            <a:ext cx="11522075" cy="1946275"/>
          </a:xfrm>
          <a:prstGeom prst="rect">
            <a:avLst/>
          </a:prstGeom>
        </p:spPr>
        <p:txBody>
          <a:bodyPr vert="horz" lIns="491161" tIns="245580" rIns="491161" bIns="245580" rtlCol="0" anchor="ctr"/>
          <a:lstStyle>
            <a:lvl1pPr algn="l" defTabSz="4911608" fontAlgn="auto">
              <a:spcBef>
                <a:spcPts val="0"/>
              </a:spcBef>
              <a:spcAft>
                <a:spcPts val="0"/>
              </a:spcAft>
              <a:defRPr sz="6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41829A-3AE1-4EBC-A055-2DD3DDB4DEB3}" type="datetimeFigureOut">
              <a:rPr lang="en-US"/>
              <a:pPr>
                <a:defRPr/>
              </a:pPr>
              <a:t>8/31/2010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70363" y="33901063"/>
            <a:ext cx="15636875" cy="1946275"/>
          </a:xfrm>
          <a:prstGeom prst="rect">
            <a:avLst/>
          </a:prstGeom>
        </p:spPr>
        <p:txBody>
          <a:bodyPr vert="horz" lIns="491161" tIns="245580" rIns="491161" bIns="245580" rtlCol="0" anchor="ctr"/>
          <a:lstStyle>
            <a:lvl1pPr algn="ctr" defTabSz="4911608" fontAlgn="auto">
              <a:spcBef>
                <a:spcPts val="0"/>
              </a:spcBef>
              <a:spcAft>
                <a:spcPts val="0"/>
              </a:spcAft>
              <a:defRPr sz="6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386963" y="33901063"/>
            <a:ext cx="11522075" cy="1946275"/>
          </a:xfrm>
          <a:prstGeom prst="rect">
            <a:avLst/>
          </a:prstGeom>
        </p:spPr>
        <p:txBody>
          <a:bodyPr vert="horz" lIns="491161" tIns="245580" rIns="491161" bIns="245580" rtlCol="0" anchor="ctr"/>
          <a:lstStyle>
            <a:lvl1pPr algn="r" defTabSz="4911608" fontAlgn="auto">
              <a:spcBef>
                <a:spcPts val="0"/>
              </a:spcBef>
              <a:spcAft>
                <a:spcPts val="0"/>
              </a:spcAft>
              <a:defRPr sz="6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49D374-97DC-4458-ADA4-8C907BFF8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10138" rtl="0" fontAlgn="base">
        <a:spcBef>
          <a:spcPct val="0"/>
        </a:spcBef>
        <a:spcAft>
          <a:spcPct val="0"/>
        </a:spcAft>
        <a:defRPr sz="2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910138" rtl="0" fontAlgn="base">
        <a:spcBef>
          <a:spcPct val="0"/>
        </a:spcBef>
        <a:spcAft>
          <a:spcPct val="0"/>
        </a:spcAft>
        <a:defRPr sz="23600">
          <a:solidFill>
            <a:schemeClr val="tx1"/>
          </a:solidFill>
          <a:latin typeface="Calibri" pitchFamily="34" charset="0"/>
        </a:defRPr>
      </a:lvl2pPr>
      <a:lvl3pPr algn="ctr" defTabSz="4910138" rtl="0" fontAlgn="base">
        <a:spcBef>
          <a:spcPct val="0"/>
        </a:spcBef>
        <a:spcAft>
          <a:spcPct val="0"/>
        </a:spcAft>
        <a:defRPr sz="23600">
          <a:solidFill>
            <a:schemeClr val="tx1"/>
          </a:solidFill>
          <a:latin typeface="Calibri" pitchFamily="34" charset="0"/>
        </a:defRPr>
      </a:lvl3pPr>
      <a:lvl4pPr algn="ctr" defTabSz="4910138" rtl="0" fontAlgn="base">
        <a:spcBef>
          <a:spcPct val="0"/>
        </a:spcBef>
        <a:spcAft>
          <a:spcPct val="0"/>
        </a:spcAft>
        <a:defRPr sz="23600">
          <a:solidFill>
            <a:schemeClr val="tx1"/>
          </a:solidFill>
          <a:latin typeface="Calibri" pitchFamily="34" charset="0"/>
        </a:defRPr>
      </a:lvl4pPr>
      <a:lvl5pPr algn="ctr" defTabSz="4910138" rtl="0" fontAlgn="base">
        <a:spcBef>
          <a:spcPct val="0"/>
        </a:spcBef>
        <a:spcAft>
          <a:spcPct val="0"/>
        </a:spcAft>
        <a:defRPr sz="23600">
          <a:solidFill>
            <a:schemeClr val="tx1"/>
          </a:solidFill>
          <a:latin typeface="Calibri" pitchFamily="34" charset="0"/>
        </a:defRPr>
      </a:lvl5pPr>
      <a:lvl6pPr marL="457200" algn="ctr" defTabSz="4910138" rtl="0" fontAlgn="base">
        <a:spcBef>
          <a:spcPct val="0"/>
        </a:spcBef>
        <a:spcAft>
          <a:spcPct val="0"/>
        </a:spcAft>
        <a:defRPr sz="23600">
          <a:solidFill>
            <a:schemeClr val="tx1"/>
          </a:solidFill>
          <a:latin typeface="Calibri" pitchFamily="34" charset="0"/>
        </a:defRPr>
      </a:lvl6pPr>
      <a:lvl7pPr marL="914400" algn="ctr" defTabSz="4910138" rtl="0" fontAlgn="base">
        <a:spcBef>
          <a:spcPct val="0"/>
        </a:spcBef>
        <a:spcAft>
          <a:spcPct val="0"/>
        </a:spcAft>
        <a:defRPr sz="23600">
          <a:solidFill>
            <a:schemeClr val="tx1"/>
          </a:solidFill>
          <a:latin typeface="Calibri" pitchFamily="34" charset="0"/>
        </a:defRPr>
      </a:lvl7pPr>
      <a:lvl8pPr marL="1371600" algn="ctr" defTabSz="4910138" rtl="0" fontAlgn="base">
        <a:spcBef>
          <a:spcPct val="0"/>
        </a:spcBef>
        <a:spcAft>
          <a:spcPct val="0"/>
        </a:spcAft>
        <a:defRPr sz="23600">
          <a:solidFill>
            <a:schemeClr val="tx1"/>
          </a:solidFill>
          <a:latin typeface="Calibri" pitchFamily="34" charset="0"/>
        </a:defRPr>
      </a:lvl8pPr>
      <a:lvl9pPr marL="1828800" algn="ctr" defTabSz="4910138" rtl="0" fontAlgn="base">
        <a:spcBef>
          <a:spcPct val="0"/>
        </a:spcBef>
        <a:spcAft>
          <a:spcPct val="0"/>
        </a:spcAft>
        <a:defRPr sz="23600">
          <a:solidFill>
            <a:schemeClr val="tx1"/>
          </a:solidFill>
          <a:latin typeface="Calibri" pitchFamily="34" charset="0"/>
        </a:defRPr>
      </a:lvl9pPr>
    </p:titleStyle>
    <p:bodyStyle>
      <a:lvl1pPr marL="1841500" indent="-1841500" algn="l" defTabSz="4910138" rtl="0" fontAlgn="base">
        <a:spcBef>
          <a:spcPct val="20000"/>
        </a:spcBef>
        <a:spcAft>
          <a:spcPct val="0"/>
        </a:spcAft>
        <a:buFont typeface="Arial" charset="0"/>
        <a:buChar char="•"/>
        <a:defRPr sz="17200" kern="1200">
          <a:solidFill>
            <a:schemeClr val="tx1"/>
          </a:solidFill>
          <a:latin typeface="+mn-lt"/>
          <a:ea typeface="+mn-ea"/>
          <a:cs typeface="+mn-cs"/>
        </a:defRPr>
      </a:lvl1pPr>
      <a:lvl2pPr marL="3989388" indent="-1533525" algn="l" defTabSz="4910138" rtl="0" fontAlgn="base">
        <a:spcBef>
          <a:spcPct val="20000"/>
        </a:spcBef>
        <a:spcAft>
          <a:spcPct val="0"/>
        </a:spcAft>
        <a:buFont typeface="Arial" charset="0"/>
        <a:buChar char="–"/>
        <a:defRPr sz="15000" kern="1200">
          <a:solidFill>
            <a:schemeClr val="tx1"/>
          </a:solidFill>
          <a:latin typeface="+mn-lt"/>
          <a:ea typeface="+mn-ea"/>
          <a:cs typeface="+mn-cs"/>
        </a:defRPr>
      </a:lvl2pPr>
      <a:lvl3pPr marL="6138863" indent="-1227138" algn="l" defTabSz="4910138" rtl="0" fontAlgn="base">
        <a:spcBef>
          <a:spcPct val="20000"/>
        </a:spcBef>
        <a:spcAft>
          <a:spcPct val="0"/>
        </a:spcAft>
        <a:buFont typeface="Arial" charset="0"/>
        <a:buChar char="•"/>
        <a:defRPr sz="12900" kern="1200">
          <a:solidFill>
            <a:schemeClr val="tx1"/>
          </a:solidFill>
          <a:latin typeface="+mn-lt"/>
          <a:ea typeface="+mn-ea"/>
          <a:cs typeface="+mn-cs"/>
        </a:defRPr>
      </a:lvl3pPr>
      <a:lvl4pPr marL="8594725" indent="-1227138" algn="l" defTabSz="4910138" rtl="0" fontAlgn="base">
        <a:spcBef>
          <a:spcPct val="20000"/>
        </a:spcBef>
        <a:spcAft>
          <a:spcPct val="0"/>
        </a:spcAft>
        <a:buFont typeface="Arial" charset="0"/>
        <a:buChar char="–"/>
        <a:defRPr sz="10700" kern="1200">
          <a:solidFill>
            <a:schemeClr val="tx1"/>
          </a:solidFill>
          <a:latin typeface="+mn-lt"/>
          <a:ea typeface="+mn-ea"/>
          <a:cs typeface="+mn-cs"/>
        </a:defRPr>
      </a:lvl4pPr>
      <a:lvl5pPr marL="11050588" indent="-1227138" algn="l" defTabSz="4910138" rtl="0" fontAlgn="base">
        <a:spcBef>
          <a:spcPct val="20000"/>
        </a:spcBef>
        <a:spcAft>
          <a:spcPct val="0"/>
        </a:spcAft>
        <a:buFont typeface="Arial" charset="0"/>
        <a:buChar char="»"/>
        <a:defRPr sz="10700" kern="1200">
          <a:solidFill>
            <a:schemeClr val="tx1"/>
          </a:solidFill>
          <a:latin typeface="+mn-lt"/>
          <a:ea typeface="+mn-ea"/>
          <a:cs typeface="+mn-cs"/>
        </a:defRPr>
      </a:lvl5pPr>
      <a:lvl6pPr marL="13506922" indent="-1227902" algn="l" defTabSz="4911608" rtl="0" eaLnBrk="1" latinLnBrk="0" hangingPunct="1">
        <a:spcBef>
          <a:spcPct val="20000"/>
        </a:spcBef>
        <a:buFont typeface="Arial" pitchFamily="34" charset="0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6pPr>
      <a:lvl7pPr marL="15962727" indent="-1227902" algn="l" defTabSz="4911608" rtl="0" eaLnBrk="1" latinLnBrk="0" hangingPunct="1">
        <a:spcBef>
          <a:spcPct val="20000"/>
        </a:spcBef>
        <a:buFont typeface="Arial" pitchFamily="34" charset="0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7pPr>
      <a:lvl8pPr marL="18418531" indent="-1227902" algn="l" defTabSz="4911608" rtl="0" eaLnBrk="1" latinLnBrk="0" hangingPunct="1">
        <a:spcBef>
          <a:spcPct val="20000"/>
        </a:spcBef>
        <a:buFont typeface="Arial" pitchFamily="34" charset="0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8pPr>
      <a:lvl9pPr marL="20874335" indent="-1227902" algn="l" defTabSz="4911608" rtl="0" eaLnBrk="1" latinLnBrk="0" hangingPunct="1">
        <a:spcBef>
          <a:spcPct val="20000"/>
        </a:spcBef>
        <a:buFont typeface="Arial" pitchFamily="34" charset="0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11608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1pPr>
      <a:lvl2pPr marL="2455804" algn="l" defTabSz="4911608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2pPr>
      <a:lvl3pPr marL="4911608" algn="l" defTabSz="4911608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3pPr>
      <a:lvl4pPr marL="7367412" algn="l" defTabSz="4911608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4pPr>
      <a:lvl5pPr marL="9823216" algn="l" defTabSz="4911608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5pPr>
      <a:lvl6pPr marL="12279020" algn="l" defTabSz="4911608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6pPr>
      <a:lvl7pPr marL="14734824" algn="l" defTabSz="4911608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7pPr>
      <a:lvl8pPr marL="17190629" algn="l" defTabSz="4911608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8pPr>
      <a:lvl9pPr marL="19646433" algn="l" defTabSz="4911608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Rectangle 950"/>
          <p:cNvSpPr/>
          <p:nvPr/>
        </p:nvSpPr>
        <p:spPr>
          <a:xfrm>
            <a:off x="0" y="25755600"/>
            <a:ext cx="33528000" cy="10817352"/>
          </a:xfrm>
          <a:prstGeom prst="rect">
            <a:avLst/>
          </a:prstGeom>
          <a:solidFill>
            <a:schemeClr val="accent5">
              <a:lumMod val="20000"/>
              <a:lumOff val="80000"/>
              <a:alpha val="3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91160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0" name="Rectangle 759"/>
          <p:cNvSpPr/>
          <p:nvPr/>
        </p:nvSpPr>
        <p:spPr>
          <a:xfrm>
            <a:off x="33528000" y="25758648"/>
            <a:ext cx="15849600" cy="10817352"/>
          </a:xfrm>
          <a:prstGeom prst="rect">
            <a:avLst/>
          </a:prstGeom>
          <a:solidFill>
            <a:schemeClr val="accent5">
              <a:lumMod val="20000"/>
              <a:lumOff val="80000"/>
              <a:alpha val="3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91160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29331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0" name="Rectangle 1089"/>
          <p:cNvSpPr/>
          <p:nvPr/>
        </p:nvSpPr>
        <p:spPr>
          <a:xfrm>
            <a:off x="0" y="14782800"/>
            <a:ext cx="49377600" cy="10972800"/>
          </a:xfrm>
          <a:prstGeom prst="rect">
            <a:avLst/>
          </a:prstGeom>
          <a:solidFill>
            <a:schemeClr val="accent3">
              <a:lumMod val="20000"/>
              <a:lumOff val="80000"/>
              <a:alpha val="3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91160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0" y="3962400"/>
            <a:ext cx="33528000" cy="10817352"/>
          </a:xfrm>
          <a:prstGeom prst="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33528000" y="3962400"/>
            <a:ext cx="15849600" cy="10817352"/>
          </a:xfrm>
          <a:prstGeom prst="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91160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0" y="0"/>
            <a:ext cx="49377600" cy="3962400"/>
          </a:xfrm>
          <a:prstGeom prst="rect">
            <a:avLst/>
          </a:prstGeom>
          <a:solidFill>
            <a:schemeClr val="bg1">
              <a:lumMod val="8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91160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0" name="TextBox 3"/>
          <p:cNvSpPr txBox="1">
            <a:spLocks noChangeArrowheads="1"/>
          </p:cNvSpPr>
          <p:nvPr/>
        </p:nvSpPr>
        <p:spPr bwMode="auto">
          <a:xfrm>
            <a:off x="0" y="0"/>
            <a:ext cx="493776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91161" tIns="245580" rIns="491161" bIns="245580">
            <a:spAutoFit/>
          </a:bodyPr>
          <a:lstStyle/>
          <a:p>
            <a:pPr algn="ctr"/>
            <a:r>
              <a:rPr lang="en-US" sz="12000" dirty="0" smtClean="0">
                <a:latin typeface="Times New Roman" pitchFamily="18" charset="0"/>
                <a:cs typeface="Times New Roman" pitchFamily="18" charset="0"/>
              </a:rPr>
              <a:t>Flexible </a:t>
            </a:r>
            <a:r>
              <a:rPr lang="en-US" sz="12000" dirty="0" err="1" smtClean="0">
                <a:latin typeface="Times New Roman" pitchFamily="18" charset="0"/>
                <a:cs typeface="Times New Roman" pitchFamily="18" charset="0"/>
              </a:rPr>
              <a:t>Voxels</a:t>
            </a:r>
            <a:r>
              <a:rPr lang="en-US" sz="12000" dirty="0" smtClean="0">
                <a:latin typeface="Times New Roman" pitchFamily="18" charset="0"/>
                <a:cs typeface="Times New Roman" pitchFamily="18" charset="0"/>
              </a:rPr>
              <a:t> for Motion-Aware </a:t>
            </a:r>
            <a:r>
              <a:rPr lang="en-US" sz="12000" dirty="0" err="1" smtClean="0">
                <a:latin typeface="Times New Roman" pitchFamily="18" charset="0"/>
                <a:cs typeface="Times New Roman" pitchFamily="18" charset="0"/>
              </a:rPr>
              <a:t>Videography</a:t>
            </a:r>
            <a:r>
              <a:rPr lang="en-US" sz="1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97" name="Picture 7" descr="C:\Documents and Settings\mohitg\Desktop\cvpr08 poster\ri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533400"/>
            <a:ext cx="15240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9" name="Picture 1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895600"/>
            <a:ext cx="53340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TextBox 95"/>
          <p:cNvSpPr txBox="1"/>
          <p:nvPr/>
        </p:nvSpPr>
        <p:spPr>
          <a:xfrm>
            <a:off x="6858000" y="2133600"/>
            <a:ext cx="6934200" cy="1727200"/>
          </a:xfrm>
          <a:prstGeom prst="rect">
            <a:avLst/>
          </a:prstGeom>
          <a:noFill/>
        </p:spPr>
        <p:txBody>
          <a:bodyPr lIns="491161" tIns="245580" rIns="491161" bIns="245580">
            <a:spAutoFit/>
          </a:bodyPr>
          <a:lstStyle/>
          <a:p>
            <a:pPr algn="ctr" defTabSz="49116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Mohit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Gupta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9413200" y="2133600"/>
            <a:ext cx="13487400" cy="1727200"/>
          </a:xfrm>
          <a:prstGeom prst="rect">
            <a:avLst/>
          </a:prstGeom>
          <a:noFill/>
        </p:spPr>
        <p:txBody>
          <a:bodyPr lIns="491161" tIns="245580" rIns="491161" bIns="245580">
            <a:spAutoFit/>
          </a:bodyPr>
          <a:lstStyle/>
          <a:p>
            <a:pPr algn="ctr" defTabSz="49116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Srinivasa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G.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Narasimhan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0007600" y="2133600"/>
            <a:ext cx="13487400" cy="1727200"/>
          </a:xfrm>
          <a:prstGeom prst="rect">
            <a:avLst/>
          </a:prstGeom>
          <a:noFill/>
        </p:spPr>
        <p:txBody>
          <a:bodyPr lIns="491161" tIns="245580" rIns="491161" bIns="245580">
            <a:spAutoFit/>
          </a:bodyPr>
          <a:lstStyle/>
          <a:p>
            <a:pPr algn="ctr" defTabSz="49116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Amit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Agrawal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33528000" y="3802496"/>
            <a:ext cx="15849600" cy="1603952"/>
          </a:xfrm>
          <a:prstGeom prst="rect">
            <a:avLst/>
          </a:prstGeom>
          <a:noFill/>
        </p:spPr>
        <p:txBody>
          <a:bodyPr wrap="square" lIns="491161" tIns="245580" rIns="491161" bIns="245580">
            <a:spAutoFit/>
          </a:bodyPr>
          <a:lstStyle/>
          <a:p>
            <a:pPr algn="ctr" defTabSz="49116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rPr>
              <a:t>Sampling of the Space-Time Volume</a:t>
            </a:r>
            <a:endParaRPr lang="en-US" sz="7200" b="1" dirty="0">
              <a:solidFill>
                <a:srgbClr val="5126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066800" y="3882448"/>
            <a:ext cx="14173200" cy="1603952"/>
          </a:xfrm>
          <a:prstGeom prst="rect">
            <a:avLst/>
          </a:prstGeom>
          <a:noFill/>
        </p:spPr>
        <p:txBody>
          <a:bodyPr wrap="square" lIns="491161" tIns="245580" rIns="491161" bIns="245580">
            <a:spAutoFit/>
          </a:bodyPr>
          <a:lstStyle/>
          <a:p>
            <a:pPr algn="ctr" defTabSz="49116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rPr>
              <a:t>Motion-Aware Camera</a:t>
            </a:r>
            <a:endParaRPr lang="en-US" sz="7200" b="1" dirty="0">
              <a:solidFill>
                <a:srgbClr val="5126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8516600" y="2133600"/>
            <a:ext cx="13487400" cy="1727200"/>
          </a:xfrm>
          <a:prstGeom prst="rect">
            <a:avLst/>
          </a:prstGeom>
          <a:noFill/>
        </p:spPr>
        <p:txBody>
          <a:bodyPr lIns="491161" tIns="245580" rIns="491161" bIns="245580">
            <a:spAutoFit/>
          </a:bodyPr>
          <a:lstStyle/>
          <a:p>
            <a:pPr algn="ctr" defTabSz="49116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Ashok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Veeraraghavan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56" name="Picture 12"/>
          <p:cNvPicPr>
            <a:picLocks noChangeAspect="1" noChangeArrowheads="1"/>
          </p:cNvPicPr>
          <p:nvPr/>
        </p:nvPicPr>
        <p:blipFill>
          <a:blip r:embed="rId5" cstate="print"/>
          <a:srcRect b="24476"/>
          <a:stretch>
            <a:fillRect/>
          </a:stretch>
        </p:blipFill>
        <p:spPr bwMode="auto">
          <a:xfrm>
            <a:off x="42367200" y="914400"/>
            <a:ext cx="65341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" name="TextBox 133"/>
          <p:cNvSpPr txBox="1"/>
          <p:nvPr/>
        </p:nvSpPr>
        <p:spPr>
          <a:xfrm>
            <a:off x="0" y="14630400"/>
            <a:ext cx="49377600" cy="1603952"/>
          </a:xfrm>
          <a:prstGeom prst="rect">
            <a:avLst/>
          </a:prstGeom>
          <a:noFill/>
        </p:spPr>
        <p:txBody>
          <a:bodyPr wrap="square" lIns="491161" tIns="245580" rIns="491161" bIns="245580">
            <a:spAutoFit/>
          </a:bodyPr>
          <a:lstStyle/>
          <a:p>
            <a:pPr algn="ctr" defTabSz="49116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rPr>
              <a:t>Post Capture Motion-Aware Interpretation of Data</a:t>
            </a:r>
            <a:endParaRPr lang="en-US" sz="7200" b="1" dirty="0">
              <a:solidFill>
                <a:srgbClr val="29331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0" y="25679400"/>
            <a:ext cx="33451800" cy="1603952"/>
          </a:xfrm>
          <a:prstGeom prst="rect">
            <a:avLst/>
          </a:prstGeom>
          <a:noFill/>
        </p:spPr>
        <p:txBody>
          <a:bodyPr wrap="square" lIns="491161" tIns="245580" rIns="491161" bIns="245580">
            <a:spAutoFit/>
          </a:bodyPr>
          <a:lstStyle/>
          <a:p>
            <a:pPr algn="ctr" defTabSz="49116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solidFill>
                  <a:srgbClr val="0D1D31"/>
                </a:solidFill>
                <a:latin typeface="Times New Roman" pitchFamily="18" charset="0"/>
                <a:cs typeface="Times New Roman" pitchFamily="18" charset="0"/>
              </a:rPr>
              <a:t>Hardware Implementation: Fast Per-pixel Shutter</a:t>
            </a:r>
            <a:endParaRPr lang="en-US" sz="7200" b="1" dirty="0">
              <a:solidFill>
                <a:srgbClr val="0D1D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7" name="Picture 27" descr="AdaptiveResImage0000017-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2999" y="5992918"/>
            <a:ext cx="6503882" cy="6503882"/>
          </a:xfrm>
          <a:prstGeom prst="rect">
            <a:avLst/>
          </a:prstGeom>
          <a:noFill/>
          <a:ln w="9525">
            <a:solidFill>
              <a:srgbClr val="292929"/>
            </a:solidFill>
            <a:miter lim="800000"/>
            <a:headEnd/>
            <a:tailEnd/>
          </a:ln>
        </p:spPr>
      </p:pic>
      <p:sp>
        <p:nvSpPr>
          <p:cNvPr id="138" name="Rectangle 28"/>
          <p:cNvSpPr>
            <a:spLocks noChangeArrowheads="1"/>
          </p:cNvSpPr>
          <p:nvPr/>
        </p:nvSpPr>
        <p:spPr bwMode="auto">
          <a:xfrm>
            <a:off x="515969" y="5837066"/>
            <a:ext cx="413223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rPr>
              <a:t>High Frame Rate (500 fps) for Fast Moving Regions</a:t>
            </a:r>
          </a:p>
        </p:txBody>
      </p:sp>
      <p:sp>
        <p:nvSpPr>
          <p:cNvPr id="139" name="Rectangle 29"/>
          <p:cNvSpPr>
            <a:spLocks noChangeArrowheads="1"/>
          </p:cNvSpPr>
          <p:nvPr/>
        </p:nvSpPr>
        <p:spPr bwMode="auto">
          <a:xfrm>
            <a:off x="11658600" y="7361066"/>
            <a:ext cx="3886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rPr>
              <a:t>High Spatial Resolution (1 MP) for Static Regions</a:t>
            </a:r>
          </a:p>
        </p:txBody>
      </p:sp>
      <p:pic>
        <p:nvPicPr>
          <p:cNvPr id="140" name="Picture 30" descr="AdaptiveResImage0000017-10"/>
          <p:cNvPicPr preferRelativeResize="0">
            <a:picLocks noChangeAspect="1" noChangeArrowheads="1"/>
          </p:cNvPicPr>
          <p:nvPr/>
        </p:nvPicPr>
        <p:blipFill>
          <a:blip r:embed="rId6" cstate="print"/>
          <a:srcRect l="58078" t="84375" r="26297"/>
          <a:stretch>
            <a:fillRect/>
          </a:stretch>
        </p:blipFill>
        <p:spPr bwMode="auto">
          <a:xfrm>
            <a:off x="12115800" y="9269518"/>
            <a:ext cx="2895600" cy="2895600"/>
          </a:xfrm>
          <a:prstGeom prst="rect">
            <a:avLst/>
          </a:prstGeom>
          <a:noFill/>
          <a:ln w="57150">
            <a:solidFill>
              <a:srgbClr val="512603"/>
            </a:solidFill>
            <a:miter lim="800000"/>
            <a:headEnd/>
            <a:tailEnd/>
          </a:ln>
        </p:spPr>
      </p:pic>
      <p:sp>
        <p:nvSpPr>
          <p:cNvPr id="141" name="Rectangle 32"/>
          <p:cNvSpPr>
            <a:spLocks noChangeArrowheads="1"/>
          </p:cNvSpPr>
          <p:nvPr/>
        </p:nvSpPr>
        <p:spPr bwMode="auto">
          <a:xfrm>
            <a:off x="8677276" y="11326918"/>
            <a:ext cx="1152524" cy="1152524"/>
          </a:xfrm>
          <a:prstGeom prst="rect">
            <a:avLst/>
          </a:prstGeom>
          <a:noFill/>
          <a:ln w="57150">
            <a:solidFill>
              <a:srgbClr val="642F0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Line 33"/>
          <p:cNvSpPr>
            <a:spLocks noChangeShapeType="1"/>
          </p:cNvSpPr>
          <p:nvPr/>
        </p:nvSpPr>
        <p:spPr bwMode="auto">
          <a:xfrm flipV="1">
            <a:off x="8686800" y="9269518"/>
            <a:ext cx="3429000" cy="2057400"/>
          </a:xfrm>
          <a:prstGeom prst="line">
            <a:avLst/>
          </a:prstGeom>
          <a:noFill/>
          <a:ln w="57150">
            <a:solidFill>
              <a:srgbClr val="642F04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Line 34"/>
          <p:cNvSpPr>
            <a:spLocks noChangeShapeType="1"/>
          </p:cNvSpPr>
          <p:nvPr/>
        </p:nvSpPr>
        <p:spPr bwMode="auto">
          <a:xfrm flipV="1">
            <a:off x="9829800" y="12165118"/>
            <a:ext cx="5181600" cy="304800"/>
          </a:xfrm>
          <a:prstGeom prst="line">
            <a:avLst/>
          </a:prstGeom>
          <a:noFill/>
          <a:ln w="57150">
            <a:solidFill>
              <a:srgbClr val="642F04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Rectangle 37"/>
          <p:cNvSpPr>
            <a:spLocks noChangeArrowheads="1"/>
          </p:cNvSpPr>
          <p:nvPr/>
        </p:nvSpPr>
        <p:spPr bwMode="auto">
          <a:xfrm>
            <a:off x="2133600" y="12725400"/>
            <a:ext cx="12115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rPr>
              <a:t>Post-Capture control </a:t>
            </a:r>
            <a:r>
              <a:rPr lang="en-US" sz="5400" b="1" dirty="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5400" b="1" dirty="0" smtClean="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rPr>
              <a:t>frame rate </a:t>
            </a:r>
            <a:r>
              <a:rPr lang="en-US" sz="5400" b="1" dirty="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5400" b="1" dirty="0" smtClean="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rPr>
              <a:t>spatial resolution </a:t>
            </a:r>
            <a:endParaRPr lang="en-US" sz="5400" b="1" dirty="0">
              <a:solidFill>
                <a:srgbClr val="5126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Rectangle 42"/>
          <p:cNvSpPr>
            <a:spLocks noChangeArrowheads="1"/>
          </p:cNvSpPr>
          <p:nvPr/>
        </p:nvSpPr>
        <p:spPr bwMode="auto">
          <a:xfrm>
            <a:off x="8001000" y="5992918"/>
            <a:ext cx="1584324" cy="1584326"/>
          </a:xfrm>
          <a:prstGeom prst="rect">
            <a:avLst/>
          </a:prstGeom>
          <a:noFill/>
          <a:ln w="57150">
            <a:solidFill>
              <a:srgbClr val="642F0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1219200" y="7923041"/>
            <a:ext cx="2590800" cy="2486025"/>
            <a:chOff x="340" y="1479"/>
            <a:chExt cx="1088" cy="1044"/>
          </a:xfrm>
        </p:grpSpPr>
        <p:pic>
          <p:nvPicPr>
            <p:cNvPr id="153" name="Picture 43" descr="AdaptiveResImage0000017-10"/>
            <p:cNvPicPr>
              <a:picLocks noChangeAspect="1" noChangeArrowheads="1"/>
            </p:cNvPicPr>
            <p:nvPr/>
          </p:nvPicPr>
          <p:blipFill>
            <a:blip r:embed="rId6" cstate="print"/>
            <a:srcRect l="42825" r="28610" b="73459"/>
            <a:stretch>
              <a:fillRect/>
            </a:stretch>
          </p:blipFill>
          <p:spPr bwMode="auto">
            <a:xfrm>
              <a:off x="340" y="1479"/>
              <a:ext cx="635" cy="590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54" name="Picture 44" descr="AdaptiveResImage0000017-10"/>
            <p:cNvPicPr>
              <a:picLocks noChangeAspect="1" noChangeArrowheads="1"/>
            </p:cNvPicPr>
            <p:nvPr/>
          </p:nvPicPr>
          <p:blipFill>
            <a:blip r:embed="rId6" cstate="print"/>
            <a:srcRect l="42825" r="28610" b="73459"/>
            <a:stretch>
              <a:fillRect/>
            </a:stretch>
          </p:blipFill>
          <p:spPr bwMode="auto">
            <a:xfrm>
              <a:off x="431" y="1570"/>
              <a:ext cx="635" cy="590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56" name="Picture 45" descr="AdaptiveResImage0000017-10"/>
            <p:cNvPicPr>
              <a:picLocks noChangeAspect="1" noChangeArrowheads="1"/>
            </p:cNvPicPr>
            <p:nvPr/>
          </p:nvPicPr>
          <p:blipFill>
            <a:blip r:embed="rId6" cstate="print"/>
            <a:srcRect l="42825" r="28610" b="73459"/>
            <a:stretch>
              <a:fillRect/>
            </a:stretch>
          </p:blipFill>
          <p:spPr bwMode="auto">
            <a:xfrm>
              <a:off x="522" y="1661"/>
              <a:ext cx="635" cy="590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57" name="Picture 46" descr="AdaptiveResImage0000017-10"/>
            <p:cNvPicPr>
              <a:picLocks noChangeAspect="1" noChangeArrowheads="1"/>
            </p:cNvPicPr>
            <p:nvPr/>
          </p:nvPicPr>
          <p:blipFill>
            <a:blip r:embed="rId6" cstate="print"/>
            <a:srcRect l="42825" r="28610" b="73459"/>
            <a:stretch>
              <a:fillRect/>
            </a:stretch>
          </p:blipFill>
          <p:spPr bwMode="auto">
            <a:xfrm>
              <a:off x="612" y="1752"/>
              <a:ext cx="635" cy="590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58" name="Picture 47" descr="AdaptiveResImage0000017-10"/>
            <p:cNvPicPr>
              <a:picLocks noChangeAspect="1" noChangeArrowheads="1"/>
            </p:cNvPicPr>
            <p:nvPr/>
          </p:nvPicPr>
          <p:blipFill>
            <a:blip r:embed="rId6" cstate="print"/>
            <a:srcRect l="42825" r="28610" b="73459"/>
            <a:stretch>
              <a:fillRect/>
            </a:stretch>
          </p:blipFill>
          <p:spPr bwMode="auto">
            <a:xfrm>
              <a:off x="703" y="1843"/>
              <a:ext cx="635" cy="590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59" name="Picture 48" descr="AdaptiveResImage0000017-10"/>
            <p:cNvPicPr>
              <a:picLocks noChangeAspect="1" noChangeArrowheads="1"/>
            </p:cNvPicPr>
            <p:nvPr/>
          </p:nvPicPr>
          <p:blipFill>
            <a:blip r:embed="rId6" cstate="print"/>
            <a:srcRect l="42825" r="28610" b="73459"/>
            <a:stretch>
              <a:fillRect/>
            </a:stretch>
          </p:blipFill>
          <p:spPr bwMode="auto">
            <a:xfrm>
              <a:off x="793" y="1933"/>
              <a:ext cx="635" cy="590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</p:grpSp>
      <p:sp>
        <p:nvSpPr>
          <p:cNvPr id="160" name="Line 50"/>
          <p:cNvSpPr>
            <a:spLocks noChangeShapeType="1"/>
          </p:cNvSpPr>
          <p:nvPr/>
        </p:nvSpPr>
        <p:spPr bwMode="auto">
          <a:xfrm>
            <a:off x="4665662" y="6496155"/>
            <a:ext cx="3792538" cy="26712"/>
          </a:xfrm>
          <a:prstGeom prst="line">
            <a:avLst/>
          </a:prstGeom>
          <a:noFill/>
          <a:ln w="57150">
            <a:solidFill>
              <a:srgbClr val="642F04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163"/>
          <p:cNvGrpSpPr/>
          <p:nvPr/>
        </p:nvGrpSpPr>
        <p:grpSpPr>
          <a:xfrm rot="5400000" flipV="1">
            <a:off x="37051864" y="7837588"/>
            <a:ext cx="1846293" cy="206755"/>
            <a:chOff x="3352800" y="3124200"/>
            <a:chExt cx="1829888" cy="152402"/>
          </a:xfrm>
          <a:solidFill>
            <a:schemeClr val="accent6">
              <a:lumMod val="60000"/>
              <a:lumOff val="40000"/>
              <a:alpha val="73000"/>
            </a:schemeClr>
          </a:solidFill>
        </p:grpSpPr>
        <p:sp>
          <p:nvSpPr>
            <p:cNvPr id="165" name="Rectangle 164"/>
            <p:cNvSpPr/>
            <p:nvPr/>
          </p:nvSpPr>
          <p:spPr bwMode="auto">
            <a:xfrm>
              <a:off x="3352800" y="3124200"/>
              <a:ext cx="1828800" cy="152400"/>
            </a:xfrm>
            <a:prstGeom prst="rect">
              <a:avLst/>
            </a:prstGeom>
            <a:grpFill/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360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7" name="Straight Connector 166"/>
            <p:cNvCxnSpPr/>
            <p:nvPr/>
          </p:nvCxnSpPr>
          <p:spPr>
            <a:xfrm rot="5400000">
              <a:off x="3277143" y="3199857"/>
              <a:ext cx="152402" cy="1088"/>
            </a:xfrm>
            <a:prstGeom prst="line">
              <a:avLst/>
            </a:prstGeom>
            <a:grp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5400000">
              <a:off x="5105943" y="3199857"/>
              <a:ext cx="152402" cy="1088"/>
            </a:xfrm>
            <a:prstGeom prst="line">
              <a:avLst/>
            </a:prstGeom>
            <a:grp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5400000">
              <a:off x="3734343" y="3199857"/>
              <a:ext cx="152402" cy="1088"/>
            </a:xfrm>
            <a:prstGeom prst="line">
              <a:avLst/>
            </a:prstGeom>
            <a:grp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4191543" y="3199857"/>
              <a:ext cx="152402" cy="1088"/>
            </a:xfrm>
            <a:prstGeom prst="line">
              <a:avLst/>
            </a:prstGeom>
            <a:grp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rot="5400000">
              <a:off x="4648743" y="3199857"/>
              <a:ext cx="152402" cy="1088"/>
            </a:xfrm>
            <a:prstGeom prst="line">
              <a:avLst/>
            </a:prstGeom>
            <a:grp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>
              <a:off x="5105943" y="3199857"/>
              <a:ext cx="152402" cy="1088"/>
            </a:xfrm>
            <a:prstGeom prst="line">
              <a:avLst/>
            </a:prstGeom>
            <a:grp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6" name="Text Box 6"/>
          <p:cNvSpPr txBox="1">
            <a:spLocks noChangeArrowheads="1"/>
          </p:cNvSpPr>
          <p:nvPr/>
        </p:nvSpPr>
        <p:spPr bwMode="auto">
          <a:xfrm>
            <a:off x="42584749" y="9080862"/>
            <a:ext cx="2895833" cy="64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  <a:endParaRPr lang="en-US" sz="3600" i="1" dirty="0">
              <a:solidFill>
                <a:srgbClr val="5126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445"/>
          <p:cNvGrpSpPr/>
          <p:nvPr/>
        </p:nvGrpSpPr>
        <p:grpSpPr>
          <a:xfrm>
            <a:off x="35509433" y="7631667"/>
            <a:ext cx="1301277" cy="719587"/>
            <a:chOff x="18745200" y="7784066"/>
            <a:chExt cx="1301277" cy="719587"/>
          </a:xfrm>
          <a:solidFill>
            <a:schemeClr val="accent6">
              <a:lumMod val="60000"/>
              <a:lumOff val="40000"/>
              <a:alpha val="73000"/>
            </a:schemeClr>
          </a:solidFill>
        </p:grpSpPr>
        <p:sp>
          <p:nvSpPr>
            <p:cNvPr id="178" name="Rectangle 177"/>
            <p:cNvSpPr/>
            <p:nvPr/>
          </p:nvSpPr>
          <p:spPr>
            <a:xfrm>
              <a:off x="18745200" y="7784769"/>
              <a:ext cx="1066800" cy="714034"/>
            </a:xfrm>
            <a:prstGeom prst="rect">
              <a:avLst/>
            </a:prstGeom>
            <a:grp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>
                <a:solidFill>
                  <a:srgbClr val="512603"/>
                </a:solidFill>
              </a:endParaRPr>
            </a:p>
          </p:txBody>
        </p:sp>
        <p:grpSp>
          <p:nvGrpSpPr>
            <p:cNvPr id="8" name="Group 56"/>
            <p:cNvGrpSpPr>
              <a:grpSpLocks noChangeAspect="1"/>
            </p:cNvGrpSpPr>
            <p:nvPr/>
          </p:nvGrpSpPr>
          <p:grpSpPr>
            <a:xfrm>
              <a:off x="19347690" y="7784066"/>
              <a:ext cx="94904" cy="718540"/>
              <a:chOff x="5934456" y="3429000"/>
              <a:chExt cx="164592" cy="1676400"/>
            </a:xfrm>
            <a:grpFill/>
          </p:grpSpPr>
          <p:cxnSp>
            <p:nvCxnSpPr>
              <p:cNvPr id="182" name="Straight Connector 181"/>
              <p:cNvCxnSpPr/>
              <p:nvPr/>
            </p:nvCxnSpPr>
            <p:spPr>
              <a:xfrm>
                <a:off x="5934456" y="3429000"/>
                <a:ext cx="164592" cy="2091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5400000">
                <a:off x="5106194" y="4266406"/>
                <a:ext cx="1676400" cy="1588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>
                <a:off x="5248656" y="4266406"/>
                <a:ext cx="1676400" cy="1588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5934456" y="5103309"/>
                <a:ext cx="164592" cy="2091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5934456" y="4953000"/>
                <a:ext cx="164592" cy="2091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5934456" y="4800600"/>
                <a:ext cx="164592" cy="2091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>
                <a:off x="5934456" y="4648200"/>
                <a:ext cx="164592" cy="2091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>
                <a:off x="5934456" y="4495800"/>
                <a:ext cx="164592" cy="2091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>
                <a:off x="5934456" y="4343400"/>
                <a:ext cx="164592" cy="2091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>
                <a:off x="5934456" y="4191000"/>
                <a:ext cx="164592" cy="2091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>
                <a:off x="5934456" y="4038600"/>
                <a:ext cx="164592" cy="2091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>
                <a:off x="5934456" y="3886200"/>
                <a:ext cx="164592" cy="2091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>
                <a:off x="5934456" y="3733800"/>
                <a:ext cx="164592" cy="2091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>
                <a:off x="5934456" y="3581400"/>
                <a:ext cx="164592" cy="2091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0" name="Rectangle 179"/>
            <p:cNvSpPr/>
            <p:nvPr/>
          </p:nvSpPr>
          <p:spPr bwMode="auto">
            <a:xfrm>
              <a:off x="19812000" y="7864645"/>
              <a:ext cx="107401" cy="559132"/>
            </a:xfrm>
            <a:prstGeom prst="rect">
              <a:avLst/>
            </a:prstGeom>
            <a:grpFill/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360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1" name="Oval 180"/>
            <p:cNvSpPr/>
            <p:nvPr/>
          </p:nvSpPr>
          <p:spPr bwMode="auto">
            <a:xfrm>
              <a:off x="19880736" y="7784769"/>
              <a:ext cx="165741" cy="718884"/>
            </a:xfrm>
            <a:prstGeom prst="ellipse">
              <a:avLst/>
            </a:prstGeom>
            <a:grp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211"/>
          <p:cNvGrpSpPr/>
          <p:nvPr/>
        </p:nvGrpSpPr>
        <p:grpSpPr>
          <a:xfrm rot="5400000" flipV="1">
            <a:off x="39764446" y="7079046"/>
            <a:ext cx="1846293" cy="1723844"/>
            <a:chOff x="3352800" y="3124200"/>
            <a:chExt cx="1829888" cy="152402"/>
          </a:xfrm>
          <a:solidFill>
            <a:schemeClr val="accent6">
              <a:lumMod val="60000"/>
              <a:lumOff val="40000"/>
              <a:alpha val="73000"/>
            </a:schemeClr>
          </a:solidFill>
        </p:grpSpPr>
        <p:sp>
          <p:nvSpPr>
            <p:cNvPr id="213" name="Rectangle 212"/>
            <p:cNvSpPr/>
            <p:nvPr/>
          </p:nvSpPr>
          <p:spPr bwMode="auto">
            <a:xfrm>
              <a:off x="3352800" y="3124200"/>
              <a:ext cx="1828800" cy="152400"/>
            </a:xfrm>
            <a:prstGeom prst="rect">
              <a:avLst/>
            </a:prstGeom>
            <a:grpFill/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360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4" name="Straight Connector 213"/>
            <p:cNvCxnSpPr/>
            <p:nvPr/>
          </p:nvCxnSpPr>
          <p:spPr>
            <a:xfrm rot="5400000">
              <a:off x="3277143" y="3199857"/>
              <a:ext cx="152402" cy="1088"/>
            </a:xfrm>
            <a:prstGeom prst="line">
              <a:avLst/>
            </a:prstGeom>
            <a:grp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5105943" y="3199857"/>
              <a:ext cx="152402" cy="1088"/>
            </a:xfrm>
            <a:prstGeom prst="line">
              <a:avLst/>
            </a:prstGeom>
            <a:grp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5400000">
              <a:off x="3734343" y="3199857"/>
              <a:ext cx="152402" cy="1088"/>
            </a:xfrm>
            <a:prstGeom prst="line">
              <a:avLst/>
            </a:prstGeom>
            <a:grp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4191543" y="3199857"/>
              <a:ext cx="152402" cy="1088"/>
            </a:xfrm>
            <a:prstGeom prst="line">
              <a:avLst/>
            </a:prstGeom>
            <a:grp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5400000">
              <a:off x="4648743" y="3199857"/>
              <a:ext cx="152402" cy="1088"/>
            </a:xfrm>
            <a:prstGeom prst="line">
              <a:avLst/>
            </a:prstGeom>
            <a:grp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5400000">
              <a:off x="5105943" y="3199857"/>
              <a:ext cx="152402" cy="1088"/>
            </a:xfrm>
            <a:prstGeom prst="line">
              <a:avLst/>
            </a:prstGeom>
            <a:grp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0" name="Straight Arrow Connector 219"/>
          <p:cNvCxnSpPr/>
          <p:nvPr/>
        </p:nvCxnSpPr>
        <p:spPr>
          <a:xfrm>
            <a:off x="43134278" y="9080859"/>
            <a:ext cx="1793688" cy="2295"/>
          </a:xfrm>
          <a:prstGeom prst="straightConnector1">
            <a:avLst/>
          </a:prstGeom>
          <a:ln w="44450">
            <a:solidFill>
              <a:schemeClr val="accent6">
                <a:lumMod val="50000"/>
              </a:schemeClr>
            </a:solidFill>
            <a:headEnd type="none" w="lg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 Box 6"/>
          <p:cNvSpPr txBox="1">
            <a:spLocks noChangeArrowheads="1"/>
          </p:cNvSpPr>
          <p:nvPr/>
        </p:nvSpPr>
        <p:spPr bwMode="auto">
          <a:xfrm>
            <a:off x="34671000" y="8350720"/>
            <a:ext cx="2895833" cy="64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rPr>
              <a:t>Camera</a:t>
            </a:r>
            <a:endParaRPr lang="en-US" sz="3600" i="1" dirty="0">
              <a:solidFill>
                <a:srgbClr val="5126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2" name="Text Box 6"/>
          <p:cNvSpPr txBox="1">
            <a:spLocks noChangeArrowheads="1"/>
          </p:cNvSpPr>
          <p:nvPr/>
        </p:nvSpPr>
        <p:spPr bwMode="auto">
          <a:xfrm>
            <a:off x="35997351" y="6324600"/>
            <a:ext cx="4072263" cy="64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rPr>
              <a:t>Sensor Plane</a:t>
            </a:r>
            <a:endParaRPr lang="en-US" sz="3600" i="1" dirty="0">
              <a:solidFill>
                <a:srgbClr val="5126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4" name="Straight Connector 223"/>
          <p:cNvCxnSpPr/>
          <p:nvPr/>
        </p:nvCxnSpPr>
        <p:spPr>
          <a:xfrm flipV="1">
            <a:off x="36240468" y="7120037"/>
            <a:ext cx="1654761" cy="718661"/>
          </a:xfrm>
          <a:prstGeom prst="line">
            <a:avLst/>
          </a:prstGeom>
          <a:ln w="444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>
            <a:off x="36240468" y="8146368"/>
            <a:ext cx="1654761" cy="615340"/>
          </a:xfrm>
          <a:prstGeom prst="line">
            <a:avLst/>
          </a:prstGeom>
          <a:ln w="444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>
            <a:off x="39722877" y="9069378"/>
            <a:ext cx="1790600" cy="2297"/>
          </a:xfrm>
          <a:prstGeom prst="straightConnector1">
            <a:avLst/>
          </a:prstGeom>
          <a:ln w="44450">
            <a:solidFill>
              <a:schemeClr val="accent6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Text Box 6"/>
          <p:cNvSpPr txBox="1">
            <a:spLocks noChangeArrowheads="1"/>
          </p:cNvSpPr>
          <p:nvPr/>
        </p:nvSpPr>
        <p:spPr bwMode="auto">
          <a:xfrm>
            <a:off x="38805965" y="9069381"/>
            <a:ext cx="35565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rPr>
              <a:t>Integration Time</a:t>
            </a:r>
            <a:endParaRPr lang="en-US" sz="3600" i="1" dirty="0">
              <a:solidFill>
                <a:srgbClr val="5126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281"/>
          <p:cNvGrpSpPr/>
          <p:nvPr/>
        </p:nvGrpSpPr>
        <p:grpSpPr>
          <a:xfrm rot="5400000" flipV="1">
            <a:off x="41488533" y="7079046"/>
            <a:ext cx="1846293" cy="1723844"/>
            <a:chOff x="3352800" y="3124200"/>
            <a:chExt cx="1829888" cy="152402"/>
          </a:xfrm>
          <a:solidFill>
            <a:schemeClr val="accent6">
              <a:lumMod val="60000"/>
              <a:lumOff val="40000"/>
              <a:alpha val="73000"/>
            </a:schemeClr>
          </a:solidFill>
        </p:grpSpPr>
        <p:sp>
          <p:nvSpPr>
            <p:cNvPr id="283" name="Rectangle 282"/>
            <p:cNvSpPr/>
            <p:nvPr/>
          </p:nvSpPr>
          <p:spPr bwMode="auto">
            <a:xfrm>
              <a:off x="3352800" y="3124200"/>
              <a:ext cx="1828800" cy="152400"/>
            </a:xfrm>
            <a:prstGeom prst="rect">
              <a:avLst/>
            </a:prstGeom>
            <a:grpFill/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360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4" name="Straight Connector 283"/>
            <p:cNvCxnSpPr/>
            <p:nvPr/>
          </p:nvCxnSpPr>
          <p:spPr>
            <a:xfrm rot="5400000">
              <a:off x="3277143" y="3199857"/>
              <a:ext cx="152402" cy="1088"/>
            </a:xfrm>
            <a:prstGeom prst="line">
              <a:avLst/>
            </a:prstGeom>
            <a:grp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5105943" y="3199857"/>
              <a:ext cx="152402" cy="1088"/>
            </a:xfrm>
            <a:prstGeom prst="line">
              <a:avLst/>
            </a:prstGeom>
            <a:grp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 rot="5400000">
              <a:off x="3734343" y="3199857"/>
              <a:ext cx="152402" cy="1088"/>
            </a:xfrm>
            <a:prstGeom prst="line">
              <a:avLst/>
            </a:prstGeom>
            <a:grp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 rot="5400000">
              <a:off x="4191543" y="3199857"/>
              <a:ext cx="152402" cy="1088"/>
            </a:xfrm>
            <a:prstGeom prst="line">
              <a:avLst/>
            </a:prstGeom>
            <a:grp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>
            <a:xfrm rot="5400000">
              <a:off x="4648743" y="3199857"/>
              <a:ext cx="152402" cy="1088"/>
            </a:xfrm>
            <a:prstGeom prst="line">
              <a:avLst/>
            </a:prstGeom>
            <a:grp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 rot="5400000">
              <a:off x="5105943" y="3199857"/>
              <a:ext cx="152402" cy="1088"/>
            </a:xfrm>
            <a:prstGeom prst="line">
              <a:avLst/>
            </a:prstGeom>
            <a:grp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306"/>
          <p:cNvGrpSpPr/>
          <p:nvPr/>
        </p:nvGrpSpPr>
        <p:grpSpPr>
          <a:xfrm rot="5400000" flipV="1">
            <a:off x="44452823" y="7079046"/>
            <a:ext cx="1846293" cy="1723844"/>
            <a:chOff x="3352800" y="3124200"/>
            <a:chExt cx="1829888" cy="152402"/>
          </a:xfrm>
          <a:solidFill>
            <a:schemeClr val="accent6">
              <a:lumMod val="60000"/>
              <a:lumOff val="40000"/>
              <a:alpha val="73000"/>
            </a:schemeClr>
          </a:solidFill>
        </p:grpSpPr>
        <p:sp>
          <p:nvSpPr>
            <p:cNvPr id="308" name="Rectangle 307"/>
            <p:cNvSpPr/>
            <p:nvPr/>
          </p:nvSpPr>
          <p:spPr bwMode="auto">
            <a:xfrm>
              <a:off x="3352800" y="3124200"/>
              <a:ext cx="1828800" cy="152400"/>
            </a:xfrm>
            <a:prstGeom prst="rect">
              <a:avLst/>
            </a:prstGeom>
            <a:grpFill/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360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9" name="Straight Connector 308"/>
            <p:cNvCxnSpPr/>
            <p:nvPr/>
          </p:nvCxnSpPr>
          <p:spPr>
            <a:xfrm rot="5400000">
              <a:off x="3277143" y="3199857"/>
              <a:ext cx="152402" cy="1088"/>
            </a:xfrm>
            <a:prstGeom prst="line">
              <a:avLst/>
            </a:prstGeom>
            <a:grp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 rot="5400000">
              <a:off x="5105943" y="3199857"/>
              <a:ext cx="152402" cy="1088"/>
            </a:xfrm>
            <a:prstGeom prst="line">
              <a:avLst/>
            </a:prstGeom>
            <a:grp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/>
          </p:nvCxnSpPr>
          <p:spPr>
            <a:xfrm rot="5400000">
              <a:off x="3734343" y="3199857"/>
              <a:ext cx="152402" cy="1088"/>
            </a:xfrm>
            <a:prstGeom prst="line">
              <a:avLst/>
            </a:prstGeom>
            <a:grp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 rot="5400000">
              <a:off x="4191543" y="3199857"/>
              <a:ext cx="152402" cy="1088"/>
            </a:xfrm>
            <a:prstGeom prst="line">
              <a:avLst/>
            </a:prstGeom>
            <a:grp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>
            <a:xfrm rot="5400000">
              <a:off x="4648743" y="3199857"/>
              <a:ext cx="152402" cy="1088"/>
            </a:xfrm>
            <a:prstGeom prst="line">
              <a:avLst/>
            </a:prstGeom>
            <a:grp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 rot="5400000">
              <a:off x="5105943" y="3199857"/>
              <a:ext cx="152402" cy="1088"/>
            </a:xfrm>
            <a:prstGeom prst="line">
              <a:avLst/>
            </a:prstGeom>
            <a:grp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5" name="Text Box 6"/>
          <p:cNvSpPr txBox="1">
            <a:spLocks noChangeArrowheads="1"/>
          </p:cNvSpPr>
          <p:nvPr/>
        </p:nvSpPr>
        <p:spPr bwMode="auto">
          <a:xfrm>
            <a:off x="34546582" y="5334000"/>
            <a:ext cx="117068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rPr>
              <a:t>Conventional Sampling Scheme:</a:t>
            </a:r>
            <a:endParaRPr lang="en-US" sz="4800" i="1" dirty="0">
              <a:solidFill>
                <a:srgbClr val="5126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6" name="Straight Connector 315"/>
          <p:cNvCxnSpPr/>
          <p:nvPr/>
        </p:nvCxnSpPr>
        <p:spPr>
          <a:xfrm>
            <a:off x="43586633" y="7939724"/>
            <a:ext cx="675213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" name="Text Box 6"/>
          <p:cNvSpPr txBox="1">
            <a:spLocks noChangeArrowheads="1"/>
          </p:cNvSpPr>
          <p:nvPr/>
        </p:nvSpPr>
        <p:spPr bwMode="auto">
          <a:xfrm>
            <a:off x="39623568" y="6324600"/>
            <a:ext cx="2210465" cy="64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rPr>
              <a:t>Frame 1</a:t>
            </a:r>
            <a:endParaRPr lang="en-US" sz="3600" i="1" dirty="0">
              <a:solidFill>
                <a:srgbClr val="5126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" name="Text Box 6"/>
          <p:cNvSpPr txBox="1">
            <a:spLocks noChangeArrowheads="1"/>
          </p:cNvSpPr>
          <p:nvPr/>
        </p:nvSpPr>
        <p:spPr bwMode="auto">
          <a:xfrm>
            <a:off x="40792321" y="6324600"/>
            <a:ext cx="3403912" cy="64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rPr>
              <a:t>Frame 2</a:t>
            </a:r>
            <a:endParaRPr lang="en-US" sz="3600" i="1" dirty="0">
              <a:solidFill>
                <a:srgbClr val="5126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" name="Text Box 6"/>
          <p:cNvSpPr txBox="1">
            <a:spLocks noChangeArrowheads="1"/>
          </p:cNvSpPr>
          <p:nvPr/>
        </p:nvSpPr>
        <p:spPr bwMode="auto">
          <a:xfrm>
            <a:off x="44272433" y="6324600"/>
            <a:ext cx="2222814" cy="64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rPr>
              <a:t>Frame N</a:t>
            </a:r>
            <a:endParaRPr lang="en-US" sz="3600" i="1" dirty="0">
              <a:solidFill>
                <a:srgbClr val="5126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540"/>
          <p:cNvGrpSpPr/>
          <p:nvPr/>
        </p:nvGrpSpPr>
        <p:grpSpPr>
          <a:xfrm>
            <a:off x="22770731" y="5423790"/>
            <a:ext cx="4356469" cy="7123331"/>
            <a:chOff x="22174200" y="5423790"/>
            <a:chExt cx="4356469" cy="7123331"/>
          </a:xfrm>
        </p:grpSpPr>
        <p:grpSp>
          <p:nvGrpSpPr>
            <p:cNvPr id="13" name="Group 269"/>
            <p:cNvGrpSpPr>
              <a:grpSpLocks/>
            </p:cNvGrpSpPr>
            <p:nvPr/>
          </p:nvGrpSpPr>
          <p:grpSpPr bwMode="auto">
            <a:xfrm>
              <a:off x="22698492" y="6184677"/>
              <a:ext cx="3371305" cy="3250352"/>
              <a:chOff x="3386733" y="1752600"/>
              <a:chExt cx="2433583" cy="2346176"/>
            </a:xfrm>
          </p:grpSpPr>
          <p:sp>
            <p:nvSpPr>
              <p:cNvPr id="324" name="Cube 323"/>
              <p:cNvSpPr/>
              <p:nvPr/>
            </p:nvSpPr>
            <p:spPr>
              <a:xfrm>
                <a:off x="3407370" y="1752600"/>
                <a:ext cx="2403422" cy="2335065"/>
              </a:xfrm>
              <a:prstGeom prst="cube">
                <a:avLst>
                  <a:gd name="adj" fmla="val 43522"/>
                </a:avLst>
              </a:prstGeom>
              <a:solidFill>
                <a:schemeClr val="accent6">
                  <a:lumMod val="50000"/>
                  <a:alpha val="11000"/>
                </a:schemeClr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600">
                  <a:solidFill>
                    <a:srgbClr val="51260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25" name="Straight Connector 324"/>
              <p:cNvCxnSpPr/>
              <p:nvPr/>
            </p:nvCxnSpPr>
            <p:spPr>
              <a:xfrm rot="5400000">
                <a:off x="2754155" y="3431275"/>
                <a:ext cx="1284205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>
              <a:xfrm rot="5400000">
                <a:off x="3426446" y="3435244"/>
                <a:ext cx="1323891" cy="0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>
                <a:off x="3402608" y="4087665"/>
                <a:ext cx="1362045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>
                <a:off x="3648664" y="2509790"/>
                <a:ext cx="1401732" cy="0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>
                <a:off x="3386733" y="3430481"/>
                <a:ext cx="1403319" cy="0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rot="5400000" flipH="1" flipV="1">
                <a:off x="3401835" y="1751785"/>
                <a:ext cx="1019110" cy="1020740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5400000" flipH="1" flipV="1">
                <a:off x="4781341" y="1751786"/>
                <a:ext cx="1019110" cy="1020739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rot="5400000" flipH="1" flipV="1">
                <a:off x="4781341" y="3078852"/>
                <a:ext cx="1019110" cy="1020739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 rot="5400000" flipH="1" flipV="1">
                <a:off x="4091588" y="1752579"/>
                <a:ext cx="1019110" cy="1019152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200"/>
              <p:cNvGrpSpPr>
                <a:grpSpLocks/>
              </p:cNvGrpSpPr>
              <p:nvPr/>
            </p:nvGrpSpPr>
            <p:grpSpPr bwMode="auto">
              <a:xfrm>
                <a:off x="3437536" y="2789172"/>
                <a:ext cx="1203300" cy="1160387"/>
                <a:chOff x="2361093" y="3200905"/>
                <a:chExt cx="2211993" cy="2133111"/>
              </a:xfrm>
            </p:grpSpPr>
            <p:sp>
              <p:nvSpPr>
                <p:cNvPr id="341" name="Can 340"/>
                <p:cNvSpPr/>
                <p:nvPr/>
              </p:nvSpPr>
              <p:spPr>
                <a:xfrm>
                  <a:off x="2667503" y="4572400"/>
                  <a:ext cx="534031" cy="761616"/>
                </a:xfrm>
                <a:prstGeom prst="can">
                  <a:avLst/>
                </a:prstGeom>
                <a:solidFill>
                  <a:srgbClr val="0070C0">
                    <a:alpha val="89000"/>
                  </a:srgbClr>
                </a:solidFill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3600">
                    <a:solidFill>
                      <a:srgbClr val="512603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2" name="Can 341"/>
                <p:cNvSpPr/>
                <p:nvPr/>
              </p:nvSpPr>
              <p:spPr>
                <a:xfrm>
                  <a:off x="3963182" y="3428515"/>
                  <a:ext cx="534031" cy="761616"/>
                </a:xfrm>
                <a:prstGeom prst="can">
                  <a:avLst/>
                </a:prstGeom>
                <a:solidFill>
                  <a:srgbClr val="0070C0">
                    <a:alpha val="89000"/>
                  </a:srgbClr>
                </a:solidFill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3600">
                    <a:solidFill>
                      <a:srgbClr val="512603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3" name="Oval 342"/>
                <p:cNvSpPr/>
                <p:nvPr/>
              </p:nvSpPr>
              <p:spPr>
                <a:xfrm>
                  <a:off x="2512840" y="3504385"/>
                  <a:ext cx="609902" cy="609877"/>
                </a:xfrm>
                <a:prstGeom prst="ellipse">
                  <a:avLst/>
                </a:prstGeom>
                <a:solidFill>
                  <a:srgbClr val="FF0000">
                    <a:alpha val="34000"/>
                  </a:srgbClr>
                </a:solidFill>
                <a:ln w="38100"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3600">
                    <a:solidFill>
                      <a:srgbClr val="512603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4" name="Oval 343"/>
                <p:cNvSpPr/>
                <p:nvPr/>
              </p:nvSpPr>
              <p:spPr>
                <a:xfrm>
                  <a:off x="2667503" y="3352645"/>
                  <a:ext cx="609904" cy="609877"/>
                </a:xfrm>
                <a:prstGeom prst="ellipse">
                  <a:avLst/>
                </a:prstGeom>
                <a:solidFill>
                  <a:srgbClr val="FF0000">
                    <a:alpha val="34000"/>
                  </a:srgbClr>
                </a:solidFill>
                <a:ln w="38100"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3600">
                    <a:solidFill>
                      <a:srgbClr val="512603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5" name="Oval 344"/>
                <p:cNvSpPr/>
                <p:nvPr/>
              </p:nvSpPr>
              <p:spPr>
                <a:xfrm>
                  <a:off x="2895122" y="3200905"/>
                  <a:ext cx="609904" cy="609877"/>
                </a:xfrm>
                <a:prstGeom prst="ellipse">
                  <a:avLst/>
                </a:prstGeom>
                <a:solidFill>
                  <a:srgbClr val="FF0000">
                    <a:alpha val="34000"/>
                  </a:srgbClr>
                </a:solidFill>
                <a:ln w="38100"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3600">
                    <a:solidFill>
                      <a:srgbClr val="512603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6" name="Oval 345"/>
                <p:cNvSpPr/>
                <p:nvPr/>
              </p:nvSpPr>
              <p:spPr>
                <a:xfrm>
                  <a:off x="3887309" y="4648270"/>
                  <a:ext cx="609904" cy="609877"/>
                </a:xfrm>
                <a:prstGeom prst="ellipse">
                  <a:avLst/>
                </a:prstGeom>
                <a:solidFill>
                  <a:srgbClr val="00B050">
                    <a:alpha val="57000"/>
                  </a:srgbClr>
                </a:solidFill>
                <a:ln w="38100">
                  <a:solidFill>
                    <a:srgbClr val="00B05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3600">
                    <a:solidFill>
                      <a:srgbClr val="512603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7" name="Oval 346"/>
                <p:cNvSpPr/>
                <p:nvPr/>
              </p:nvSpPr>
              <p:spPr>
                <a:xfrm>
                  <a:off x="3963182" y="4648270"/>
                  <a:ext cx="609904" cy="609877"/>
                </a:xfrm>
                <a:prstGeom prst="ellipse">
                  <a:avLst/>
                </a:prstGeom>
                <a:solidFill>
                  <a:srgbClr val="00B050">
                    <a:alpha val="57000"/>
                  </a:srgbClr>
                </a:solidFill>
                <a:ln w="38100">
                  <a:solidFill>
                    <a:srgbClr val="00B05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3600">
                    <a:solidFill>
                      <a:srgbClr val="512603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8" name="Oval 347"/>
                <p:cNvSpPr/>
                <p:nvPr/>
              </p:nvSpPr>
              <p:spPr>
                <a:xfrm>
                  <a:off x="3963182" y="4648270"/>
                  <a:ext cx="609904" cy="609877"/>
                </a:xfrm>
                <a:prstGeom prst="ellipse">
                  <a:avLst/>
                </a:prstGeom>
                <a:solidFill>
                  <a:srgbClr val="00B050">
                    <a:alpha val="57000"/>
                  </a:srgbClr>
                </a:solidFill>
                <a:ln w="38100">
                  <a:solidFill>
                    <a:srgbClr val="00B05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3600">
                    <a:solidFill>
                      <a:srgbClr val="512603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9" name="Oval 348"/>
                <p:cNvSpPr/>
                <p:nvPr/>
              </p:nvSpPr>
              <p:spPr>
                <a:xfrm>
                  <a:off x="2361093" y="3659042"/>
                  <a:ext cx="609902" cy="609878"/>
                </a:xfrm>
                <a:prstGeom prst="ellipse">
                  <a:avLst/>
                </a:prstGeom>
                <a:solidFill>
                  <a:srgbClr val="FF0000">
                    <a:alpha val="34000"/>
                  </a:srgbClr>
                </a:solidFill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3600">
                    <a:solidFill>
                      <a:srgbClr val="512603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50" name="Oval 349"/>
                <p:cNvSpPr/>
                <p:nvPr/>
              </p:nvSpPr>
              <p:spPr>
                <a:xfrm>
                  <a:off x="3811436" y="4648270"/>
                  <a:ext cx="609904" cy="609877"/>
                </a:xfrm>
                <a:prstGeom prst="ellipse">
                  <a:avLst/>
                </a:prstGeom>
                <a:solidFill>
                  <a:srgbClr val="00B050">
                    <a:alpha val="57000"/>
                  </a:srgbClr>
                </a:solidFill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3600">
                    <a:solidFill>
                      <a:srgbClr val="512603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35" name="Straight Connector 334"/>
              <p:cNvCxnSpPr/>
              <p:nvPr/>
            </p:nvCxnSpPr>
            <p:spPr>
              <a:xfrm>
                <a:off x="3923296" y="2244694"/>
                <a:ext cx="1401731" cy="0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/>
              <p:cNvCxnSpPr/>
              <p:nvPr/>
            </p:nvCxnSpPr>
            <p:spPr>
              <a:xfrm>
                <a:off x="4191577" y="1981185"/>
                <a:ext cx="1401732" cy="0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/>
              <p:cNvCxnSpPr/>
              <p:nvPr/>
            </p:nvCxnSpPr>
            <p:spPr>
              <a:xfrm rot="5400000">
                <a:off x="4367813" y="3176498"/>
                <a:ext cx="1323891" cy="0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 rot="5400000">
                <a:off x="4634507" y="2909815"/>
                <a:ext cx="1323891" cy="0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 rot="5400000">
                <a:off x="4901201" y="2643131"/>
                <a:ext cx="1323891" cy="0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/>
              <p:nvPr/>
            </p:nvCxnSpPr>
            <p:spPr>
              <a:xfrm rot="5400000" flipH="1" flipV="1">
                <a:off x="4801185" y="2409762"/>
                <a:ext cx="1019110" cy="1019152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1" name="Cube 350"/>
            <p:cNvSpPr/>
            <p:nvPr/>
          </p:nvSpPr>
          <p:spPr>
            <a:xfrm>
              <a:off x="23602417" y="10298205"/>
              <a:ext cx="1086383" cy="1055595"/>
            </a:xfrm>
            <a:prstGeom prst="cube">
              <a:avLst>
                <a:gd name="adj" fmla="val 28305"/>
              </a:avLst>
            </a:prstGeom>
            <a:solidFill>
              <a:schemeClr val="accent6">
                <a:lumMod val="50000"/>
                <a:alpha val="11000"/>
              </a:schemeClr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2" name="TextBox 351"/>
            <p:cNvSpPr txBox="1"/>
            <p:nvPr/>
          </p:nvSpPr>
          <p:spPr>
            <a:xfrm>
              <a:off x="22174200" y="11900790"/>
              <a:ext cx="39624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600" dirty="0">
                  <a:solidFill>
                    <a:srgbClr val="512603"/>
                  </a:solidFill>
                  <a:latin typeface="Times New Roman" pitchFamily="18" charset="0"/>
                  <a:cs typeface="Times New Roman" pitchFamily="18" charset="0"/>
                </a:rPr>
                <a:t>Fat and short </a:t>
              </a:r>
              <a:r>
                <a:rPr lang="en-US" sz="3600" dirty="0" err="1">
                  <a:solidFill>
                    <a:srgbClr val="512603"/>
                  </a:solidFill>
                  <a:latin typeface="Times New Roman" pitchFamily="18" charset="0"/>
                  <a:cs typeface="Times New Roman" pitchFamily="18" charset="0"/>
                </a:rPr>
                <a:t>voxels</a:t>
              </a:r>
              <a:endParaRPr lang="en-US" sz="3600" dirty="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22413850" y="5423790"/>
              <a:ext cx="4116819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600" dirty="0">
                  <a:solidFill>
                    <a:srgbClr val="512603"/>
                  </a:solidFill>
                  <a:latin typeface="Times New Roman" pitchFamily="18" charset="0"/>
                  <a:cs typeface="Times New Roman" pitchFamily="18" charset="0"/>
                </a:rPr>
                <a:t>Low SR, High TR</a:t>
              </a:r>
            </a:p>
          </p:txBody>
        </p:sp>
      </p:grpSp>
      <p:grpSp>
        <p:nvGrpSpPr>
          <p:cNvPr id="15" name="Group 541"/>
          <p:cNvGrpSpPr/>
          <p:nvPr/>
        </p:nvGrpSpPr>
        <p:grpSpPr>
          <a:xfrm>
            <a:off x="27660600" y="5423790"/>
            <a:ext cx="4011260" cy="7123331"/>
            <a:chOff x="27078340" y="5423790"/>
            <a:chExt cx="4011260" cy="7123331"/>
          </a:xfrm>
        </p:grpSpPr>
        <p:grpSp>
          <p:nvGrpSpPr>
            <p:cNvPr id="16" name="Group 313"/>
            <p:cNvGrpSpPr>
              <a:grpSpLocks/>
            </p:cNvGrpSpPr>
            <p:nvPr/>
          </p:nvGrpSpPr>
          <p:grpSpPr bwMode="auto">
            <a:xfrm>
              <a:off x="27282744" y="6206669"/>
              <a:ext cx="3360310" cy="3250352"/>
              <a:chOff x="6434733" y="1676400"/>
              <a:chExt cx="2424520" cy="2346176"/>
            </a:xfrm>
          </p:grpSpPr>
          <p:sp>
            <p:nvSpPr>
              <p:cNvPr id="355" name="Cube 354"/>
              <p:cNvSpPr/>
              <p:nvPr/>
            </p:nvSpPr>
            <p:spPr>
              <a:xfrm>
                <a:off x="6455360" y="1676400"/>
                <a:ext cx="2403893" cy="2335065"/>
              </a:xfrm>
              <a:prstGeom prst="cube">
                <a:avLst>
                  <a:gd name="adj" fmla="val 43522"/>
                </a:avLst>
              </a:prstGeom>
              <a:solidFill>
                <a:schemeClr val="accent6">
                  <a:lumMod val="50000"/>
                  <a:alpha val="11000"/>
                </a:schemeClr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600">
                  <a:solidFill>
                    <a:srgbClr val="51260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56" name="Straight Connector 355"/>
              <p:cNvCxnSpPr/>
              <p:nvPr/>
            </p:nvCxnSpPr>
            <p:spPr>
              <a:xfrm rot="5400000">
                <a:off x="5802150" y="3355075"/>
                <a:ext cx="1284205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/>
              <p:nvPr/>
            </p:nvCxnSpPr>
            <p:spPr>
              <a:xfrm rot="5400000">
                <a:off x="7185777" y="3355075"/>
                <a:ext cx="1284205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 rot="5400000">
                <a:off x="7152588" y="3026483"/>
                <a:ext cx="658770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/>
              <p:cNvCxnSpPr/>
              <p:nvPr/>
            </p:nvCxnSpPr>
            <p:spPr>
              <a:xfrm rot="5400000">
                <a:off x="6474121" y="3359044"/>
                <a:ext cx="1323891" cy="0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 rot="5400000">
                <a:off x="6456012" y="3686841"/>
                <a:ext cx="668296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/>
              <p:nvPr/>
            </p:nvCxnSpPr>
            <p:spPr>
              <a:xfrm>
                <a:off x="6450600" y="4011465"/>
                <a:ext cx="1362999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Straight Connector 361"/>
              <p:cNvCxnSpPr/>
              <p:nvPr/>
            </p:nvCxnSpPr>
            <p:spPr>
              <a:xfrm>
                <a:off x="6450600" y="2697098"/>
                <a:ext cx="1362999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Straight Connector 362"/>
              <p:cNvCxnSpPr/>
              <p:nvPr/>
            </p:nvCxnSpPr>
            <p:spPr>
              <a:xfrm>
                <a:off x="7144000" y="3025689"/>
                <a:ext cx="704507" cy="0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Straight Connector 363"/>
              <p:cNvCxnSpPr/>
              <p:nvPr/>
            </p:nvCxnSpPr>
            <p:spPr>
              <a:xfrm>
                <a:off x="6434733" y="3354281"/>
                <a:ext cx="1402667" cy="0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/>
              <p:cNvCxnSpPr/>
              <p:nvPr/>
            </p:nvCxnSpPr>
            <p:spPr>
              <a:xfrm>
                <a:off x="6434733" y="3682873"/>
                <a:ext cx="1402667" cy="0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/>
              <p:nvPr/>
            </p:nvCxnSpPr>
            <p:spPr>
              <a:xfrm rot="5400000" flipH="1" flipV="1">
                <a:off x="6449591" y="1675822"/>
                <a:ext cx="1019110" cy="1020266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>
              <a:xfrm rot="5400000" flipH="1" flipV="1">
                <a:off x="7829251" y="1676616"/>
                <a:ext cx="1019110" cy="1018679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/>
              <p:nvPr/>
            </p:nvCxnSpPr>
            <p:spPr>
              <a:xfrm rot="5400000" flipH="1" flipV="1">
                <a:off x="7829251" y="3003681"/>
                <a:ext cx="1019110" cy="1018679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/>
              <p:cNvCxnSpPr/>
              <p:nvPr/>
            </p:nvCxnSpPr>
            <p:spPr>
              <a:xfrm rot="5400000" flipH="1" flipV="1">
                <a:off x="7484138" y="1675822"/>
                <a:ext cx="1019110" cy="1020266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/>
              <p:cNvCxnSpPr/>
              <p:nvPr/>
            </p:nvCxnSpPr>
            <p:spPr>
              <a:xfrm rot="5400000" flipH="1" flipV="1">
                <a:off x="7139817" y="1675823"/>
                <a:ext cx="1019110" cy="1020265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/>
              <p:cNvCxnSpPr/>
              <p:nvPr/>
            </p:nvCxnSpPr>
            <p:spPr>
              <a:xfrm rot="5400000" flipH="1" flipV="1">
                <a:off x="7829251" y="2002033"/>
                <a:ext cx="1019110" cy="1018679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/>
              <p:cNvCxnSpPr/>
              <p:nvPr/>
            </p:nvCxnSpPr>
            <p:spPr>
              <a:xfrm rot="5400000" flipH="1" flipV="1">
                <a:off x="7829251" y="2327449"/>
                <a:ext cx="1019110" cy="1018679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>
              <a:xfrm rot="5400000" flipH="1" flipV="1">
                <a:off x="7829251" y="2652867"/>
                <a:ext cx="1019110" cy="1018679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oup 162"/>
              <p:cNvGrpSpPr>
                <a:grpSpLocks/>
              </p:cNvGrpSpPr>
              <p:nvPr/>
            </p:nvGrpSpPr>
            <p:grpSpPr bwMode="auto">
              <a:xfrm>
                <a:off x="6485511" y="2712972"/>
                <a:ext cx="1202742" cy="1160387"/>
                <a:chOff x="2361050" y="3200905"/>
                <a:chExt cx="2210967" cy="2133111"/>
              </a:xfrm>
            </p:grpSpPr>
            <p:sp>
              <p:nvSpPr>
                <p:cNvPr id="382" name="Can 381"/>
                <p:cNvSpPr/>
                <p:nvPr/>
              </p:nvSpPr>
              <p:spPr>
                <a:xfrm>
                  <a:off x="2667317" y="4572400"/>
                  <a:ext cx="533783" cy="761616"/>
                </a:xfrm>
                <a:prstGeom prst="can">
                  <a:avLst/>
                </a:prstGeom>
                <a:solidFill>
                  <a:srgbClr val="0070C0">
                    <a:alpha val="89000"/>
                  </a:srgbClr>
                </a:solidFill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3600">
                    <a:solidFill>
                      <a:srgbClr val="512603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83" name="Can 382"/>
                <p:cNvSpPr/>
                <p:nvPr/>
              </p:nvSpPr>
              <p:spPr>
                <a:xfrm>
                  <a:off x="3962396" y="3428515"/>
                  <a:ext cx="533783" cy="761616"/>
                </a:xfrm>
                <a:prstGeom prst="can">
                  <a:avLst/>
                </a:prstGeom>
                <a:solidFill>
                  <a:srgbClr val="0070C0">
                    <a:alpha val="89000"/>
                  </a:srgbClr>
                </a:solidFill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3600">
                    <a:solidFill>
                      <a:srgbClr val="512603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84" name="Oval 383"/>
                <p:cNvSpPr/>
                <p:nvPr/>
              </p:nvSpPr>
              <p:spPr>
                <a:xfrm>
                  <a:off x="2512726" y="3504385"/>
                  <a:ext cx="609619" cy="609877"/>
                </a:xfrm>
                <a:prstGeom prst="ellipse">
                  <a:avLst/>
                </a:prstGeom>
                <a:solidFill>
                  <a:srgbClr val="FF0000">
                    <a:alpha val="34000"/>
                  </a:srgbClr>
                </a:solidFill>
                <a:ln w="38100"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3600">
                    <a:solidFill>
                      <a:srgbClr val="512603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85" name="Oval 384"/>
                <p:cNvSpPr/>
                <p:nvPr/>
              </p:nvSpPr>
              <p:spPr>
                <a:xfrm>
                  <a:off x="2667317" y="3352645"/>
                  <a:ext cx="609621" cy="609877"/>
                </a:xfrm>
                <a:prstGeom prst="ellipse">
                  <a:avLst/>
                </a:prstGeom>
                <a:solidFill>
                  <a:srgbClr val="FF0000">
                    <a:alpha val="34000"/>
                  </a:srgbClr>
                </a:solidFill>
                <a:ln w="38100"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3600">
                    <a:solidFill>
                      <a:srgbClr val="512603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86" name="Oval 385"/>
                <p:cNvSpPr/>
                <p:nvPr/>
              </p:nvSpPr>
              <p:spPr>
                <a:xfrm>
                  <a:off x="2894831" y="3200905"/>
                  <a:ext cx="609621" cy="609877"/>
                </a:xfrm>
                <a:prstGeom prst="ellipse">
                  <a:avLst/>
                </a:prstGeom>
                <a:solidFill>
                  <a:srgbClr val="FF0000">
                    <a:alpha val="34000"/>
                  </a:srgbClr>
                </a:solidFill>
                <a:ln w="38100"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3600">
                    <a:solidFill>
                      <a:srgbClr val="512603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87" name="Oval 386"/>
                <p:cNvSpPr/>
                <p:nvPr/>
              </p:nvSpPr>
              <p:spPr>
                <a:xfrm>
                  <a:off x="3886558" y="4648270"/>
                  <a:ext cx="609621" cy="609877"/>
                </a:xfrm>
                <a:prstGeom prst="ellipse">
                  <a:avLst/>
                </a:prstGeom>
                <a:solidFill>
                  <a:srgbClr val="00B050">
                    <a:alpha val="57000"/>
                  </a:srgbClr>
                </a:solidFill>
                <a:ln w="38100">
                  <a:solidFill>
                    <a:srgbClr val="00B05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3600">
                    <a:solidFill>
                      <a:srgbClr val="512603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88" name="Oval 387"/>
                <p:cNvSpPr/>
                <p:nvPr/>
              </p:nvSpPr>
              <p:spPr>
                <a:xfrm>
                  <a:off x="3962396" y="4648270"/>
                  <a:ext cx="609621" cy="609877"/>
                </a:xfrm>
                <a:prstGeom prst="ellipse">
                  <a:avLst/>
                </a:prstGeom>
                <a:solidFill>
                  <a:srgbClr val="00B050">
                    <a:alpha val="57000"/>
                  </a:srgbClr>
                </a:solidFill>
                <a:ln w="38100">
                  <a:solidFill>
                    <a:srgbClr val="00B05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3600">
                    <a:solidFill>
                      <a:srgbClr val="512603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89" name="Oval 388"/>
                <p:cNvSpPr/>
                <p:nvPr/>
              </p:nvSpPr>
              <p:spPr>
                <a:xfrm>
                  <a:off x="3962396" y="4648270"/>
                  <a:ext cx="609621" cy="609877"/>
                </a:xfrm>
                <a:prstGeom prst="ellipse">
                  <a:avLst/>
                </a:prstGeom>
                <a:solidFill>
                  <a:srgbClr val="00B050">
                    <a:alpha val="57000"/>
                  </a:srgbClr>
                </a:solidFill>
                <a:ln w="38100">
                  <a:solidFill>
                    <a:srgbClr val="00B05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3600">
                    <a:solidFill>
                      <a:srgbClr val="512603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90" name="Oval 389"/>
                <p:cNvSpPr/>
                <p:nvPr/>
              </p:nvSpPr>
              <p:spPr>
                <a:xfrm>
                  <a:off x="2361050" y="3659042"/>
                  <a:ext cx="609619" cy="609878"/>
                </a:xfrm>
                <a:prstGeom prst="ellipse">
                  <a:avLst/>
                </a:prstGeom>
                <a:solidFill>
                  <a:srgbClr val="FF0000">
                    <a:alpha val="34000"/>
                  </a:srgbClr>
                </a:solidFill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3600">
                    <a:solidFill>
                      <a:srgbClr val="512603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91" name="Oval 390"/>
                <p:cNvSpPr/>
                <p:nvPr/>
              </p:nvSpPr>
              <p:spPr>
                <a:xfrm>
                  <a:off x="3810720" y="4648270"/>
                  <a:ext cx="609621" cy="609877"/>
                </a:xfrm>
                <a:prstGeom prst="ellipse">
                  <a:avLst/>
                </a:prstGeom>
                <a:solidFill>
                  <a:srgbClr val="00B050">
                    <a:alpha val="57000"/>
                  </a:srgbClr>
                </a:solidFill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3600">
                    <a:solidFill>
                      <a:srgbClr val="512603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76" name="Straight Connector 375"/>
              <p:cNvCxnSpPr/>
              <p:nvPr/>
            </p:nvCxnSpPr>
            <p:spPr>
              <a:xfrm>
                <a:off x="6701303" y="2449464"/>
                <a:ext cx="704507" cy="0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Straight Connector 376"/>
              <p:cNvCxnSpPr/>
              <p:nvPr/>
            </p:nvCxnSpPr>
            <p:spPr>
              <a:xfrm>
                <a:off x="7467692" y="1676400"/>
                <a:ext cx="704507" cy="0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Connector 377"/>
              <p:cNvCxnSpPr/>
              <p:nvPr/>
            </p:nvCxnSpPr>
            <p:spPr>
              <a:xfrm>
                <a:off x="6445840" y="2706623"/>
                <a:ext cx="704507" cy="0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/>
              <p:cNvCxnSpPr/>
              <p:nvPr/>
            </p:nvCxnSpPr>
            <p:spPr>
              <a:xfrm>
                <a:off x="6956766" y="2192305"/>
                <a:ext cx="704507" cy="0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/>
              <p:nvPr/>
            </p:nvCxnSpPr>
            <p:spPr>
              <a:xfrm>
                <a:off x="7212230" y="1933559"/>
                <a:ext cx="704507" cy="0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>
              <a:xfrm rot="5400000">
                <a:off x="7976098" y="3218559"/>
                <a:ext cx="658771" cy="0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2" name="Cube 391"/>
            <p:cNvSpPr/>
            <p:nvPr/>
          </p:nvSpPr>
          <p:spPr>
            <a:xfrm>
              <a:off x="27447680" y="10938945"/>
              <a:ext cx="1332688" cy="800493"/>
            </a:xfrm>
            <a:prstGeom prst="cube">
              <a:avLst>
                <a:gd name="adj" fmla="val 53886"/>
              </a:avLst>
            </a:prstGeom>
            <a:solidFill>
              <a:schemeClr val="accent6">
                <a:lumMod val="50000"/>
                <a:alpha val="11000"/>
              </a:schemeClr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3" name="Cube 392"/>
            <p:cNvSpPr/>
            <p:nvPr/>
          </p:nvSpPr>
          <p:spPr>
            <a:xfrm>
              <a:off x="28281161" y="9753600"/>
              <a:ext cx="1066590" cy="1035803"/>
            </a:xfrm>
            <a:prstGeom prst="cube">
              <a:avLst>
                <a:gd name="adj" fmla="val 28305"/>
              </a:avLst>
            </a:prstGeom>
            <a:solidFill>
              <a:schemeClr val="accent6">
                <a:lumMod val="50000"/>
                <a:alpha val="11000"/>
              </a:schemeClr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4" name="Cube 393"/>
            <p:cNvSpPr/>
            <p:nvPr/>
          </p:nvSpPr>
          <p:spPr>
            <a:xfrm>
              <a:off x="28714394" y="10098868"/>
              <a:ext cx="1688951" cy="1640570"/>
            </a:xfrm>
            <a:prstGeom prst="cube">
              <a:avLst>
                <a:gd name="adj" fmla="val 77445"/>
              </a:avLst>
            </a:prstGeom>
            <a:solidFill>
              <a:schemeClr val="accent6">
                <a:lumMod val="50000"/>
                <a:alpha val="11000"/>
              </a:schemeClr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5" name="TextBox 394"/>
            <p:cNvSpPr txBox="1"/>
            <p:nvPr/>
          </p:nvSpPr>
          <p:spPr>
            <a:xfrm>
              <a:off x="27129811" y="11900790"/>
              <a:ext cx="3589022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600" dirty="0">
                  <a:solidFill>
                    <a:srgbClr val="512603"/>
                  </a:solidFill>
                  <a:latin typeface="Times New Roman" pitchFamily="18" charset="0"/>
                  <a:cs typeface="Times New Roman" pitchFamily="18" charset="0"/>
                </a:rPr>
                <a:t>Flexible </a:t>
              </a:r>
              <a:r>
                <a:rPr lang="en-US" sz="3600" dirty="0" err="1">
                  <a:solidFill>
                    <a:srgbClr val="512603"/>
                  </a:solidFill>
                  <a:latin typeface="Times New Roman" pitchFamily="18" charset="0"/>
                  <a:cs typeface="Times New Roman" pitchFamily="18" charset="0"/>
                </a:rPr>
                <a:t>voxels</a:t>
              </a:r>
              <a:endParaRPr lang="en-US" sz="3600" dirty="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27078340" y="5423790"/>
              <a:ext cx="401126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600" dirty="0">
                  <a:solidFill>
                    <a:srgbClr val="512603"/>
                  </a:solidFill>
                  <a:latin typeface="Times New Roman" pitchFamily="18" charset="0"/>
                  <a:cs typeface="Times New Roman" pitchFamily="18" charset="0"/>
                </a:rPr>
                <a:t>Motion Aware Video</a:t>
              </a:r>
            </a:p>
          </p:txBody>
        </p:sp>
      </p:grpSp>
      <p:grpSp>
        <p:nvGrpSpPr>
          <p:cNvPr id="18" name="Group 539"/>
          <p:cNvGrpSpPr/>
          <p:nvPr/>
        </p:nvGrpSpPr>
        <p:grpSpPr>
          <a:xfrm>
            <a:off x="17297399" y="5449669"/>
            <a:ext cx="5196688" cy="7123331"/>
            <a:chOff x="16764000" y="5423790"/>
            <a:chExt cx="5196688" cy="7123331"/>
          </a:xfrm>
        </p:grpSpPr>
        <p:sp>
          <p:nvSpPr>
            <p:cNvPr id="320" name="Cube 319"/>
            <p:cNvSpPr/>
            <p:nvPr/>
          </p:nvSpPr>
          <p:spPr>
            <a:xfrm>
              <a:off x="18516600" y="10098868"/>
              <a:ext cx="1688951" cy="1640570"/>
            </a:xfrm>
            <a:prstGeom prst="cube">
              <a:avLst>
                <a:gd name="adj" fmla="val 77445"/>
              </a:avLst>
            </a:prstGeom>
            <a:solidFill>
              <a:schemeClr val="accent6">
                <a:lumMod val="50000"/>
                <a:alpha val="11000"/>
              </a:schemeClr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16764000" y="11900790"/>
              <a:ext cx="487679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600" dirty="0">
                  <a:solidFill>
                    <a:srgbClr val="512603"/>
                  </a:solidFill>
                  <a:latin typeface="Times New Roman" pitchFamily="18" charset="0"/>
                  <a:cs typeface="Times New Roman" pitchFamily="18" charset="0"/>
                </a:rPr>
                <a:t>Thin and long </a:t>
              </a:r>
              <a:r>
                <a:rPr lang="en-US" sz="3600" dirty="0" err="1">
                  <a:solidFill>
                    <a:srgbClr val="512603"/>
                  </a:solidFill>
                  <a:latin typeface="Times New Roman" pitchFamily="18" charset="0"/>
                  <a:cs typeface="Times New Roman" pitchFamily="18" charset="0"/>
                </a:rPr>
                <a:t>voxels</a:t>
              </a:r>
              <a:endParaRPr lang="en-US" sz="3600" dirty="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17843869" y="5423790"/>
              <a:ext cx="4116819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600" dirty="0">
                  <a:solidFill>
                    <a:srgbClr val="512603"/>
                  </a:solidFill>
                  <a:latin typeface="Times New Roman" pitchFamily="18" charset="0"/>
                  <a:cs typeface="Times New Roman" pitchFamily="18" charset="0"/>
                </a:rPr>
                <a:t>High SR, Low TR</a:t>
              </a:r>
            </a:p>
          </p:txBody>
        </p:sp>
        <p:grpSp>
          <p:nvGrpSpPr>
            <p:cNvPr id="19" name="Group 317"/>
            <p:cNvGrpSpPr>
              <a:grpSpLocks/>
            </p:cNvGrpSpPr>
            <p:nvPr/>
          </p:nvGrpSpPr>
          <p:grpSpPr bwMode="auto">
            <a:xfrm>
              <a:off x="17733023" y="6184678"/>
              <a:ext cx="3841925" cy="4024235"/>
              <a:chOff x="131747" y="1600200"/>
              <a:chExt cx="2773020" cy="2905028"/>
            </a:xfrm>
          </p:grpSpPr>
          <p:sp>
            <p:nvSpPr>
              <p:cNvPr id="398" name="Cube 397"/>
              <p:cNvSpPr/>
              <p:nvPr/>
            </p:nvSpPr>
            <p:spPr>
              <a:xfrm>
                <a:off x="500001" y="1600200"/>
                <a:ext cx="2404766" cy="2335262"/>
              </a:xfrm>
              <a:prstGeom prst="cube">
                <a:avLst>
                  <a:gd name="adj" fmla="val 43522"/>
                </a:avLst>
              </a:prstGeom>
              <a:solidFill>
                <a:schemeClr val="accent6">
                  <a:lumMod val="50000"/>
                  <a:alpha val="11000"/>
                </a:schemeClr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600">
                  <a:solidFill>
                    <a:srgbClr val="51260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99" name="Straight Connector 398"/>
              <p:cNvCxnSpPr/>
              <p:nvPr/>
            </p:nvCxnSpPr>
            <p:spPr>
              <a:xfrm rot="5400000">
                <a:off x="-151680" y="3279017"/>
                <a:ext cx="1284314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/>
              <p:cNvCxnSpPr/>
              <p:nvPr/>
            </p:nvCxnSpPr>
            <p:spPr>
              <a:xfrm rot="5400000">
                <a:off x="1232449" y="3279017"/>
                <a:ext cx="1284314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Connector 400"/>
              <p:cNvCxnSpPr/>
              <p:nvPr/>
            </p:nvCxnSpPr>
            <p:spPr>
              <a:xfrm rot="5400000">
                <a:off x="866573" y="3282987"/>
                <a:ext cx="1324003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Straight Connector 401"/>
              <p:cNvCxnSpPr/>
              <p:nvPr/>
            </p:nvCxnSpPr>
            <p:spPr>
              <a:xfrm rot="5400000">
                <a:off x="520540" y="3282987"/>
                <a:ext cx="1324003" cy="0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402"/>
              <p:cNvCxnSpPr/>
              <p:nvPr/>
            </p:nvCxnSpPr>
            <p:spPr>
              <a:xfrm rot="5400000">
                <a:off x="174508" y="3282987"/>
                <a:ext cx="1324003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Connector 403"/>
              <p:cNvCxnSpPr/>
              <p:nvPr/>
            </p:nvCxnSpPr>
            <p:spPr>
              <a:xfrm>
                <a:off x="496827" y="3935462"/>
                <a:ext cx="1361907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15"/>
              <p:cNvCxnSpPr/>
              <p:nvPr/>
            </p:nvCxnSpPr>
            <p:spPr>
              <a:xfrm>
                <a:off x="496827" y="2620985"/>
                <a:ext cx="1361907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/>
              <p:nvPr/>
            </p:nvCxnSpPr>
            <p:spPr>
              <a:xfrm>
                <a:off x="480954" y="2949604"/>
                <a:ext cx="1401589" cy="0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406"/>
              <p:cNvCxnSpPr/>
              <p:nvPr/>
            </p:nvCxnSpPr>
            <p:spPr>
              <a:xfrm>
                <a:off x="480954" y="3278223"/>
                <a:ext cx="1401589" cy="0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/>
              <p:nvPr/>
            </p:nvCxnSpPr>
            <p:spPr>
              <a:xfrm>
                <a:off x="480954" y="3606842"/>
                <a:ext cx="1401589" cy="0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/>
              <p:nvPr/>
            </p:nvCxnSpPr>
            <p:spPr>
              <a:xfrm rot="5400000" flipH="1" flipV="1">
                <a:off x="495165" y="1600274"/>
                <a:ext cx="1019197" cy="1019049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 rot="5400000" flipH="1" flipV="1">
                <a:off x="1874533" y="1600274"/>
                <a:ext cx="1019197" cy="1019049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/>
              <p:nvPr/>
            </p:nvCxnSpPr>
            <p:spPr>
              <a:xfrm rot="5400000" flipH="1" flipV="1">
                <a:off x="1874533" y="2927452"/>
                <a:ext cx="1019197" cy="1019049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/>
              <p:nvPr/>
            </p:nvCxnSpPr>
            <p:spPr>
              <a:xfrm rot="5400000" flipH="1" flipV="1">
                <a:off x="1530088" y="1600274"/>
                <a:ext cx="1019197" cy="1019049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/>
              <p:cNvCxnSpPr/>
              <p:nvPr/>
            </p:nvCxnSpPr>
            <p:spPr>
              <a:xfrm rot="5400000" flipH="1" flipV="1">
                <a:off x="1185643" y="1600274"/>
                <a:ext cx="1019197" cy="1019049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/>
              <p:nvPr/>
            </p:nvCxnSpPr>
            <p:spPr>
              <a:xfrm rot="5400000" flipH="1" flipV="1">
                <a:off x="840404" y="1599481"/>
                <a:ext cx="1019197" cy="1020636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 rot="5400000" flipH="1" flipV="1">
                <a:off x="1874533" y="1925718"/>
                <a:ext cx="1019197" cy="1019049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/>
              <p:nvPr/>
            </p:nvCxnSpPr>
            <p:spPr>
              <a:xfrm rot="5400000" flipH="1" flipV="1">
                <a:off x="1874533" y="2251162"/>
                <a:ext cx="1019197" cy="1019049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/>
              <p:cNvCxnSpPr/>
              <p:nvPr/>
            </p:nvCxnSpPr>
            <p:spPr>
              <a:xfrm rot="5400000" flipH="1" flipV="1">
                <a:off x="1874533" y="2576607"/>
                <a:ext cx="1019197" cy="1019049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28"/>
              <p:cNvGrpSpPr>
                <a:grpSpLocks/>
              </p:cNvGrpSpPr>
              <p:nvPr/>
            </p:nvGrpSpPr>
            <p:grpSpPr bwMode="auto">
              <a:xfrm>
                <a:off x="531748" y="2636861"/>
                <a:ext cx="1201588" cy="1160487"/>
                <a:chOff x="2362384" y="3201069"/>
                <a:chExt cx="2208853" cy="2133297"/>
              </a:xfrm>
            </p:grpSpPr>
            <p:sp>
              <p:nvSpPr>
                <p:cNvPr id="428" name="Can 427"/>
                <p:cNvSpPr/>
                <p:nvPr/>
              </p:nvSpPr>
              <p:spPr>
                <a:xfrm>
                  <a:off x="2665846" y="4572683"/>
                  <a:ext cx="533976" cy="761683"/>
                </a:xfrm>
                <a:prstGeom prst="can">
                  <a:avLst/>
                </a:prstGeom>
                <a:solidFill>
                  <a:srgbClr val="0070C0">
                    <a:alpha val="89000"/>
                  </a:srgbClr>
                </a:solidFill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3600">
                    <a:solidFill>
                      <a:srgbClr val="512603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29" name="Can 428"/>
                <p:cNvSpPr/>
                <p:nvPr/>
              </p:nvSpPr>
              <p:spPr>
                <a:xfrm>
                  <a:off x="3961396" y="3428699"/>
                  <a:ext cx="533976" cy="761683"/>
                </a:xfrm>
                <a:prstGeom prst="can">
                  <a:avLst/>
                </a:prstGeom>
                <a:solidFill>
                  <a:srgbClr val="0070C0">
                    <a:alpha val="89000"/>
                  </a:srgbClr>
                </a:solidFill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3600">
                    <a:solidFill>
                      <a:srgbClr val="512603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0" name="Oval 429"/>
                <p:cNvSpPr/>
                <p:nvPr/>
              </p:nvSpPr>
              <p:spPr>
                <a:xfrm>
                  <a:off x="2514115" y="3504575"/>
                  <a:ext cx="609841" cy="609930"/>
                </a:xfrm>
                <a:prstGeom prst="ellipse">
                  <a:avLst/>
                </a:prstGeom>
                <a:solidFill>
                  <a:srgbClr val="FF0000">
                    <a:alpha val="34000"/>
                  </a:srgbClr>
                </a:solidFill>
                <a:ln w="38100"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3600">
                    <a:solidFill>
                      <a:srgbClr val="512603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1" name="Oval 430"/>
                <p:cNvSpPr/>
                <p:nvPr/>
              </p:nvSpPr>
              <p:spPr>
                <a:xfrm>
                  <a:off x="2665846" y="3352822"/>
                  <a:ext cx="609841" cy="609930"/>
                </a:xfrm>
                <a:prstGeom prst="ellipse">
                  <a:avLst/>
                </a:prstGeom>
                <a:solidFill>
                  <a:srgbClr val="FF0000">
                    <a:alpha val="34000"/>
                  </a:srgbClr>
                </a:solidFill>
                <a:ln w="38100"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3600">
                    <a:solidFill>
                      <a:srgbClr val="512603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2" name="Oval 431"/>
                <p:cNvSpPr/>
                <p:nvPr/>
              </p:nvSpPr>
              <p:spPr>
                <a:xfrm>
                  <a:off x="2896360" y="3201069"/>
                  <a:ext cx="609843" cy="609930"/>
                </a:xfrm>
                <a:prstGeom prst="ellipse">
                  <a:avLst/>
                </a:prstGeom>
                <a:solidFill>
                  <a:srgbClr val="FF0000">
                    <a:alpha val="34000"/>
                  </a:srgbClr>
                </a:solidFill>
                <a:ln w="38100"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3600">
                    <a:solidFill>
                      <a:srgbClr val="512603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3" name="Oval 432"/>
                <p:cNvSpPr/>
                <p:nvPr/>
              </p:nvSpPr>
              <p:spPr>
                <a:xfrm>
                  <a:off x="3885530" y="4648560"/>
                  <a:ext cx="609841" cy="609930"/>
                </a:xfrm>
                <a:prstGeom prst="ellipse">
                  <a:avLst/>
                </a:prstGeom>
                <a:solidFill>
                  <a:srgbClr val="00B050">
                    <a:alpha val="57000"/>
                  </a:srgbClr>
                </a:solidFill>
                <a:ln w="38100">
                  <a:solidFill>
                    <a:srgbClr val="00B05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3600">
                    <a:solidFill>
                      <a:srgbClr val="512603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4" name="Oval 433"/>
                <p:cNvSpPr/>
                <p:nvPr/>
              </p:nvSpPr>
              <p:spPr>
                <a:xfrm>
                  <a:off x="3961396" y="4648560"/>
                  <a:ext cx="609841" cy="609930"/>
                </a:xfrm>
                <a:prstGeom prst="ellipse">
                  <a:avLst/>
                </a:prstGeom>
                <a:solidFill>
                  <a:srgbClr val="00B050">
                    <a:alpha val="57000"/>
                  </a:srgbClr>
                </a:solidFill>
                <a:ln w="38100">
                  <a:solidFill>
                    <a:srgbClr val="00B05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3600">
                    <a:solidFill>
                      <a:srgbClr val="512603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5" name="Oval 434"/>
                <p:cNvSpPr/>
                <p:nvPr/>
              </p:nvSpPr>
              <p:spPr>
                <a:xfrm>
                  <a:off x="3961396" y="4648560"/>
                  <a:ext cx="609841" cy="609930"/>
                </a:xfrm>
                <a:prstGeom prst="ellipse">
                  <a:avLst/>
                </a:prstGeom>
                <a:solidFill>
                  <a:srgbClr val="00B050">
                    <a:alpha val="57000"/>
                  </a:srgbClr>
                </a:solidFill>
                <a:ln w="38100">
                  <a:solidFill>
                    <a:srgbClr val="00B05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3600">
                    <a:solidFill>
                      <a:srgbClr val="512603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6" name="Oval 435"/>
                <p:cNvSpPr/>
                <p:nvPr/>
              </p:nvSpPr>
              <p:spPr>
                <a:xfrm>
                  <a:off x="2362384" y="3659246"/>
                  <a:ext cx="609841" cy="609931"/>
                </a:xfrm>
                <a:prstGeom prst="ellipse">
                  <a:avLst/>
                </a:prstGeom>
                <a:solidFill>
                  <a:srgbClr val="FF0000">
                    <a:alpha val="34000"/>
                  </a:srgbClr>
                </a:solidFill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3600">
                    <a:solidFill>
                      <a:srgbClr val="512603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7" name="Oval 436"/>
                <p:cNvSpPr/>
                <p:nvPr/>
              </p:nvSpPr>
              <p:spPr>
                <a:xfrm>
                  <a:off x="3809665" y="4648560"/>
                  <a:ext cx="609841" cy="609930"/>
                </a:xfrm>
                <a:prstGeom prst="ellipse">
                  <a:avLst/>
                </a:prstGeom>
                <a:solidFill>
                  <a:srgbClr val="00B050">
                    <a:alpha val="57000"/>
                  </a:srgbClr>
                </a:solidFill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3600">
                    <a:solidFill>
                      <a:srgbClr val="512603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19" name="Straight Arrow Connector 418"/>
              <p:cNvCxnSpPr/>
              <p:nvPr/>
            </p:nvCxnSpPr>
            <p:spPr>
              <a:xfrm rot="16200000" flipV="1">
                <a:off x="-297715" y="3269492"/>
                <a:ext cx="1306541" cy="0"/>
              </a:xfrm>
              <a:prstGeom prst="straightConnector1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Arrow Connector 419"/>
              <p:cNvCxnSpPr/>
              <p:nvPr/>
            </p:nvCxnSpPr>
            <p:spPr>
              <a:xfrm rot="5400000" flipH="1" flipV="1">
                <a:off x="2023751" y="3124295"/>
                <a:ext cx="869968" cy="869843"/>
              </a:xfrm>
              <a:prstGeom prst="straightConnector1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1" name="TextBox 420"/>
              <p:cNvSpPr txBox="1"/>
              <p:nvPr/>
            </p:nvSpPr>
            <p:spPr>
              <a:xfrm>
                <a:off x="990478" y="4038652"/>
                <a:ext cx="249207" cy="4665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3600" dirty="0">
                    <a:solidFill>
                      <a:srgbClr val="512603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</a:p>
            </p:txBody>
          </p:sp>
          <p:sp>
            <p:nvSpPr>
              <p:cNvPr id="422" name="TextBox 421"/>
              <p:cNvSpPr txBox="1"/>
              <p:nvPr/>
            </p:nvSpPr>
            <p:spPr>
              <a:xfrm>
                <a:off x="2361909" y="3486190"/>
                <a:ext cx="249207" cy="4665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3600" dirty="0">
                    <a:solidFill>
                      <a:srgbClr val="512603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</a:p>
            </p:txBody>
          </p:sp>
          <p:sp>
            <p:nvSpPr>
              <p:cNvPr id="423" name="TextBox 422"/>
              <p:cNvSpPr txBox="1"/>
              <p:nvPr/>
            </p:nvSpPr>
            <p:spPr>
              <a:xfrm>
                <a:off x="131747" y="3051206"/>
                <a:ext cx="249206" cy="4665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3600" dirty="0">
                    <a:solidFill>
                      <a:srgbClr val="512603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</a:p>
            </p:txBody>
          </p:sp>
          <p:cxnSp>
            <p:nvCxnSpPr>
              <p:cNvPr id="427" name="Straight Arrow Connector 426"/>
              <p:cNvCxnSpPr/>
              <p:nvPr/>
            </p:nvCxnSpPr>
            <p:spPr>
              <a:xfrm>
                <a:off x="423811" y="4114853"/>
                <a:ext cx="1388891" cy="0"/>
              </a:xfrm>
              <a:prstGeom prst="straightConnector1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0" name="Text Box 6"/>
          <p:cNvSpPr txBox="1">
            <a:spLocks noChangeArrowheads="1"/>
          </p:cNvSpPr>
          <p:nvPr/>
        </p:nvSpPr>
        <p:spPr bwMode="auto">
          <a:xfrm>
            <a:off x="38805965" y="13793781"/>
            <a:ext cx="35565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rPr>
              <a:t>Integration Time</a:t>
            </a:r>
            <a:endParaRPr lang="en-US" sz="3600" i="1" dirty="0">
              <a:solidFill>
                <a:srgbClr val="5126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163"/>
          <p:cNvGrpSpPr/>
          <p:nvPr/>
        </p:nvGrpSpPr>
        <p:grpSpPr>
          <a:xfrm rot="5400000" flipV="1">
            <a:off x="37051864" y="12561988"/>
            <a:ext cx="1846293" cy="206755"/>
            <a:chOff x="3352800" y="3124200"/>
            <a:chExt cx="1829888" cy="152402"/>
          </a:xfrm>
          <a:solidFill>
            <a:schemeClr val="accent6">
              <a:lumMod val="60000"/>
              <a:lumOff val="40000"/>
              <a:alpha val="73000"/>
            </a:schemeClr>
          </a:solidFill>
        </p:grpSpPr>
        <p:sp>
          <p:nvSpPr>
            <p:cNvPr id="507" name="Rectangle 506"/>
            <p:cNvSpPr/>
            <p:nvPr/>
          </p:nvSpPr>
          <p:spPr bwMode="auto">
            <a:xfrm>
              <a:off x="3352800" y="3124200"/>
              <a:ext cx="1828800" cy="152400"/>
            </a:xfrm>
            <a:prstGeom prst="rect">
              <a:avLst/>
            </a:prstGeom>
            <a:grpFill/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360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8" name="Straight Connector 507"/>
            <p:cNvCxnSpPr/>
            <p:nvPr/>
          </p:nvCxnSpPr>
          <p:spPr>
            <a:xfrm rot="5400000">
              <a:off x="3277143" y="3199857"/>
              <a:ext cx="152402" cy="1088"/>
            </a:xfrm>
            <a:prstGeom prst="line">
              <a:avLst/>
            </a:prstGeom>
            <a:grp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/>
            <p:cNvCxnSpPr/>
            <p:nvPr/>
          </p:nvCxnSpPr>
          <p:spPr>
            <a:xfrm rot="5400000">
              <a:off x="5105943" y="3199857"/>
              <a:ext cx="152402" cy="1088"/>
            </a:xfrm>
            <a:prstGeom prst="line">
              <a:avLst/>
            </a:prstGeom>
            <a:grp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/>
            <p:cNvCxnSpPr/>
            <p:nvPr/>
          </p:nvCxnSpPr>
          <p:spPr>
            <a:xfrm rot="5400000">
              <a:off x="3734343" y="3199857"/>
              <a:ext cx="152402" cy="1088"/>
            </a:xfrm>
            <a:prstGeom prst="line">
              <a:avLst/>
            </a:prstGeom>
            <a:grp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Connector 510"/>
            <p:cNvCxnSpPr/>
            <p:nvPr/>
          </p:nvCxnSpPr>
          <p:spPr>
            <a:xfrm rot="5400000">
              <a:off x="4191543" y="3199857"/>
              <a:ext cx="152402" cy="1088"/>
            </a:xfrm>
            <a:prstGeom prst="line">
              <a:avLst/>
            </a:prstGeom>
            <a:grp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Straight Connector 511"/>
            <p:cNvCxnSpPr/>
            <p:nvPr/>
          </p:nvCxnSpPr>
          <p:spPr>
            <a:xfrm rot="5400000">
              <a:off x="4648743" y="3199857"/>
              <a:ext cx="152402" cy="1088"/>
            </a:xfrm>
            <a:prstGeom prst="line">
              <a:avLst/>
            </a:prstGeom>
            <a:grp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/>
            <p:cNvCxnSpPr/>
            <p:nvPr/>
          </p:nvCxnSpPr>
          <p:spPr>
            <a:xfrm rot="5400000">
              <a:off x="5105943" y="3199857"/>
              <a:ext cx="152402" cy="1088"/>
            </a:xfrm>
            <a:prstGeom prst="line">
              <a:avLst/>
            </a:prstGeom>
            <a:grp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1" name="Text Box 6"/>
          <p:cNvSpPr txBox="1">
            <a:spLocks noChangeArrowheads="1"/>
          </p:cNvSpPr>
          <p:nvPr/>
        </p:nvSpPr>
        <p:spPr bwMode="auto">
          <a:xfrm>
            <a:off x="42584749" y="13805262"/>
            <a:ext cx="2895833" cy="64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  <a:endParaRPr lang="en-US" sz="3600" i="1" dirty="0">
              <a:solidFill>
                <a:srgbClr val="5126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445"/>
          <p:cNvGrpSpPr/>
          <p:nvPr/>
        </p:nvGrpSpPr>
        <p:grpSpPr>
          <a:xfrm>
            <a:off x="35509433" y="12355664"/>
            <a:ext cx="1301277" cy="719990"/>
            <a:chOff x="18745200" y="7783663"/>
            <a:chExt cx="1301277" cy="719990"/>
          </a:xfrm>
          <a:solidFill>
            <a:schemeClr val="accent6">
              <a:lumMod val="60000"/>
              <a:lumOff val="40000"/>
              <a:alpha val="73000"/>
            </a:schemeClr>
          </a:solidFill>
        </p:grpSpPr>
        <p:sp>
          <p:nvSpPr>
            <p:cNvPr id="489" name="Rectangle 488"/>
            <p:cNvSpPr/>
            <p:nvPr/>
          </p:nvSpPr>
          <p:spPr>
            <a:xfrm>
              <a:off x="18745200" y="7784769"/>
              <a:ext cx="1066800" cy="714034"/>
            </a:xfrm>
            <a:prstGeom prst="rect">
              <a:avLst/>
            </a:prstGeom>
            <a:grp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>
                <a:solidFill>
                  <a:srgbClr val="512603"/>
                </a:solidFill>
              </a:endParaRPr>
            </a:p>
          </p:txBody>
        </p:sp>
        <p:grpSp>
          <p:nvGrpSpPr>
            <p:cNvPr id="24" name="Group 56"/>
            <p:cNvGrpSpPr>
              <a:grpSpLocks noChangeAspect="1"/>
            </p:cNvGrpSpPr>
            <p:nvPr/>
          </p:nvGrpSpPr>
          <p:grpSpPr>
            <a:xfrm>
              <a:off x="19347690" y="7783663"/>
              <a:ext cx="94904" cy="718343"/>
              <a:chOff x="5934456" y="3429000"/>
              <a:chExt cx="164592" cy="1676400"/>
            </a:xfrm>
            <a:grpFill/>
          </p:grpSpPr>
          <p:cxnSp>
            <p:nvCxnSpPr>
              <p:cNvPr id="493" name="Straight Connector 492"/>
              <p:cNvCxnSpPr/>
              <p:nvPr/>
            </p:nvCxnSpPr>
            <p:spPr>
              <a:xfrm>
                <a:off x="5934456" y="3429000"/>
                <a:ext cx="164592" cy="2091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4" name="Straight Connector 493"/>
              <p:cNvCxnSpPr/>
              <p:nvPr/>
            </p:nvCxnSpPr>
            <p:spPr>
              <a:xfrm rot="5400000">
                <a:off x="5106194" y="4266406"/>
                <a:ext cx="1676400" cy="1588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Straight Connector 494"/>
              <p:cNvCxnSpPr/>
              <p:nvPr/>
            </p:nvCxnSpPr>
            <p:spPr>
              <a:xfrm rot="5400000">
                <a:off x="5248656" y="4266406"/>
                <a:ext cx="1676400" cy="1588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Straight Connector 495"/>
              <p:cNvCxnSpPr/>
              <p:nvPr/>
            </p:nvCxnSpPr>
            <p:spPr>
              <a:xfrm>
                <a:off x="5934456" y="5103309"/>
                <a:ext cx="164592" cy="2091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Straight Connector 496"/>
              <p:cNvCxnSpPr/>
              <p:nvPr/>
            </p:nvCxnSpPr>
            <p:spPr>
              <a:xfrm>
                <a:off x="5934456" y="4953000"/>
                <a:ext cx="164592" cy="2091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/>
              <p:nvPr/>
            </p:nvCxnSpPr>
            <p:spPr>
              <a:xfrm>
                <a:off x="5934456" y="4800600"/>
                <a:ext cx="164592" cy="2091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498"/>
              <p:cNvCxnSpPr/>
              <p:nvPr/>
            </p:nvCxnSpPr>
            <p:spPr>
              <a:xfrm>
                <a:off x="5934456" y="4648200"/>
                <a:ext cx="164592" cy="2091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Straight Connector 499"/>
              <p:cNvCxnSpPr/>
              <p:nvPr/>
            </p:nvCxnSpPr>
            <p:spPr>
              <a:xfrm>
                <a:off x="5934456" y="4495800"/>
                <a:ext cx="164592" cy="2091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Straight Connector 500"/>
              <p:cNvCxnSpPr/>
              <p:nvPr/>
            </p:nvCxnSpPr>
            <p:spPr>
              <a:xfrm>
                <a:off x="5934456" y="4343400"/>
                <a:ext cx="164592" cy="2091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Straight Connector 501"/>
              <p:cNvCxnSpPr/>
              <p:nvPr/>
            </p:nvCxnSpPr>
            <p:spPr>
              <a:xfrm>
                <a:off x="5934456" y="4191000"/>
                <a:ext cx="164592" cy="2091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>
              <a:xfrm>
                <a:off x="5934456" y="4038600"/>
                <a:ext cx="164592" cy="2091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/>
              <p:cNvCxnSpPr/>
              <p:nvPr/>
            </p:nvCxnSpPr>
            <p:spPr>
              <a:xfrm>
                <a:off x="5934456" y="3886200"/>
                <a:ext cx="164592" cy="2091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/>
              <p:cNvCxnSpPr/>
              <p:nvPr/>
            </p:nvCxnSpPr>
            <p:spPr>
              <a:xfrm>
                <a:off x="5934456" y="3733800"/>
                <a:ext cx="164592" cy="2091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Straight Connector 505"/>
              <p:cNvCxnSpPr/>
              <p:nvPr/>
            </p:nvCxnSpPr>
            <p:spPr>
              <a:xfrm>
                <a:off x="5934456" y="3581400"/>
                <a:ext cx="164592" cy="2091"/>
              </a:xfrm>
              <a:prstGeom prst="line">
                <a:avLst/>
              </a:prstGeom>
              <a:grp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1" name="Rectangle 490"/>
            <p:cNvSpPr/>
            <p:nvPr/>
          </p:nvSpPr>
          <p:spPr bwMode="auto">
            <a:xfrm>
              <a:off x="19812000" y="7864645"/>
              <a:ext cx="107401" cy="559132"/>
            </a:xfrm>
            <a:prstGeom prst="rect">
              <a:avLst/>
            </a:prstGeom>
            <a:grpFill/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360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2" name="Oval 491"/>
            <p:cNvSpPr/>
            <p:nvPr/>
          </p:nvSpPr>
          <p:spPr bwMode="auto">
            <a:xfrm>
              <a:off x="19880736" y="7784769"/>
              <a:ext cx="165741" cy="718884"/>
            </a:xfrm>
            <a:prstGeom prst="ellipse">
              <a:avLst/>
            </a:prstGeom>
            <a:grp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82" name="Rectangle 481"/>
          <p:cNvSpPr>
            <a:spLocks noChangeAspect="1"/>
          </p:cNvSpPr>
          <p:nvPr/>
        </p:nvSpPr>
        <p:spPr bwMode="auto">
          <a:xfrm rot="5400000" flipV="1">
            <a:off x="39815467" y="11758491"/>
            <a:ext cx="461299" cy="430955"/>
          </a:xfrm>
          <a:prstGeom prst="rect">
            <a:avLst/>
          </a:prstGeom>
          <a:solidFill>
            <a:schemeClr val="accent6">
              <a:lumMod val="60000"/>
              <a:lumOff val="40000"/>
              <a:alpha val="73000"/>
            </a:schemeClr>
          </a:solidFill>
          <a:ln w="38100">
            <a:solidFill>
              <a:schemeClr val="accent6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3600">
              <a:solidFill>
                <a:srgbClr val="5126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3" name="Straight Connector 482"/>
          <p:cNvCxnSpPr/>
          <p:nvPr/>
        </p:nvCxnSpPr>
        <p:spPr>
          <a:xfrm flipV="1">
            <a:off x="39825671" y="11742222"/>
            <a:ext cx="1723844" cy="1098"/>
          </a:xfrm>
          <a:prstGeom prst="line">
            <a:avLst/>
          </a:prstGeom>
          <a:solidFill>
            <a:schemeClr val="accent6">
              <a:lumMod val="50000"/>
              <a:alpha val="79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Straight Connector 483"/>
          <p:cNvCxnSpPr/>
          <p:nvPr/>
        </p:nvCxnSpPr>
        <p:spPr>
          <a:xfrm flipV="1">
            <a:off x="39825671" y="13587417"/>
            <a:ext cx="1723844" cy="1098"/>
          </a:xfrm>
          <a:prstGeom prst="line">
            <a:avLst/>
          </a:prstGeom>
          <a:solidFill>
            <a:schemeClr val="accent6">
              <a:lumMod val="50000"/>
              <a:alpha val="79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Straight Connector 484"/>
          <p:cNvCxnSpPr/>
          <p:nvPr/>
        </p:nvCxnSpPr>
        <p:spPr>
          <a:xfrm flipV="1">
            <a:off x="39825671" y="12203520"/>
            <a:ext cx="1723844" cy="1098"/>
          </a:xfrm>
          <a:prstGeom prst="line">
            <a:avLst/>
          </a:prstGeom>
          <a:solidFill>
            <a:schemeClr val="accent6">
              <a:lumMod val="50000"/>
              <a:alpha val="79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Straight Connector 485"/>
          <p:cNvCxnSpPr/>
          <p:nvPr/>
        </p:nvCxnSpPr>
        <p:spPr>
          <a:xfrm flipV="1">
            <a:off x="39825671" y="12664819"/>
            <a:ext cx="1723844" cy="1098"/>
          </a:xfrm>
          <a:prstGeom prst="line">
            <a:avLst/>
          </a:prstGeom>
          <a:solidFill>
            <a:schemeClr val="accent6">
              <a:lumMod val="50000"/>
              <a:alpha val="79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7" name="Straight Connector 486"/>
          <p:cNvCxnSpPr/>
          <p:nvPr/>
        </p:nvCxnSpPr>
        <p:spPr>
          <a:xfrm flipV="1">
            <a:off x="39825671" y="13126118"/>
            <a:ext cx="1723844" cy="1098"/>
          </a:xfrm>
          <a:prstGeom prst="line">
            <a:avLst/>
          </a:prstGeom>
          <a:solidFill>
            <a:schemeClr val="accent6">
              <a:lumMod val="50000"/>
              <a:alpha val="79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8" name="Straight Connector 487"/>
          <p:cNvCxnSpPr/>
          <p:nvPr/>
        </p:nvCxnSpPr>
        <p:spPr>
          <a:xfrm flipV="1">
            <a:off x="39825671" y="13587417"/>
            <a:ext cx="1723844" cy="1098"/>
          </a:xfrm>
          <a:prstGeom prst="line">
            <a:avLst/>
          </a:prstGeom>
          <a:solidFill>
            <a:schemeClr val="accent6">
              <a:lumMod val="50000"/>
              <a:alpha val="79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Arrow Connector 453"/>
          <p:cNvCxnSpPr/>
          <p:nvPr/>
        </p:nvCxnSpPr>
        <p:spPr>
          <a:xfrm>
            <a:off x="43134278" y="13805259"/>
            <a:ext cx="1793688" cy="2295"/>
          </a:xfrm>
          <a:prstGeom prst="straightConnector1">
            <a:avLst/>
          </a:prstGeom>
          <a:ln w="44450">
            <a:solidFill>
              <a:schemeClr val="accent6">
                <a:lumMod val="50000"/>
              </a:schemeClr>
            </a:solidFill>
            <a:headEnd type="none" w="lg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5" name="Text Box 6"/>
          <p:cNvSpPr txBox="1">
            <a:spLocks noChangeArrowheads="1"/>
          </p:cNvSpPr>
          <p:nvPr/>
        </p:nvSpPr>
        <p:spPr bwMode="auto">
          <a:xfrm>
            <a:off x="34671000" y="13075120"/>
            <a:ext cx="2895833" cy="64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rPr>
              <a:t>Camera</a:t>
            </a:r>
            <a:endParaRPr lang="en-US" sz="3600" i="1" dirty="0">
              <a:solidFill>
                <a:srgbClr val="5126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" name="Text Box 6"/>
          <p:cNvSpPr txBox="1">
            <a:spLocks noChangeArrowheads="1"/>
          </p:cNvSpPr>
          <p:nvPr/>
        </p:nvSpPr>
        <p:spPr bwMode="auto">
          <a:xfrm>
            <a:off x="35997351" y="11049000"/>
            <a:ext cx="4072263" cy="64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rPr>
              <a:t>Sensor Plane</a:t>
            </a:r>
            <a:endParaRPr lang="en-US" sz="3600" i="1" dirty="0">
              <a:solidFill>
                <a:srgbClr val="5126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7" name="Straight Connector 456"/>
          <p:cNvCxnSpPr/>
          <p:nvPr/>
        </p:nvCxnSpPr>
        <p:spPr>
          <a:xfrm flipV="1">
            <a:off x="36240468" y="11844437"/>
            <a:ext cx="1654761" cy="718661"/>
          </a:xfrm>
          <a:prstGeom prst="line">
            <a:avLst/>
          </a:prstGeom>
          <a:ln w="444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Straight Connector 457"/>
          <p:cNvCxnSpPr/>
          <p:nvPr/>
        </p:nvCxnSpPr>
        <p:spPr>
          <a:xfrm>
            <a:off x="36240468" y="12870768"/>
            <a:ext cx="1654761" cy="615340"/>
          </a:xfrm>
          <a:prstGeom prst="line">
            <a:avLst/>
          </a:prstGeom>
          <a:ln w="444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Straight Arrow Connector 458"/>
          <p:cNvCxnSpPr/>
          <p:nvPr/>
        </p:nvCxnSpPr>
        <p:spPr>
          <a:xfrm>
            <a:off x="39722877" y="13793778"/>
            <a:ext cx="1790600" cy="2297"/>
          </a:xfrm>
          <a:prstGeom prst="straightConnector1">
            <a:avLst/>
          </a:prstGeom>
          <a:ln w="44450">
            <a:solidFill>
              <a:schemeClr val="accent6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Straight Connector 475"/>
          <p:cNvCxnSpPr/>
          <p:nvPr/>
        </p:nvCxnSpPr>
        <p:spPr>
          <a:xfrm flipV="1">
            <a:off x="41549758" y="11742222"/>
            <a:ext cx="1723844" cy="1098"/>
          </a:xfrm>
          <a:prstGeom prst="line">
            <a:avLst/>
          </a:prstGeom>
          <a:solidFill>
            <a:schemeClr val="accent6">
              <a:lumMod val="50000"/>
              <a:alpha val="79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Straight Connector 476"/>
          <p:cNvCxnSpPr/>
          <p:nvPr/>
        </p:nvCxnSpPr>
        <p:spPr>
          <a:xfrm flipV="1">
            <a:off x="41549758" y="13587417"/>
            <a:ext cx="1723844" cy="1098"/>
          </a:xfrm>
          <a:prstGeom prst="line">
            <a:avLst/>
          </a:prstGeom>
          <a:solidFill>
            <a:schemeClr val="accent6">
              <a:lumMod val="50000"/>
              <a:alpha val="79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Straight Connector 477"/>
          <p:cNvCxnSpPr/>
          <p:nvPr/>
        </p:nvCxnSpPr>
        <p:spPr>
          <a:xfrm flipV="1">
            <a:off x="41549758" y="12203520"/>
            <a:ext cx="1723844" cy="1098"/>
          </a:xfrm>
          <a:prstGeom prst="line">
            <a:avLst/>
          </a:prstGeom>
          <a:solidFill>
            <a:schemeClr val="accent6">
              <a:lumMod val="50000"/>
              <a:alpha val="79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Connector 478"/>
          <p:cNvCxnSpPr/>
          <p:nvPr/>
        </p:nvCxnSpPr>
        <p:spPr>
          <a:xfrm flipV="1">
            <a:off x="41549758" y="12664819"/>
            <a:ext cx="1723844" cy="1098"/>
          </a:xfrm>
          <a:prstGeom prst="line">
            <a:avLst/>
          </a:prstGeom>
          <a:solidFill>
            <a:schemeClr val="accent6">
              <a:lumMod val="50000"/>
              <a:alpha val="79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Connector 479"/>
          <p:cNvCxnSpPr/>
          <p:nvPr/>
        </p:nvCxnSpPr>
        <p:spPr>
          <a:xfrm flipV="1">
            <a:off x="41549758" y="13126118"/>
            <a:ext cx="1723844" cy="1098"/>
          </a:xfrm>
          <a:prstGeom prst="line">
            <a:avLst/>
          </a:prstGeom>
          <a:solidFill>
            <a:schemeClr val="accent6">
              <a:lumMod val="50000"/>
              <a:alpha val="79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Straight Connector 480"/>
          <p:cNvCxnSpPr/>
          <p:nvPr/>
        </p:nvCxnSpPr>
        <p:spPr>
          <a:xfrm flipV="1">
            <a:off x="41549758" y="13587417"/>
            <a:ext cx="1723844" cy="1098"/>
          </a:xfrm>
          <a:prstGeom prst="line">
            <a:avLst/>
          </a:prstGeom>
          <a:solidFill>
            <a:schemeClr val="accent6">
              <a:lumMod val="50000"/>
              <a:alpha val="79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Connector 468"/>
          <p:cNvCxnSpPr/>
          <p:nvPr/>
        </p:nvCxnSpPr>
        <p:spPr>
          <a:xfrm flipV="1">
            <a:off x="44514048" y="11742222"/>
            <a:ext cx="1723844" cy="1098"/>
          </a:xfrm>
          <a:prstGeom prst="line">
            <a:avLst/>
          </a:prstGeom>
          <a:solidFill>
            <a:schemeClr val="accent6">
              <a:lumMod val="50000"/>
              <a:alpha val="79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" name="Straight Connector 469"/>
          <p:cNvCxnSpPr/>
          <p:nvPr/>
        </p:nvCxnSpPr>
        <p:spPr>
          <a:xfrm flipV="1">
            <a:off x="44514048" y="13587417"/>
            <a:ext cx="1723844" cy="1098"/>
          </a:xfrm>
          <a:prstGeom prst="line">
            <a:avLst/>
          </a:prstGeom>
          <a:solidFill>
            <a:schemeClr val="accent6">
              <a:lumMod val="50000"/>
              <a:alpha val="79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" name="Straight Connector 470"/>
          <p:cNvCxnSpPr/>
          <p:nvPr/>
        </p:nvCxnSpPr>
        <p:spPr>
          <a:xfrm flipV="1">
            <a:off x="44514048" y="12203520"/>
            <a:ext cx="1723844" cy="1098"/>
          </a:xfrm>
          <a:prstGeom prst="line">
            <a:avLst/>
          </a:prstGeom>
          <a:solidFill>
            <a:schemeClr val="accent6">
              <a:lumMod val="50000"/>
              <a:alpha val="79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" name="Straight Connector 471"/>
          <p:cNvCxnSpPr/>
          <p:nvPr/>
        </p:nvCxnSpPr>
        <p:spPr>
          <a:xfrm flipV="1">
            <a:off x="44514048" y="12664819"/>
            <a:ext cx="1723844" cy="1098"/>
          </a:xfrm>
          <a:prstGeom prst="line">
            <a:avLst/>
          </a:prstGeom>
          <a:solidFill>
            <a:schemeClr val="accent6">
              <a:lumMod val="50000"/>
              <a:alpha val="79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Straight Connector 472"/>
          <p:cNvCxnSpPr/>
          <p:nvPr/>
        </p:nvCxnSpPr>
        <p:spPr>
          <a:xfrm flipV="1">
            <a:off x="44514048" y="13126118"/>
            <a:ext cx="1723844" cy="1098"/>
          </a:xfrm>
          <a:prstGeom prst="line">
            <a:avLst/>
          </a:prstGeom>
          <a:solidFill>
            <a:schemeClr val="accent6">
              <a:lumMod val="50000"/>
              <a:alpha val="79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" name="Straight Connector 473"/>
          <p:cNvCxnSpPr/>
          <p:nvPr/>
        </p:nvCxnSpPr>
        <p:spPr>
          <a:xfrm flipV="1">
            <a:off x="44514048" y="13587417"/>
            <a:ext cx="1723844" cy="1098"/>
          </a:xfrm>
          <a:prstGeom prst="line">
            <a:avLst/>
          </a:prstGeom>
          <a:solidFill>
            <a:schemeClr val="accent6">
              <a:lumMod val="50000"/>
              <a:alpha val="79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3" name="Text Box 6"/>
          <p:cNvSpPr txBox="1">
            <a:spLocks noChangeArrowheads="1"/>
          </p:cNvSpPr>
          <p:nvPr/>
        </p:nvSpPr>
        <p:spPr bwMode="auto">
          <a:xfrm>
            <a:off x="34518600" y="10058400"/>
            <a:ext cx="117068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 smtClean="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rPr>
              <a:t>Our </a:t>
            </a:r>
            <a:r>
              <a:rPr lang="en-US" sz="4800" dirty="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rPr>
              <a:t>Sampling Scheme:</a:t>
            </a:r>
            <a:endParaRPr lang="en-US" sz="4800" i="1" dirty="0">
              <a:solidFill>
                <a:srgbClr val="5126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4" name="Straight Connector 463"/>
          <p:cNvCxnSpPr/>
          <p:nvPr/>
        </p:nvCxnSpPr>
        <p:spPr>
          <a:xfrm>
            <a:off x="43586633" y="12664124"/>
            <a:ext cx="675213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5" name="Text Box 6"/>
          <p:cNvSpPr txBox="1">
            <a:spLocks noChangeArrowheads="1"/>
          </p:cNvSpPr>
          <p:nvPr/>
        </p:nvSpPr>
        <p:spPr bwMode="auto">
          <a:xfrm>
            <a:off x="39623568" y="11049000"/>
            <a:ext cx="2210465" cy="64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rPr>
              <a:t>Frame 1</a:t>
            </a:r>
            <a:endParaRPr lang="en-US" sz="3600" i="1" dirty="0">
              <a:solidFill>
                <a:srgbClr val="5126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" name="Text Box 6"/>
          <p:cNvSpPr txBox="1">
            <a:spLocks noChangeArrowheads="1"/>
          </p:cNvSpPr>
          <p:nvPr/>
        </p:nvSpPr>
        <p:spPr bwMode="auto">
          <a:xfrm>
            <a:off x="40792321" y="11049000"/>
            <a:ext cx="3403912" cy="64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rPr>
              <a:t>Frame 2</a:t>
            </a:r>
            <a:endParaRPr lang="en-US" sz="3600" i="1" dirty="0">
              <a:solidFill>
                <a:srgbClr val="5126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7" name="Text Box 6"/>
          <p:cNvSpPr txBox="1">
            <a:spLocks noChangeArrowheads="1"/>
          </p:cNvSpPr>
          <p:nvPr/>
        </p:nvSpPr>
        <p:spPr bwMode="auto">
          <a:xfrm>
            <a:off x="44272433" y="11049000"/>
            <a:ext cx="2222814" cy="64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rPr>
              <a:t>Frame N</a:t>
            </a:r>
            <a:endParaRPr lang="en-US" sz="3600" i="1" dirty="0">
              <a:solidFill>
                <a:srgbClr val="5126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" name="Rectangle 513"/>
          <p:cNvSpPr>
            <a:spLocks noChangeAspect="1"/>
          </p:cNvSpPr>
          <p:nvPr/>
        </p:nvSpPr>
        <p:spPr bwMode="auto">
          <a:xfrm rot="5400000" flipV="1">
            <a:off x="40247267" y="12681089"/>
            <a:ext cx="461299" cy="430955"/>
          </a:xfrm>
          <a:prstGeom prst="rect">
            <a:avLst/>
          </a:prstGeom>
          <a:solidFill>
            <a:schemeClr val="accent6">
              <a:lumMod val="60000"/>
              <a:lumOff val="40000"/>
              <a:alpha val="73000"/>
            </a:schemeClr>
          </a:solidFill>
          <a:ln w="38100">
            <a:solidFill>
              <a:schemeClr val="accent6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3600">
              <a:solidFill>
                <a:srgbClr val="5126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5" name="Rectangle 514"/>
          <p:cNvSpPr>
            <a:spLocks noChangeAspect="1"/>
          </p:cNvSpPr>
          <p:nvPr/>
        </p:nvSpPr>
        <p:spPr bwMode="auto">
          <a:xfrm rot="5400000" flipV="1">
            <a:off x="40679067" y="12219790"/>
            <a:ext cx="461299" cy="430955"/>
          </a:xfrm>
          <a:prstGeom prst="rect">
            <a:avLst/>
          </a:prstGeom>
          <a:solidFill>
            <a:schemeClr val="accent6">
              <a:lumMod val="60000"/>
              <a:lumOff val="40000"/>
              <a:alpha val="73000"/>
            </a:schemeClr>
          </a:solidFill>
          <a:ln w="38100">
            <a:solidFill>
              <a:schemeClr val="accent6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3600">
              <a:solidFill>
                <a:srgbClr val="5126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6" name="Rectangle 515"/>
          <p:cNvSpPr>
            <a:spLocks noChangeAspect="1"/>
          </p:cNvSpPr>
          <p:nvPr/>
        </p:nvSpPr>
        <p:spPr bwMode="auto">
          <a:xfrm rot="5400000" flipV="1">
            <a:off x="41087157" y="13142388"/>
            <a:ext cx="461299" cy="430955"/>
          </a:xfrm>
          <a:prstGeom prst="rect">
            <a:avLst/>
          </a:prstGeom>
          <a:solidFill>
            <a:schemeClr val="accent6">
              <a:lumMod val="60000"/>
              <a:lumOff val="40000"/>
              <a:alpha val="73000"/>
            </a:schemeClr>
          </a:solidFill>
          <a:ln w="38100">
            <a:solidFill>
              <a:schemeClr val="accent6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3600">
              <a:solidFill>
                <a:srgbClr val="5126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7" name="Straight Connector 516"/>
          <p:cNvCxnSpPr/>
          <p:nvPr/>
        </p:nvCxnSpPr>
        <p:spPr>
          <a:xfrm rot="5400000" flipH="1" flipV="1">
            <a:off x="38893379" y="12672060"/>
            <a:ext cx="1874520" cy="0"/>
          </a:xfrm>
          <a:prstGeom prst="line">
            <a:avLst/>
          </a:prstGeom>
          <a:solidFill>
            <a:schemeClr val="accent6">
              <a:lumMod val="50000"/>
              <a:alpha val="79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526"/>
          <p:cNvGrpSpPr/>
          <p:nvPr/>
        </p:nvGrpSpPr>
        <p:grpSpPr>
          <a:xfrm>
            <a:off x="41533284" y="11734800"/>
            <a:ext cx="1740318" cy="1874520"/>
            <a:chOff x="23267245" y="11811000"/>
            <a:chExt cx="1740318" cy="1874520"/>
          </a:xfrm>
        </p:grpSpPr>
        <p:cxnSp>
          <p:nvCxnSpPr>
            <p:cNvPr id="521" name="Straight Connector 520"/>
            <p:cNvCxnSpPr/>
            <p:nvPr/>
          </p:nvCxnSpPr>
          <p:spPr>
            <a:xfrm rot="5400000" flipH="1" flipV="1">
              <a:off x="22329985" y="12748260"/>
              <a:ext cx="1874520" cy="0"/>
            </a:xfrm>
            <a:prstGeom prst="line">
              <a:avLst/>
            </a:prstGeom>
            <a:solidFill>
              <a:schemeClr val="accent6">
                <a:lumMod val="50000"/>
                <a:alpha val="79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Straight Connector 521"/>
            <p:cNvCxnSpPr/>
            <p:nvPr/>
          </p:nvCxnSpPr>
          <p:spPr>
            <a:xfrm rot="5400000" flipH="1" flipV="1">
              <a:off x="24070303" y="12748260"/>
              <a:ext cx="1874520" cy="0"/>
            </a:xfrm>
            <a:prstGeom prst="line">
              <a:avLst/>
            </a:prstGeom>
            <a:solidFill>
              <a:schemeClr val="accent6">
                <a:lumMod val="50000"/>
                <a:alpha val="79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3" name="Rectangle 522"/>
            <p:cNvSpPr>
              <a:spLocks noChangeAspect="1"/>
            </p:cNvSpPr>
            <p:nvPr/>
          </p:nvSpPr>
          <p:spPr bwMode="auto">
            <a:xfrm rot="5400000" flipV="1">
              <a:off x="23252073" y="11834691"/>
              <a:ext cx="461299" cy="430955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73000"/>
              </a:schemeClr>
            </a:solidFill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360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4" name="Rectangle 523"/>
            <p:cNvSpPr>
              <a:spLocks noChangeAspect="1"/>
            </p:cNvSpPr>
            <p:nvPr/>
          </p:nvSpPr>
          <p:spPr bwMode="auto">
            <a:xfrm rot="5400000" flipV="1">
              <a:off x="23683873" y="12757289"/>
              <a:ext cx="461299" cy="430955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73000"/>
              </a:schemeClr>
            </a:solidFill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360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5" name="Rectangle 524"/>
            <p:cNvSpPr>
              <a:spLocks noChangeAspect="1"/>
            </p:cNvSpPr>
            <p:nvPr/>
          </p:nvSpPr>
          <p:spPr bwMode="auto">
            <a:xfrm rot="5400000" flipV="1">
              <a:off x="24115673" y="12295990"/>
              <a:ext cx="461299" cy="430955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73000"/>
              </a:schemeClr>
            </a:solidFill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360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6" name="Rectangle 525"/>
            <p:cNvSpPr>
              <a:spLocks noChangeAspect="1"/>
            </p:cNvSpPr>
            <p:nvPr/>
          </p:nvSpPr>
          <p:spPr bwMode="auto">
            <a:xfrm rot="5400000" flipV="1">
              <a:off x="24547473" y="13218588"/>
              <a:ext cx="461299" cy="430955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73000"/>
              </a:schemeClr>
            </a:solidFill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360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 527"/>
          <p:cNvGrpSpPr/>
          <p:nvPr/>
        </p:nvGrpSpPr>
        <p:grpSpPr>
          <a:xfrm>
            <a:off x="44514048" y="11734800"/>
            <a:ext cx="1740318" cy="1874520"/>
            <a:chOff x="23267245" y="11811000"/>
            <a:chExt cx="1740318" cy="1874520"/>
          </a:xfrm>
        </p:grpSpPr>
        <p:cxnSp>
          <p:nvCxnSpPr>
            <p:cNvPr id="529" name="Straight Connector 528"/>
            <p:cNvCxnSpPr/>
            <p:nvPr/>
          </p:nvCxnSpPr>
          <p:spPr>
            <a:xfrm rot="5400000" flipH="1" flipV="1">
              <a:off x="22329985" y="12748260"/>
              <a:ext cx="1874520" cy="0"/>
            </a:xfrm>
            <a:prstGeom prst="line">
              <a:avLst/>
            </a:prstGeom>
            <a:solidFill>
              <a:schemeClr val="accent6">
                <a:lumMod val="50000"/>
                <a:alpha val="79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 rot="5400000" flipH="1" flipV="1">
              <a:off x="24070303" y="12748260"/>
              <a:ext cx="1874520" cy="0"/>
            </a:xfrm>
            <a:prstGeom prst="line">
              <a:avLst/>
            </a:prstGeom>
            <a:solidFill>
              <a:schemeClr val="accent6">
                <a:lumMod val="50000"/>
                <a:alpha val="79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1" name="Rectangle 530"/>
            <p:cNvSpPr>
              <a:spLocks noChangeAspect="1"/>
            </p:cNvSpPr>
            <p:nvPr/>
          </p:nvSpPr>
          <p:spPr bwMode="auto">
            <a:xfrm rot="5400000" flipV="1">
              <a:off x="23252073" y="11834691"/>
              <a:ext cx="461299" cy="430955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73000"/>
              </a:schemeClr>
            </a:solidFill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360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2" name="Rectangle 531"/>
            <p:cNvSpPr>
              <a:spLocks noChangeAspect="1"/>
            </p:cNvSpPr>
            <p:nvPr/>
          </p:nvSpPr>
          <p:spPr bwMode="auto">
            <a:xfrm rot="5400000" flipV="1">
              <a:off x="23683873" y="12757289"/>
              <a:ext cx="461299" cy="430955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73000"/>
              </a:schemeClr>
            </a:solidFill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360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3" name="Rectangle 532"/>
            <p:cNvSpPr>
              <a:spLocks noChangeAspect="1"/>
            </p:cNvSpPr>
            <p:nvPr/>
          </p:nvSpPr>
          <p:spPr bwMode="auto">
            <a:xfrm rot="5400000" flipV="1">
              <a:off x="24115673" y="12295990"/>
              <a:ext cx="461299" cy="430955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73000"/>
              </a:schemeClr>
            </a:solidFill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360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4" name="Rectangle 533"/>
            <p:cNvSpPr>
              <a:spLocks noChangeAspect="1"/>
            </p:cNvSpPr>
            <p:nvPr/>
          </p:nvSpPr>
          <p:spPr bwMode="auto">
            <a:xfrm rot="5400000" flipV="1">
              <a:off x="24547473" y="13218588"/>
              <a:ext cx="461299" cy="430955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73000"/>
              </a:schemeClr>
            </a:solidFill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360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37" name="TextBox 536"/>
          <p:cNvSpPr txBox="1"/>
          <p:nvPr/>
        </p:nvSpPr>
        <p:spPr>
          <a:xfrm>
            <a:off x="15697200" y="3882448"/>
            <a:ext cx="18440400" cy="1603952"/>
          </a:xfrm>
          <a:prstGeom prst="rect">
            <a:avLst/>
          </a:prstGeom>
          <a:noFill/>
        </p:spPr>
        <p:txBody>
          <a:bodyPr wrap="square" lIns="491161" tIns="245580" rIns="491161" bIns="245580">
            <a:spAutoFit/>
          </a:bodyPr>
          <a:lstStyle/>
          <a:p>
            <a:pPr algn="ctr" defTabSz="49116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rPr>
              <a:t>Why is Building Such a Camera Hard?</a:t>
            </a:r>
            <a:endParaRPr lang="en-US" sz="7200" b="1" dirty="0">
              <a:solidFill>
                <a:srgbClr val="5126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9" name="Rectangle 37"/>
          <p:cNvSpPr>
            <a:spLocks noChangeArrowheads="1"/>
          </p:cNvSpPr>
          <p:nvPr/>
        </p:nvSpPr>
        <p:spPr bwMode="auto">
          <a:xfrm>
            <a:off x="17297400" y="12725400"/>
            <a:ext cx="15163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rPr>
              <a:t>Motion-Aware video requires flexible </a:t>
            </a:r>
            <a:r>
              <a:rPr lang="en-US" sz="5400" b="1" dirty="0" err="1" smtClean="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rPr>
              <a:t>voxels</a:t>
            </a:r>
            <a:r>
              <a:rPr lang="en-US" sz="5400" b="1" dirty="0" smtClean="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rPr>
              <a:t> and    a priori knowledge of the scene</a:t>
            </a:r>
            <a:endParaRPr lang="en-US" sz="5400" b="1" dirty="0">
              <a:solidFill>
                <a:srgbClr val="5126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925"/>
          <p:cNvGrpSpPr/>
          <p:nvPr/>
        </p:nvGrpSpPr>
        <p:grpSpPr>
          <a:xfrm>
            <a:off x="533400" y="28003051"/>
            <a:ext cx="6019800" cy="5980423"/>
            <a:chOff x="13487400" y="28803600"/>
            <a:chExt cx="6019800" cy="5980423"/>
          </a:xfrm>
        </p:grpSpPr>
        <p:cxnSp>
          <p:nvCxnSpPr>
            <p:cNvPr id="670" name="Straight Connector 669"/>
            <p:cNvCxnSpPr/>
            <p:nvPr/>
          </p:nvCxnSpPr>
          <p:spPr bwMode="auto">
            <a:xfrm>
              <a:off x="15277538" y="31280162"/>
              <a:ext cx="1308653" cy="1120996"/>
            </a:xfrm>
            <a:prstGeom prst="line">
              <a:avLst/>
            </a:prstGeom>
            <a:ln w="539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1" name="Text Box 25"/>
            <p:cNvSpPr txBox="1">
              <a:spLocks noChangeArrowheads="1"/>
            </p:cNvSpPr>
            <p:nvPr/>
          </p:nvSpPr>
          <p:spPr bwMode="auto">
            <a:xfrm>
              <a:off x="16318547" y="30713130"/>
              <a:ext cx="3188653" cy="6463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>
                  <a:solidFill>
                    <a:srgbClr val="293315"/>
                  </a:solidFill>
                  <a:latin typeface="Times New Roman" pitchFamily="18" charset="0"/>
                  <a:cs typeface="Times New Roman" pitchFamily="18" charset="0"/>
                </a:rPr>
                <a:t>Image Plane</a:t>
              </a:r>
            </a:p>
          </p:txBody>
        </p:sp>
        <p:sp>
          <p:nvSpPr>
            <p:cNvPr id="672" name="Rectangle 671"/>
            <p:cNvSpPr/>
            <p:nvPr/>
          </p:nvSpPr>
          <p:spPr bwMode="auto">
            <a:xfrm rot="10800000">
              <a:off x="17324467" y="31472755"/>
              <a:ext cx="1288899" cy="837045"/>
            </a:xfrm>
            <a:prstGeom prst="rect">
              <a:avLst/>
            </a:prstGeom>
            <a:noFill/>
            <a:ln w="508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3" name="Oval 20"/>
            <p:cNvSpPr>
              <a:spLocks noChangeArrowheads="1"/>
            </p:cNvSpPr>
            <p:nvPr/>
          </p:nvSpPr>
          <p:spPr bwMode="auto">
            <a:xfrm rot="10800000">
              <a:off x="18088014" y="31728396"/>
              <a:ext cx="300927" cy="303395"/>
            </a:xfrm>
            <a:prstGeom prst="ellipse">
              <a:avLst/>
            </a:prstGeom>
            <a:solidFill>
              <a:schemeClr val="tx2">
                <a:lumMod val="50000"/>
                <a:alpha val="79000"/>
              </a:schemeClr>
            </a:solidFill>
            <a:ln w="508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60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74" name="Straight Connector 673"/>
            <p:cNvCxnSpPr/>
            <p:nvPr/>
          </p:nvCxnSpPr>
          <p:spPr bwMode="auto">
            <a:xfrm rot="10800000">
              <a:off x="17810891" y="32312269"/>
              <a:ext cx="81482" cy="0"/>
            </a:xfrm>
            <a:prstGeom prst="line">
              <a:avLst/>
            </a:prstGeom>
            <a:ln w="508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5" name="Straight Connector 674"/>
            <p:cNvCxnSpPr/>
            <p:nvPr/>
          </p:nvCxnSpPr>
          <p:spPr bwMode="auto">
            <a:xfrm rot="16200000">
              <a:off x="17466443" y="31888810"/>
              <a:ext cx="841982" cy="0"/>
            </a:xfrm>
            <a:prstGeom prst="line">
              <a:avLst/>
            </a:prstGeom>
            <a:ln w="508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6" name="Straight Connector 675"/>
            <p:cNvCxnSpPr/>
            <p:nvPr/>
          </p:nvCxnSpPr>
          <p:spPr bwMode="auto">
            <a:xfrm rot="16200000">
              <a:off x="17393604" y="31887573"/>
              <a:ext cx="841982" cy="2470"/>
            </a:xfrm>
            <a:prstGeom prst="line">
              <a:avLst/>
            </a:prstGeom>
            <a:ln w="508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7" name="Straight Connector 676"/>
            <p:cNvCxnSpPr/>
            <p:nvPr/>
          </p:nvCxnSpPr>
          <p:spPr bwMode="auto">
            <a:xfrm rot="10800000">
              <a:off x="17808421" y="31470288"/>
              <a:ext cx="81484" cy="0"/>
            </a:xfrm>
            <a:prstGeom prst="line">
              <a:avLst/>
            </a:prstGeom>
            <a:ln w="508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8" name="Straight Connector 677"/>
            <p:cNvCxnSpPr/>
            <p:nvPr/>
          </p:nvCxnSpPr>
          <p:spPr bwMode="auto">
            <a:xfrm rot="10800000">
              <a:off x="17808421" y="31544362"/>
              <a:ext cx="81484" cy="2469"/>
            </a:xfrm>
            <a:prstGeom prst="line">
              <a:avLst/>
            </a:prstGeom>
            <a:ln w="508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9" name="Straight Connector 678"/>
            <p:cNvCxnSpPr/>
            <p:nvPr/>
          </p:nvCxnSpPr>
          <p:spPr bwMode="auto">
            <a:xfrm rot="10800000">
              <a:off x="17808421" y="31623374"/>
              <a:ext cx="81484" cy="0"/>
            </a:xfrm>
            <a:prstGeom prst="line">
              <a:avLst/>
            </a:prstGeom>
            <a:ln w="508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0" name="Straight Connector 679"/>
            <p:cNvCxnSpPr/>
            <p:nvPr/>
          </p:nvCxnSpPr>
          <p:spPr bwMode="auto">
            <a:xfrm rot="10800000">
              <a:off x="17808421" y="31699918"/>
              <a:ext cx="81484" cy="0"/>
            </a:xfrm>
            <a:prstGeom prst="line">
              <a:avLst/>
            </a:prstGeom>
            <a:ln w="508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1" name="Straight Connector 680"/>
            <p:cNvCxnSpPr/>
            <p:nvPr/>
          </p:nvCxnSpPr>
          <p:spPr bwMode="auto">
            <a:xfrm rot="10800000">
              <a:off x="17808421" y="31771525"/>
              <a:ext cx="81484" cy="2469"/>
            </a:xfrm>
            <a:prstGeom prst="line">
              <a:avLst/>
            </a:prstGeom>
            <a:ln w="508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2" name="Straight Connector 681"/>
            <p:cNvCxnSpPr/>
            <p:nvPr/>
          </p:nvCxnSpPr>
          <p:spPr bwMode="auto">
            <a:xfrm rot="10800000">
              <a:off x="17810891" y="31848067"/>
              <a:ext cx="81482" cy="2470"/>
            </a:xfrm>
            <a:prstGeom prst="line">
              <a:avLst/>
            </a:prstGeom>
            <a:ln w="508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Straight Connector 682"/>
            <p:cNvCxnSpPr/>
            <p:nvPr/>
          </p:nvCxnSpPr>
          <p:spPr bwMode="auto">
            <a:xfrm rot="10800000">
              <a:off x="17810891" y="31929550"/>
              <a:ext cx="81482" cy="0"/>
            </a:xfrm>
            <a:prstGeom prst="line">
              <a:avLst/>
            </a:prstGeom>
            <a:ln w="508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Straight Connector 683"/>
            <p:cNvCxnSpPr/>
            <p:nvPr/>
          </p:nvCxnSpPr>
          <p:spPr bwMode="auto">
            <a:xfrm rot="10800000">
              <a:off x="17810891" y="32006093"/>
              <a:ext cx="81482" cy="0"/>
            </a:xfrm>
            <a:prstGeom prst="line">
              <a:avLst/>
            </a:prstGeom>
            <a:ln w="508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Straight Connector 684"/>
            <p:cNvCxnSpPr/>
            <p:nvPr/>
          </p:nvCxnSpPr>
          <p:spPr bwMode="auto">
            <a:xfrm rot="10800000">
              <a:off x="17810891" y="32077699"/>
              <a:ext cx="81482" cy="2469"/>
            </a:xfrm>
            <a:prstGeom prst="line">
              <a:avLst/>
            </a:prstGeom>
            <a:ln w="508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6" name="Straight Connector 685"/>
            <p:cNvCxnSpPr/>
            <p:nvPr/>
          </p:nvCxnSpPr>
          <p:spPr bwMode="auto">
            <a:xfrm rot="10800000">
              <a:off x="17810891" y="32154243"/>
              <a:ext cx="81482" cy="2470"/>
            </a:xfrm>
            <a:prstGeom prst="line">
              <a:avLst/>
            </a:prstGeom>
            <a:ln w="508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7" name="Straight Connector 686"/>
            <p:cNvCxnSpPr/>
            <p:nvPr/>
          </p:nvCxnSpPr>
          <p:spPr bwMode="auto">
            <a:xfrm rot="10800000">
              <a:off x="17810891" y="32233256"/>
              <a:ext cx="81482" cy="0"/>
            </a:xfrm>
            <a:prstGeom prst="line">
              <a:avLst/>
            </a:prstGeom>
            <a:ln w="508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8" name="Rectangle 93"/>
            <p:cNvSpPr>
              <a:spLocks noChangeArrowheads="1"/>
            </p:cNvSpPr>
            <p:nvPr/>
          </p:nvSpPr>
          <p:spPr bwMode="auto">
            <a:xfrm rot="10800000">
              <a:off x="17288745" y="31562252"/>
              <a:ext cx="93889" cy="652537"/>
            </a:xfrm>
            <a:prstGeom prst="rect">
              <a:avLst/>
            </a:prstGeom>
            <a:solidFill>
              <a:srgbClr val="1C1C1C"/>
            </a:solidFill>
            <a:ln w="1905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60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9" name="Oval 688"/>
            <p:cNvSpPr/>
            <p:nvPr/>
          </p:nvSpPr>
          <p:spPr bwMode="auto">
            <a:xfrm rot="10800000">
              <a:off x="17181256" y="31467818"/>
              <a:ext cx="143212" cy="841982"/>
            </a:xfrm>
            <a:prstGeom prst="ellipse">
              <a:avLst/>
            </a:prstGeom>
            <a:solidFill>
              <a:schemeClr val="tx2">
                <a:lumMod val="50000"/>
                <a:alpha val="79000"/>
              </a:schemeClr>
            </a:solidFill>
            <a:ln w="508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0" name="TextBox 76"/>
            <p:cNvSpPr txBox="1">
              <a:spLocks noChangeArrowheads="1"/>
            </p:cNvSpPr>
            <p:nvPr/>
          </p:nvSpPr>
          <p:spPr bwMode="auto">
            <a:xfrm>
              <a:off x="16676053" y="32288439"/>
              <a:ext cx="2530217" cy="6463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600">
                  <a:solidFill>
                    <a:srgbClr val="293315"/>
                  </a:solidFill>
                  <a:latin typeface="Times New Roman" pitchFamily="18" charset="0"/>
                  <a:cs typeface="Times New Roman" pitchFamily="18" charset="0"/>
                </a:rPr>
                <a:t>Projector</a:t>
              </a:r>
            </a:p>
          </p:txBody>
        </p:sp>
        <p:sp>
          <p:nvSpPr>
            <p:cNvPr id="691" name="Freeform 26"/>
            <p:cNvSpPr>
              <a:spLocks/>
            </p:cNvSpPr>
            <p:nvPr/>
          </p:nvSpPr>
          <p:spPr bwMode="auto">
            <a:xfrm rot="13083589">
              <a:off x="15187053" y="29048425"/>
              <a:ext cx="1641872" cy="1177454"/>
            </a:xfrm>
            <a:custGeom>
              <a:avLst/>
              <a:gdLst>
                <a:gd name="T0" fmla="*/ 2147483647 w 648"/>
                <a:gd name="T1" fmla="*/ 2147483647 h 435"/>
                <a:gd name="T2" fmla="*/ 2147483647 w 648"/>
                <a:gd name="T3" fmla="*/ 2147483647 h 435"/>
                <a:gd name="T4" fmla="*/ 2147483647 w 648"/>
                <a:gd name="T5" fmla="*/ 2147483647 h 435"/>
                <a:gd name="T6" fmla="*/ 0 w 648"/>
                <a:gd name="T7" fmla="*/ 2147483647 h 4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8"/>
                <a:gd name="T13" fmla="*/ 0 h 435"/>
                <a:gd name="T14" fmla="*/ 648 w 648"/>
                <a:gd name="T15" fmla="*/ 435 h 4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8" h="435">
                  <a:moveTo>
                    <a:pt x="648" y="3"/>
                  </a:moveTo>
                  <a:cubicBezTo>
                    <a:pt x="547" y="1"/>
                    <a:pt x="446" y="0"/>
                    <a:pt x="378" y="57"/>
                  </a:cubicBezTo>
                  <a:cubicBezTo>
                    <a:pt x="310" y="114"/>
                    <a:pt x="303" y="282"/>
                    <a:pt x="240" y="345"/>
                  </a:cubicBezTo>
                  <a:cubicBezTo>
                    <a:pt x="177" y="408"/>
                    <a:pt x="40" y="420"/>
                    <a:pt x="0" y="435"/>
                  </a:cubicBezTo>
                </a:path>
              </a:pathLst>
            </a:custGeom>
            <a:noFill/>
            <a:ln w="508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60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2" name="Text Box 25"/>
            <p:cNvSpPr txBox="1">
              <a:spLocks noChangeArrowheads="1"/>
            </p:cNvSpPr>
            <p:nvPr/>
          </p:nvSpPr>
          <p:spPr bwMode="auto">
            <a:xfrm>
              <a:off x="13667957" y="32880749"/>
              <a:ext cx="2070398" cy="12003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>
                  <a:solidFill>
                    <a:srgbClr val="293315"/>
                  </a:solidFill>
                  <a:latin typeface="Times New Roman" pitchFamily="18" charset="0"/>
                  <a:cs typeface="Times New Roman" pitchFamily="18" charset="0"/>
                </a:rPr>
                <a:t>Image Plane</a:t>
              </a:r>
            </a:p>
          </p:txBody>
        </p:sp>
        <p:sp>
          <p:nvSpPr>
            <p:cNvPr id="693" name="TextBox 76"/>
            <p:cNvSpPr txBox="1">
              <a:spLocks noChangeArrowheads="1"/>
            </p:cNvSpPr>
            <p:nvPr/>
          </p:nvSpPr>
          <p:spPr bwMode="auto">
            <a:xfrm>
              <a:off x="14906586" y="34137692"/>
              <a:ext cx="2217251" cy="6463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600">
                  <a:solidFill>
                    <a:srgbClr val="293315"/>
                  </a:solidFill>
                  <a:latin typeface="Times New Roman" pitchFamily="18" charset="0"/>
                  <a:cs typeface="Times New Roman" pitchFamily="18" charset="0"/>
                </a:rPr>
                <a:t>Camera</a:t>
              </a:r>
            </a:p>
          </p:txBody>
        </p:sp>
        <p:sp>
          <p:nvSpPr>
            <p:cNvPr id="694" name="Text Box 25"/>
            <p:cNvSpPr txBox="1">
              <a:spLocks noChangeArrowheads="1"/>
            </p:cNvSpPr>
            <p:nvPr/>
          </p:nvSpPr>
          <p:spPr bwMode="auto">
            <a:xfrm>
              <a:off x="14999270" y="28803600"/>
              <a:ext cx="2070398" cy="6463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600">
                  <a:solidFill>
                    <a:srgbClr val="293315"/>
                  </a:solidFill>
                  <a:latin typeface="Times New Roman" pitchFamily="18" charset="0"/>
                  <a:cs typeface="Times New Roman" pitchFamily="18" charset="0"/>
                </a:rPr>
                <a:t>Scene</a:t>
              </a:r>
            </a:p>
          </p:txBody>
        </p:sp>
        <p:sp>
          <p:nvSpPr>
            <p:cNvPr id="695" name="TextBox 76"/>
            <p:cNvSpPr txBox="1">
              <a:spLocks noChangeArrowheads="1"/>
            </p:cNvSpPr>
            <p:nvPr/>
          </p:nvSpPr>
          <p:spPr bwMode="auto">
            <a:xfrm>
              <a:off x="13487400" y="30681266"/>
              <a:ext cx="2164288" cy="12003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600">
                  <a:solidFill>
                    <a:srgbClr val="293315"/>
                  </a:solidFill>
                  <a:latin typeface="Times New Roman" pitchFamily="18" charset="0"/>
                  <a:cs typeface="Times New Roman" pitchFamily="18" charset="0"/>
                </a:rPr>
                <a:t>Beam Splitter</a:t>
              </a:r>
            </a:p>
          </p:txBody>
        </p:sp>
        <p:cxnSp>
          <p:nvCxnSpPr>
            <p:cNvPr id="696" name="Straight Arrow Connector 695"/>
            <p:cNvCxnSpPr/>
            <p:nvPr/>
          </p:nvCxnSpPr>
          <p:spPr bwMode="auto">
            <a:xfrm rot="10800000">
              <a:off x="15949148" y="31823376"/>
              <a:ext cx="1849397" cy="19753"/>
            </a:xfrm>
            <a:prstGeom prst="straightConnector1">
              <a:avLst/>
            </a:prstGeom>
            <a:ln w="50800">
              <a:solidFill>
                <a:schemeClr val="tx2">
                  <a:lumMod val="5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7" name="Straight Arrow Connector 696"/>
            <p:cNvCxnSpPr/>
            <p:nvPr/>
          </p:nvCxnSpPr>
          <p:spPr bwMode="auto">
            <a:xfrm rot="5400000" flipH="1" flipV="1">
              <a:off x="14920745" y="30794973"/>
              <a:ext cx="2054338" cy="2470"/>
            </a:xfrm>
            <a:prstGeom prst="straightConnector1">
              <a:avLst/>
            </a:prstGeom>
            <a:ln w="28575">
              <a:solidFill>
                <a:schemeClr val="tx2">
                  <a:lumMod val="5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8" name="Straight Arrow Connector 697"/>
            <p:cNvCxnSpPr/>
            <p:nvPr/>
          </p:nvCxnSpPr>
          <p:spPr bwMode="auto">
            <a:xfrm rot="5400000">
              <a:off x="13892341" y="31820907"/>
              <a:ext cx="4106205" cy="2468"/>
            </a:xfrm>
            <a:prstGeom prst="straightConnector1">
              <a:avLst/>
            </a:prstGeom>
            <a:ln w="50800">
              <a:solidFill>
                <a:schemeClr val="tx2">
                  <a:lumMod val="5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9" name="Rectangle 698"/>
            <p:cNvSpPr/>
            <p:nvPr/>
          </p:nvSpPr>
          <p:spPr bwMode="auto">
            <a:xfrm rot="16200000">
              <a:off x="15347908" y="33125856"/>
              <a:ext cx="1288899" cy="837043"/>
            </a:xfrm>
            <a:prstGeom prst="rect">
              <a:avLst/>
            </a:prstGeom>
            <a:noFill/>
            <a:ln w="508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00" name="Straight Connector 699"/>
            <p:cNvCxnSpPr/>
            <p:nvPr/>
          </p:nvCxnSpPr>
          <p:spPr bwMode="auto">
            <a:xfrm rot="16200000">
              <a:off x="15533096" y="33856727"/>
              <a:ext cx="81481" cy="0"/>
            </a:xfrm>
            <a:prstGeom prst="line">
              <a:avLst/>
            </a:prstGeom>
            <a:ln w="508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1" name="Straight Connector 700"/>
            <p:cNvCxnSpPr/>
            <p:nvPr/>
          </p:nvCxnSpPr>
          <p:spPr bwMode="auto">
            <a:xfrm>
              <a:off x="15573836" y="33892527"/>
              <a:ext cx="841982" cy="0"/>
            </a:xfrm>
            <a:prstGeom prst="line">
              <a:avLst/>
            </a:prstGeom>
            <a:ln w="508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2" name="Straight Connector 701"/>
            <p:cNvCxnSpPr/>
            <p:nvPr/>
          </p:nvCxnSpPr>
          <p:spPr bwMode="auto">
            <a:xfrm>
              <a:off x="15573836" y="33818453"/>
              <a:ext cx="841982" cy="2470"/>
            </a:xfrm>
            <a:prstGeom prst="line">
              <a:avLst/>
            </a:prstGeom>
            <a:ln w="508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3" name="Straight Connector 702"/>
            <p:cNvCxnSpPr/>
            <p:nvPr/>
          </p:nvCxnSpPr>
          <p:spPr bwMode="auto">
            <a:xfrm rot="16200000">
              <a:off x="16375076" y="33856727"/>
              <a:ext cx="81481" cy="0"/>
            </a:xfrm>
            <a:prstGeom prst="line">
              <a:avLst/>
            </a:prstGeom>
            <a:ln w="508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4" name="Straight Connector 703"/>
            <p:cNvCxnSpPr/>
            <p:nvPr/>
          </p:nvCxnSpPr>
          <p:spPr bwMode="auto">
            <a:xfrm rot="16200000">
              <a:off x="16297298" y="33855492"/>
              <a:ext cx="81481" cy="2470"/>
            </a:xfrm>
            <a:prstGeom prst="line">
              <a:avLst/>
            </a:prstGeom>
            <a:ln w="508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5" name="Straight Connector 704"/>
            <p:cNvCxnSpPr/>
            <p:nvPr/>
          </p:nvCxnSpPr>
          <p:spPr bwMode="auto">
            <a:xfrm rot="16200000">
              <a:off x="16221989" y="33856727"/>
              <a:ext cx="81481" cy="0"/>
            </a:xfrm>
            <a:prstGeom prst="line">
              <a:avLst/>
            </a:prstGeom>
            <a:ln w="508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6" name="Straight Connector 705"/>
            <p:cNvCxnSpPr/>
            <p:nvPr/>
          </p:nvCxnSpPr>
          <p:spPr bwMode="auto">
            <a:xfrm rot="16200000">
              <a:off x="16145446" y="33856727"/>
              <a:ext cx="81481" cy="0"/>
            </a:xfrm>
            <a:prstGeom prst="line">
              <a:avLst/>
            </a:prstGeom>
            <a:ln w="508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7" name="Straight Connector 706"/>
            <p:cNvCxnSpPr/>
            <p:nvPr/>
          </p:nvCxnSpPr>
          <p:spPr bwMode="auto">
            <a:xfrm rot="16200000">
              <a:off x="16070137" y="33855492"/>
              <a:ext cx="81481" cy="2470"/>
            </a:xfrm>
            <a:prstGeom prst="line">
              <a:avLst/>
            </a:prstGeom>
            <a:ln w="508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8" name="Straight Connector 707"/>
            <p:cNvCxnSpPr/>
            <p:nvPr/>
          </p:nvCxnSpPr>
          <p:spPr bwMode="auto">
            <a:xfrm rot="16200000">
              <a:off x="15993593" y="33855492"/>
              <a:ext cx="81481" cy="2468"/>
            </a:xfrm>
            <a:prstGeom prst="line">
              <a:avLst/>
            </a:prstGeom>
            <a:ln w="508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9" name="Straight Connector 708"/>
            <p:cNvCxnSpPr/>
            <p:nvPr/>
          </p:nvCxnSpPr>
          <p:spPr bwMode="auto">
            <a:xfrm rot="16200000">
              <a:off x="15915814" y="33856727"/>
              <a:ext cx="81481" cy="0"/>
            </a:xfrm>
            <a:prstGeom prst="line">
              <a:avLst/>
            </a:prstGeom>
            <a:ln w="508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0" name="Straight Connector 709"/>
            <p:cNvCxnSpPr/>
            <p:nvPr/>
          </p:nvCxnSpPr>
          <p:spPr bwMode="auto">
            <a:xfrm rot="16200000">
              <a:off x="15839270" y="33856727"/>
              <a:ext cx="81481" cy="0"/>
            </a:xfrm>
            <a:prstGeom prst="line">
              <a:avLst/>
            </a:prstGeom>
            <a:ln w="508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1" name="Straight Connector 710"/>
            <p:cNvCxnSpPr/>
            <p:nvPr/>
          </p:nvCxnSpPr>
          <p:spPr bwMode="auto">
            <a:xfrm rot="16200000">
              <a:off x="15763961" y="33855492"/>
              <a:ext cx="81481" cy="2470"/>
            </a:xfrm>
            <a:prstGeom prst="line">
              <a:avLst/>
            </a:prstGeom>
            <a:ln w="508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2" name="Straight Connector 711"/>
            <p:cNvCxnSpPr/>
            <p:nvPr/>
          </p:nvCxnSpPr>
          <p:spPr bwMode="auto">
            <a:xfrm rot="16200000">
              <a:off x="15687419" y="33855492"/>
              <a:ext cx="81481" cy="2468"/>
            </a:xfrm>
            <a:prstGeom prst="line">
              <a:avLst/>
            </a:prstGeom>
            <a:ln w="508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3" name="Straight Connector 712"/>
            <p:cNvCxnSpPr/>
            <p:nvPr/>
          </p:nvCxnSpPr>
          <p:spPr bwMode="auto">
            <a:xfrm rot="16200000">
              <a:off x="15612108" y="33856727"/>
              <a:ext cx="81481" cy="0"/>
            </a:xfrm>
            <a:prstGeom prst="line">
              <a:avLst/>
            </a:prstGeom>
            <a:ln w="508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4" name="Rectangle 119"/>
            <p:cNvSpPr>
              <a:spLocks noChangeArrowheads="1"/>
            </p:cNvSpPr>
            <p:nvPr/>
          </p:nvSpPr>
          <p:spPr bwMode="auto">
            <a:xfrm rot="16200000">
              <a:off x="15947793" y="32583255"/>
              <a:ext cx="93907" cy="652416"/>
            </a:xfrm>
            <a:prstGeom prst="rect">
              <a:avLst/>
            </a:prstGeom>
            <a:solidFill>
              <a:srgbClr val="1C1C1C"/>
            </a:solidFill>
            <a:ln w="1905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60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5" name="Oval 714"/>
            <p:cNvSpPr/>
            <p:nvPr/>
          </p:nvSpPr>
          <p:spPr bwMode="auto">
            <a:xfrm rot="16200000">
              <a:off x="15921989" y="32406096"/>
              <a:ext cx="145679" cy="841982"/>
            </a:xfrm>
            <a:prstGeom prst="ellipse">
              <a:avLst/>
            </a:prstGeom>
            <a:solidFill>
              <a:schemeClr val="tx2">
                <a:lumMod val="50000"/>
                <a:alpha val="79000"/>
              </a:schemeClr>
            </a:solidFill>
            <a:ln w="508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Group 932"/>
          <p:cNvGrpSpPr/>
          <p:nvPr/>
        </p:nvGrpSpPr>
        <p:grpSpPr>
          <a:xfrm>
            <a:off x="17688823" y="27506474"/>
            <a:ext cx="5171177" cy="6822998"/>
            <a:chOff x="18973800" y="27813000"/>
            <a:chExt cx="5171177" cy="6822998"/>
          </a:xfrm>
        </p:grpSpPr>
        <p:sp>
          <p:nvSpPr>
            <p:cNvPr id="717" name="TextBox 123"/>
            <p:cNvSpPr txBox="1">
              <a:spLocks noChangeArrowheads="1"/>
            </p:cNvSpPr>
            <p:nvPr/>
          </p:nvSpPr>
          <p:spPr bwMode="auto">
            <a:xfrm>
              <a:off x="22499895" y="33985200"/>
              <a:ext cx="1350705" cy="650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dirty="0">
                  <a:solidFill>
                    <a:srgbClr val="293315"/>
                  </a:solidFill>
                  <a:latin typeface="Times New Roman" pitchFamily="18" charset="0"/>
                  <a:cs typeface="Times New Roman" pitchFamily="18" charset="0"/>
                </a:rPr>
                <a:t>Time</a:t>
              </a:r>
            </a:p>
          </p:txBody>
        </p:sp>
        <p:cxnSp>
          <p:nvCxnSpPr>
            <p:cNvPr id="718" name="Straight Connector 717"/>
            <p:cNvCxnSpPr/>
            <p:nvPr/>
          </p:nvCxnSpPr>
          <p:spPr bwMode="auto">
            <a:xfrm rot="5400000">
              <a:off x="21057818" y="32934011"/>
              <a:ext cx="423545" cy="2433"/>
            </a:xfrm>
            <a:prstGeom prst="line">
              <a:avLst/>
            </a:prstGeom>
            <a:ln w="50800">
              <a:solidFill>
                <a:schemeClr val="tx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125"/>
            <p:cNvGrpSpPr>
              <a:grpSpLocks/>
            </p:cNvGrpSpPr>
            <p:nvPr/>
          </p:nvGrpSpPr>
          <p:grpSpPr bwMode="auto">
            <a:xfrm>
              <a:off x="20085368" y="31242000"/>
              <a:ext cx="2450592" cy="1124712"/>
              <a:chOff x="152345" y="2350126"/>
              <a:chExt cx="2677370" cy="1230631"/>
            </a:xfrm>
          </p:grpSpPr>
          <p:cxnSp>
            <p:nvCxnSpPr>
              <p:cNvPr id="749" name="Straight Connector 748"/>
              <p:cNvCxnSpPr/>
              <p:nvPr/>
            </p:nvCxnSpPr>
            <p:spPr bwMode="auto">
              <a:xfrm flipV="1">
                <a:off x="266899" y="3436916"/>
                <a:ext cx="820527" cy="0"/>
              </a:xfrm>
              <a:prstGeom prst="line">
                <a:avLst/>
              </a:prstGeom>
              <a:ln w="508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0" name="Straight Connector 749"/>
              <p:cNvCxnSpPr/>
              <p:nvPr/>
            </p:nvCxnSpPr>
            <p:spPr>
              <a:xfrm>
                <a:off x="1369815" y="3428926"/>
                <a:ext cx="1374650" cy="0"/>
              </a:xfrm>
              <a:prstGeom prst="line">
                <a:avLst/>
              </a:prstGeom>
              <a:ln w="508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1" name="Straight Connector 750"/>
              <p:cNvCxnSpPr/>
              <p:nvPr/>
            </p:nvCxnSpPr>
            <p:spPr bwMode="auto">
              <a:xfrm>
                <a:off x="573265" y="2472656"/>
                <a:ext cx="1902131" cy="2665"/>
              </a:xfrm>
              <a:prstGeom prst="line">
                <a:avLst/>
              </a:prstGeom>
              <a:ln w="50800">
                <a:solidFill>
                  <a:schemeClr val="tx2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2" name="Straight Connector 751"/>
              <p:cNvCxnSpPr/>
              <p:nvPr/>
            </p:nvCxnSpPr>
            <p:spPr bwMode="auto">
              <a:xfrm rot="5400000" flipH="1" flipV="1">
                <a:off x="59166" y="2954787"/>
                <a:ext cx="964261" cy="0"/>
              </a:xfrm>
              <a:prstGeom prst="line">
                <a:avLst/>
              </a:prstGeom>
              <a:ln w="50800">
                <a:solidFill>
                  <a:schemeClr val="tx2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3" name="Straight Connector 752"/>
              <p:cNvCxnSpPr/>
              <p:nvPr/>
            </p:nvCxnSpPr>
            <p:spPr bwMode="auto">
              <a:xfrm rot="5400000" flipH="1" flipV="1">
                <a:off x="1987938" y="2954787"/>
                <a:ext cx="964261" cy="0"/>
              </a:xfrm>
              <a:prstGeom prst="line">
                <a:avLst/>
              </a:prstGeom>
              <a:ln w="50800">
                <a:solidFill>
                  <a:schemeClr val="tx2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4" name="Straight Connector 753"/>
              <p:cNvCxnSpPr/>
              <p:nvPr/>
            </p:nvCxnSpPr>
            <p:spPr bwMode="auto">
              <a:xfrm rot="5400000" flipH="1" flipV="1">
                <a:off x="607960" y="2952122"/>
                <a:ext cx="964261" cy="5328"/>
              </a:xfrm>
              <a:prstGeom prst="line">
                <a:avLst/>
              </a:prstGeom>
              <a:ln w="508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5" name="Straight Connector 754"/>
              <p:cNvCxnSpPr/>
              <p:nvPr/>
            </p:nvCxnSpPr>
            <p:spPr bwMode="auto">
              <a:xfrm>
                <a:off x="1087426" y="2472656"/>
                <a:ext cx="279726" cy="2665"/>
              </a:xfrm>
              <a:prstGeom prst="line">
                <a:avLst/>
              </a:prstGeom>
              <a:ln w="508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6" name="Straight Connector 755"/>
              <p:cNvCxnSpPr/>
              <p:nvPr/>
            </p:nvCxnSpPr>
            <p:spPr bwMode="auto">
              <a:xfrm rot="5400000" flipH="1" flipV="1">
                <a:off x="883689" y="2953454"/>
                <a:ext cx="964261" cy="2665"/>
              </a:xfrm>
              <a:prstGeom prst="line">
                <a:avLst/>
              </a:prstGeom>
              <a:ln w="508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7" name="Straight Connector 756"/>
              <p:cNvCxnSpPr/>
              <p:nvPr/>
            </p:nvCxnSpPr>
            <p:spPr bwMode="auto">
              <a:xfrm>
                <a:off x="152346" y="3570101"/>
                <a:ext cx="2677369" cy="0"/>
              </a:xfrm>
              <a:prstGeom prst="line">
                <a:avLst/>
              </a:prstGeom>
              <a:ln w="50800">
                <a:solidFill>
                  <a:schemeClr val="tx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8" name="Straight Connector 757"/>
              <p:cNvCxnSpPr/>
              <p:nvPr/>
            </p:nvCxnSpPr>
            <p:spPr bwMode="auto">
              <a:xfrm rot="16200000" flipH="1">
                <a:off x="-462971" y="2965442"/>
                <a:ext cx="1230631" cy="0"/>
              </a:xfrm>
              <a:prstGeom prst="line">
                <a:avLst/>
              </a:prstGeom>
              <a:ln w="50800">
                <a:solidFill>
                  <a:schemeClr val="tx2">
                    <a:lumMod val="50000"/>
                  </a:schemeClr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136"/>
            <p:cNvGrpSpPr>
              <a:grpSpLocks noChangeAspect="1"/>
            </p:cNvGrpSpPr>
            <p:nvPr/>
          </p:nvGrpSpPr>
          <p:grpSpPr bwMode="auto">
            <a:xfrm>
              <a:off x="20085368" y="33299400"/>
              <a:ext cx="2446010" cy="1124584"/>
              <a:chOff x="143201" y="4178993"/>
              <a:chExt cx="2677369" cy="1230631"/>
            </a:xfrm>
          </p:grpSpPr>
          <p:cxnSp>
            <p:nvCxnSpPr>
              <p:cNvPr id="740" name="Straight Connector 739"/>
              <p:cNvCxnSpPr/>
              <p:nvPr/>
            </p:nvCxnSpPr>
            <p:spPr bwMode="auto">
              <a:xfrm rot="5400000" flipH="1" flipV="1">
                <a:off x="1957482" y="4772997"/>
                <a:ext cx="966923" cy="2663"/>
              </a:xfrm>
              <a:prstGeom prst="line">
                <a:avLst/>
              </a:prstGeom>
              <a:ln w="508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1" name="Straight Connector 740"/>
              <p:cNvCxnSpPr/>
              <p:nvPr/>
            </p:nvCxnSpPr>
            <p:spPr bwMode="auto">
              <a:xfrm flipV="1">
                <a:off x="228450" y="5265783"/>
                <a:ext cx="1934100" cy="0"/>
              </a:xfrm>
              <a:prstGeom prst="line">
                <a:avLst/>
              </a:prstGeom>
              <a:ln w="508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2" name="Straight Connector 741"/>
              <p:cNvCxnSpPr/>
              <p:nvPr/>
            </p:nvCxnSpPr>
            <p:spPr bwMode="auto">
              <a:xfrm rot="5400000" flipH="1" flipV="1">
                <a:off x="1681752" y="4782322"/>
                <a:ext cx="964261" cy="2663"/>
              </a:xfrm>
              <a:prstGeom prst="line">
                <a:avLst/>
              </a:prstGeom>
              <a:ln w="508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3" name="Straight Connector 742"/>
              <p:cNvCxnSpPr/>
              <p:nvPr/>
            </p:nvCxnSpPr>
            <p:spPr bwMode="auto">
              <a:xfrm>
                <a:off x="2162550" y="4301523"/>
                <a:ext cx="277061" cy="2663"/>
              </a:xfrm>
              <a:prstGeom prst="line">
                <a:avLst/>
              </a:prstGeom>
              <a:ln w="508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4" name="Straight Connector 743"/>
              <p:cNvCxnSpPr/>
              <p:nvPr/>
            </p:nvCxnSpPr>
            <p:spPr bwMode="auto">
              <a:xfrm>
                <a:off x="143201" y="5398969"/>
                <a:ext cx="2677369" cy="0"/>
              </a:xfrm>
              <a:prstGeom prst="line">
                <a:avLst/>
              </a:prstGeom>
              <a:ln w="50800">
                <a:solidFill>
                  <a:schemeClr val="tx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5" name="Straight Connector 744"/>
              <p:cNvCxnSpPr/>
              <p:nvPr/>
            </p:nvCxnSpPr>
            <p:spPr bwMode="auto">
              <a:xfrm>
                <a:off x="564120" y="4301523"/>
                <a:ext cx="1902131" cy="2663"/>
              </a:xfrm>
              <a:prstGeom prst="line">
                <a:avLst/>
              </a:prstGeom>
              <a:ln w="50800">
                <a:solidFill>
                  <a:schemeClr val="tx2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6" name="Straight Connector 745"/>
              <p:cNvCxnSpPr/>
              <p:nvPr/>
            </p:nvCxnSpPr>
            <p:spPr bwMode="auto">
              <a:xfrm rot="5400000" flipH="1" flipV="1">
                <a:off x="52684" y="4783654"/>
                <a:ext cx="964261" cy="0"/>
              </a:xfrm>
              <a:prstGeom prst="line">
                <a:avLst/>
              </a:prstGeom>
              <a:ln w="50800">
                <a:solidFill>
                  <a:schemeClr val="tx2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7" name="Straight Connector 746"/>
              <p:cNvCxnSpPr/>
              <p:nvPr/>
            </p:nvCxnSpPr>
            <p:spPr bwMode="auto">
              <a:xfrm>
                <a:off x="2439611" y="5257791"/>
                <a:ext cx="255749" cy="0"/>
              </a:xfrm>
              <a:prstGeom prst="line">
                <a:avLst/>
              </a:prstGeom>
              <a:ln w="508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8" name="Straight Connector 747"/>
              <p:cNvCxnSpPr/>
              <p:nvPr/>
            </p:nvCxnSpPr>
            <p:spPr bwMode="auto">
              <a:xfrm rot="16200000" flipH="1">
                <a:off x="-464124" y="4794309"/>
                <a:ext cx="1230631" cy="0"/>
              </a:xfrm>
              <a:prstGeom prst="line">
                <a:avLst/>
              </a:prstGeom>
              <a:ln w="50800">
                <a:solidFill>
                  <a:schemeClr val="tx2">
                    <a:lumMod val="50000"/>
                  </a:schemeClr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146"/>
            <p:cNvGrpSpPr>
              <a:grpSpLocks/>
            </p:cNvGrpSpPr>
            <p:nvPr/>
          </p:nvGrpSpPr>
          <p:grpSpPr bwMode="auto">
            <a:xfrm>
              <a:off x="20085368" y="29761391"/>
              <a:ext cx="2451203" cy="1127020"/>
              <a:chOff x="380973" y="191264"/>
              <a:chExt cx="1371074" cy="630313"/>
            </a:xfrm>
          </p:grpSpPr>
          <p:grpSp>
            <p:nvGrpSpPr>
              <p:cNvPr id="762" name="Group 55"/>
              <p:cNvGrpSpPr>
                <a:grpSpLocks/>
              </p:cNvGrpSpPr>
              <p:nvPr/>
            </p:nvGrpSpPr>
            <p:grpSpPr bwMode="auto">
              <a:xfrm>
                <a:off x="424540" y="255004"/>
                <a:ext cx="283201" cy="494146"/>
                <a:chOff x="4114580" y="4267577"/>
                <a:chExt cx="305360" cy="534447"/>
              </a:xfrm>
            </p:grpSpPr>
            <p:cxnSp>
              <p:nvCxnSpPr>
                <p:cNvPr id="736" name="Straight Connector 735"/>
                <p:cNvCxnSpPr/>
                <p:nvPr/>
              </p:nvCxnSpPr>
              <p:spPr>
                <a:xfrm>
                  <a:off x="4114580" y="4800551"/>
                  <a:ext cx="151211" cy="1472"/>
                </a:xfrm>
                <a:prstGeom prst="line">
                  <a:avLst/>
                </a:prstGeom>
                <a:ln w="50800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7" name="Straight Connector 736"/>
                <p:cNvCxnSpPr/>
                <p:nvPr/>
              </p:nvCxnSpPr>
              <p:spPr>
                <a:xfrm rot="5400000" flipH="1" flipV="1">
                  <a:off x="4000037" y="4533332"/>
                  <a:ext cx="534446" cy="2936"/>
                </a:xfrm>
                <a:prstGeom prst="line">
                  <a:avLst/>
                </a:prstGeom>
                <a:ln w="50800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8" name="Straight Connector 737"/>
                <p:cNvCxnSpPr/>
                <p:nvPr/>
              </p:nvCxnSpPr>
              <p:spPr>
                <a:xfrm>
                  <a:off x="4265791" y="4267577"/>
                  <a:ext cx="154149" cy="1472"/>
                </a:xfrm>
                <a:prstGeom prst="line">
                  <a:avLst/>
                </a:prstGeom>
                <a:ln w="50800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9" name="Straight Connector 738"/>
                <p:cNvCxnSpPr/>
                <p:nvPr/>
              </p:nvCxnSpPr>
              <p:spPr>
                <a:xfrm rot="5400000" flipH="1" flipV="1">
                  <a:off x="4151983" y="4534066"/>
                  <a:ext cx="534446" cy="1469"/>
                </a:xfrm>
                <a:prstGeom prst="line">
                  <a:avLst/>
                </a:prstGeom>
                <a:ln w="50800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31" name="Straight Connector 730"/>
              <p:cNvCxnSpPr/>
              <p:nvPr/>
            </p:nvCxnSpPr>
            <p:spPr bwMode="auto">
              <a:xfrm rot="16200000" flipH="1">
                <a:off x="65816" y="506421"/>
                <a:ext cx="630313" cy="0"/>
              </a:xfrm>
              <a:prstGeom prst="line">
                <a:avLst/>
              </a:prstGeom>
              <a:ln w="50800">
                <a:solidFill>
                  <a:schemeClr val="tx2">
                    <a:lumMod val="50000"/>
                  </a:schemeClr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2" name="Straight Connector 731"/>
              <p:cNvCxnSpPr/>
              <p:nvPr/>
            </p:nvCxnSpPr>
            <p:spPr bwMode="auto">
              <a:xfrm>
                <a:off x="380973" y="821577"/>
                <a:ext cx="1371074" cy="0"/>
              </a:xfrm>
              <a:prstGeom prst="line">
                <a:avLst/>
              </a:prstGeom>
              <a:ln w="50800">
                <a:solidFill>
                  <a:schemeClr val="tx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3" name="Straight Connector 732"/>
              <p:cNvCxnSpPr/>
              <p:nvPr/>
            </p:nvCxnSpPr>
            <p:spPr>
              <a:xfrm>
                <a:off x="702297" y="749424"/>
                <a:ext cx="976226" cy="1362"/>
              </a:xfrm>
              <a:prstGeom prst="line">
                <a:avLst/>
              </a:prstGeom>
              <a:ln w="508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4" name="Straight Connector 733"/>
              <p:cNvCxnSpPr/>
              <p:nvPr/>
            </p:nvCxnSpPr>
            <p:spPr bwMode="auto">
              <a:xfrm>
                <a:off x="592012" y="259333"/>
                <a:ext cx="974865" cy="2723"/>
              </a:xfrm>
              <a:prstGeom prst="line">
                <a:avLst/>
              </a:prstGeom>
              <a:ln w="50800">
                <a:solidFill>
                  <a:schemeClr val="tx2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5" name="Straight Connector 734"/>
              <p:cNvCxnSpPr/>
              <p:nvPr/>
            </p:nvCxnSpPr>
            <p:spPr bwMode="auto">
              <a:xfrm rot="5400000" flipH="1" flipV="1">
                <a:off x="1315024" y="507101"/>
                <a:ext cx="495537" cy="0"/>
              </a:xfrm>
              <a:prstGeom prst="line">
                <a:avLst/>
              </a:prstGeom>
              <a:ln w="50800">
                <a:solidFill>
                  <a:schemeClr val="tx2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2" name="TextBox 157"/>
            <p:cNvSpPr txBox="1">
              <a:spLocks noChangeArrowheads="1"/>
            </p:cNvSpPr>
            <p:nvPr/>
          </p:nvSpPr>
          <p:spPr bwMode="auto">
            <a:xfrm>
              <a:off x="22402800" y="29829202"/>
              <a:ext cx="1650736" cy="650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>
                  <a:solidFill>
                    <a:srgbClr val="293315"/>
                  </a:solidFill>
                  <a:latin typeface="Times New Roman" pitchFamily="18" charset="0"/>
                  <a:cs typeface="Times New Roman" pitchFamily="18" charset="0"/>
                </a:rPr>
                <a:t>Pixel 1</a:t>
              </a:r>
            </a:p>
          </p:txBody>
        </p:sp>
        <p:sp>
          <p:nvSpPr>
            <p:cNvPr id="723" name="TextBox 158"/>
            <p:cNvSpPr txBox="1">
              <a:spLocks noChangeArrowheads="1"/>
            </p:cNvSpPr>
            <p:nvPr/>
          </p:nvSpPr>
          <p:spPr bwMode="auto">
            <a:xfrm>
              <a:off x="22402800" y="31281469"/>
              <a:ext cx="158977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600" dirty="0">
                  <a:solidFill>
                    <a:srgbClr val="293315"/>
                  </a:solidFill>
                  <a:latin typeface="Times New Roman" pitchFamily="18" charset="0"/>
                  <a:cs typeface="Times New Roman" pitchFamily="18" charset="0"/>
                </a:rPr>
                <a:t>Pixel 2</a:t>
              </a:r>
            </a:p>
          </p:txBody>
        </p:sp>
        <p:sp>
          <p:nvSpPr>
            <p:cNvPr id="724" name="TextBox 159"/>
            <p:cNvSpPr txBox="1">
              <a:spLocks noChangeArrowheads="1"/>
            </p:cNvSpPr>
            <p:nvPr/>
          </p:nvSpPr>
          <p:spPr bwMode="auto">
            <a:xfrm>
              <a:off x="22402800" y="33223200"/>
              <a:ext cx="174217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600" dirty="0">
                  <a:solidFill>
                    <a:srgbClr val="293315"/>
                  </a:solidFill>
                  <a:latin typeface="Times New Roman" pitchFamily="18" charset="0"/>
                  <a:cs typeface="Times New Roman" pitchFamily="18" charset="0"/>
                </a:rPr>
                <a:t>Pixel K</a:t>
              </a:r>
            </a:p>
          </p:txBody>
        </p:sp>
        <p:sp>
          <p:nvSpPr>
            <p:cNvPr id="726" name="TextBox 161"/>
            <p:cNvSpPr txBox="1">
              <a:spLocks noChangeArrowheads="1"/>
            </p:cNvSpPr>
            <p:nvPr/>
          </p:nvSpPr>
          <p:spPr bwMode="auto">
            <a:xfrm>
              <a:off x="18973800" y="27813000"/>
              <a:ext cx="5029077" cy="650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dirty="0">
                  <a:solidFill>
                    <a:srgbClr val="293315"/>
                  </a:solidFill>
                  <a:latin typeface="Times New Roman" pitchFamily="18" charset="0"/>
                  <a:cs typeface="Times New Roman" pitchFamily="18" charset="0"/>
                </a:rPr>
                <a:t>Camera </a:t>
              </a:r>
              <a:r>
                <a:rPr lang="en-US" sz="3600" dirty="0" smtClean="0">
                  <a:solidFill>
                    <a:srgbClr val="293315"/>
                  </a:solidFill>
                  <a:latin typeface="Times New Roman" pitchFamily="18" charset="0"/>
                  <a:cs typeface="Times New Roman" pitchFamily="18" charset="0"/>
                </a:rPr>
                <a:t>Integration</a:t>
              </a:r>
              <a:endParaRPr lang="en-US" sz="3600" dirty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7" name="TextBox 162"/>
            <p:cNvSpPr txBox="1">
              <a:spLocks noChangeArrowheads="1"/>
            </p:cNvSpPr>
            <p:nvPr/>
          </p:nvSpPr>
          <p:spPr bwMode="auto">
            <a:xfrm>
              <a:off x="18973800" y="28575000"/>
              <a:ext cx="5029077" cy="650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dirty="0">
                  <a:solidFill>
                    <a:srgbClr val="293315"/>
                  </a:solidFill>
                  <a:latin typeface="Times New Roman" pitchFamily="18" charset="0"/>
                  <a:cs typeface="Times New Roman" pitchFamily="18" charset="0"/>
                </a:rPr>
                <a:t>Projector Pattern</a:t>
              </a:r>
            </a:p>
          </p:txBody>
        </p:sp>
        <p:cxnSp>
          <p:nvCxnSpPr>
            <p:cNvPr id="728" name="Straight Connector 727"/>
            <p:cNvCxnSpPr/>
            <p:nvPr/>
          </p:nvCxnSpPr>
          <p:spPr bwMode="auto">
            <a:xfrm>
              <a:off x="22936200" y="28194000"/>
              <a:ext cx="983403" cy="2433"/>
            </a:xfrm>
            <a:prstGeom prst="line">
              <a:avLst/>
            </a:prstGeom>
            <a:ln w="50800">
              <a:solidFill>
                <a:schemeClr val="tx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9" name="Straight Connector 728"/>
            <p:cNvCxnSpPr/>
            <p:nvPr/>
          </p:nvCxnSpPr>
          <p:spPr bwMode="auto">
            <a:xfrm>
              <a:off x="22936200" y="28879800"/>
              <a:ext cx="983403" cy="2433"/>
            </a:xfrm>
            <a:prstGeom prst="line">
              <a:avLst/>
            </a:prstGeom>
            <a:ln w="508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59" name="Picture 758" descr="C:\Documents and Settings\mohit\Desktop\Final Poster\Setup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28416917"/>
            <a:ext cx="5181600" cy="5339683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761" name="TextBox 760"/>
          <p:cNvSpPr txBox="1"/>
          <p:nvPr/>
        </p:nvSpPr>
        <p:spPr>
          <a:xfrm>
            <a:off x="33680400" y="25679400"/>
            <a:ext cx="15697200" cy="2342616"/>
          </a:xfrm>
          <a:prstGeom prst="rect">
            <a:avLst/>
          </a:prstGeom>
          <a:noFill/>
        </p:spPr>
        <p:txBody>
          <a:bodyPr wrap="square" lIns="491161" tIns="245580" rIns="491161" bIns="245580">
            <a:spAutoFit/>
          </a:bodyPr>
          <a:lstStyle/>
          <a:p>
            <a:pPr algn="ctr" defTabSz="49116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solidFill>
                  <a:srgbClr val="0D1D31"/>
                </a:solidFill>
                <a:latin typeface="Times New Roman" pitchFamily="18" charset="0"/>
                <a:cs typeface="Times New Roman" pitchFamily="18" charset="0"/>
              </a:rPr>
              <a:t>Motion-Aware Video Results             </a:t>
            </a:r>
            <a:r>
              <a:rPr lang="en-US" sz="4800" dirty="0" smtClean="0">
                <a:solidFill>
                  <a:srgbClr val="0D1D31"/>
                </a:solidFill>
                <a:latin typeface="Times New Roman" pitchFamily="18" charset="0"/>
                <a:cs typeface="Times New Roman" pitchFamily="18" charset="0"/>
              </a:rPr>
              <a:t>Fan Rotating (‘Wagon-wheel effect’) </a:t>
            </a:r>
            <a:endParaRPr lang="en-US" sz="4800" b="1" dirty="0">
              <a:solidFill>
                <a:srgbClr val="0D1D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64" name="Group 866"/>
          <p:cNvGrpSpPr/>
          <p:nvPr/>
        </p:nvGrpSpPr>
        <p:grpSpPr>
          <a:xfrm>
            <a:off x="13487400" y="27735074"/>
            <a:ext cx="4495800" cy="6991529"/>
            <a:chOff x="3733800" y="32251471"/>
            <a:chExt cx="4495800" cy="6991529"/>
          </a:xfrm>
        </p:grpSpPr>
        <p:pic>
          <p:nvPicPr>
            <p:cNvPr id="870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 l="14286" t="25980" r="7143" b="4741"/>
            <a:stretch>
              <a:fillRect/>
            </a:stretch>
          </p:blipFill>
          <p:spPr bwMode="auto">
            <a:xfrm>
              <a:off x="4572000" y="32251471"/>
              <a:ext cx="3075188" cy="2286000"/>
            </a:xfrm>
            <a:prstGeom prst="rect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</p:spPr>
        </p:pic>
        <p:sp>
          <p:nvSpPr>
            <p:cNvPr id="871" name="Text Box 6"/>
            <p:cNvSpPr txBox="1">
              <a:spLocks noChangeArrowheads="1"/>
            </p:cNvSpPr>
            <p:nvPr/>
          </p:nvSpPr>
          <p:spPr bwMode="auto">
            <a:xfrm>
              <a:off x="3733800" y="34537471"/>
              <a:ext cx="44958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dirty="0">
                  <a:solidFill>
                    <a:srgbClr val="293315"/>
                  </a:solidFill>
                  <a:latin typeface="Times New Roman" pitchFamily="18" charset="0"/>
                  <a:cs typeface="Times New Roman" pitchFamily="18" charset="0"/>
                </a:rPr>
                <a:t>Multi-Use Light Engine (</a:t>
              </a:r>
              <a:r>
                <a:rPr lang="en-US" sz="3600" dirty="0" smtClean="0">
                  <a:solidFill>
                    <a:srgbClr val="293315"/>
                  </a:solidFill>
                  <a:latin typeface="Times New Roman" pitchFamily="18" charset="0"/>
                  <a:cs typeface="Times New Roman" pitchFamily="18" charset="0"/>
                </a:rPr>
                <a:t>MULE)</a:t>
              </a:r>
              <a:endParaRPr lang="en-US" sz="3600" dirty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72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 l="8000" r="6667"/>
            <a:stretch>
              <a:fillRect/>
            </a:stretch>
          </p:blipFill>
          <p:spPr bwMode="auto">
            <a:xfrm>
              <a:off x="4572000" y="35756671"/>
              <a:ext cx="3075188" cy="2286000"/>
            </a:xfrm>
            <a:prstGeom prst="rect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</p:spPr>
        </p:pic>
        <p:sp>
          <p:nvSpPr>
            <p:cNvPr id="873" name="Text Box 6"/>
            <p:cNvSpPr txBox="1">
              <a:spLocks noChangeArrowheads="1"/>
            </p:cNvSpPr>
            <p:nvPr/>
          </p:nvSpPr>
          <p:spPr bwMode="auto">
            <a:xfrm>
              <a:off x="4038600" y="38042671"/>
              <a:ext cx="41148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dirty="0" smtClean="0">
                  <a:solidFill>
                    <a:srgbClr val="293315"/>
                  </a:solidFill>
                  <a:latin typeface="Times New Roman" pitchFamily="18" charset="0"/>
                  <a:cs typeface="Times New Roman" pitchFamily="18" charset="0"/>
                </a:rPr>
                <a:t>Pico-Projector (1440Hz.)  ($350) </a:t>
              </a:r>
              <a:endParaRPr lang="en-US" sz="3600" dirty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27" name="Text Box 6"/>
          <p:cNvSpPr txBox="1">
            <a:spLocks noChangeArrowheads="1"/>
          </p:cNvSpPr>
          <p:nvPr/>
        </p:nvSpPr>
        <p:spPr bwMode="auto">
          <a:xfrm>
            <a:off x="457200" y="35050274"/>
            <a:ext cx="11887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rPr>
              <a:t>Co-located projector camera setup</a:t>
            </a:r>
            <a:endParaRPr lang="en-US" sz="5400" b="1" dirty="0">
              <a:solidFill>
                <a:srgbClr val="29331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917400" y="27928668"/>
            <a:ext cx="8008306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65" name="Group 931"/>
          <p:cNvGrpSpPr/>
          <p:nvPr/>
        </p:nvGrpSpPr>
        <p:grpSpPr>
          <a:xfrm>
            <a:off x="46786800" y="12039600"/>
            <a:ext cx="2356397" cy="1447800"/>
            <a:chOff x="11664403" y="22995453"/>
            <a:chExt cx="2356397" cy="1447800"/>
          </a:xfrm>
        </p:grpSpPr>
        <p:sp>
          <p:nvSpPr>
            <p:cNvPr id="928" name="Rectangle 927"/>
            <p:cNvSpPr>
              <a:spLocks noChangeAspect="1"/>
            </p:cNvSpPr>
            <p:nvPr/>
          </p:nvSpPr>
          <p:spPr bwMode="auto">
            <a:xfrm rot="5400000" flipV="1">
              <a:off x="11596913" y="23224173"/>
              <a:ext cx="443501" cy="308522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73000"/>
              </a:schemeClr>
            </a:solidFill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360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9" name="Rectangle 928"/>
            <p:cNvSpPr>
              <a:spLocks noChangeAspect="1"/>
            </p:cNvSpPr>
            <p:nvPr/>
          </p:nvSpPr>
          <p:spPr bwMode="auto">
            <a:xfrm rot="5400000" flipV="1">
              <a:off x="11596913" y="23914841"/>
              <a:ext cx="443501" cy="308522"/>
            </a:xfrm>
            <a:prstGeom prst="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360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0" name="Text Box 6"/>
            <p:cNvSpPr txBox="1">
              <a:spLocks noChangeArrowheads="1"/>
            </p:cNvSpPr>
            <p:nvPr/>
          </p:nvSpPr>
          <p:spPr bwMode="auto">
            <a:xfrm>
              <a:off x="12045402" y="22995453"/>
              <a:ext cx="197539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 dirty="0">
                  <a:solidFill>
                    <a:srgbClr val="512603"/>
                  </a:solidFill>
                  <a:latin typeface="Times New Roman" pitchFamily="18" charset="0"/>
                  <a:cs typeface="Times New Roman" pitchFamily="18" charset="0"/>
                </a:rPr>
                <a:t>Pixel on</a:t>
              </a:r>
              <a:endParaRPr lang="en-US" sz="3600" i="1" dirty="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1" name="Text Box 6"/>
            <p:cNvSpPr txBox="1">
              <a:spLocks noChangeArrowheads="1"/>
            </p:cNvSpPr>
            <p:nvPr/>
          </p:nvSpPr>
          <p:spPr bwMode="auto">
            <a:xfrm>
              <a:off x="12045402" y="23796922"/>
              <a:ext cx="197539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 dirty="0">
                  <a:solidFill>
                    <a:srgbClr val="512603"/>
                  </a:solidFill>
                  <a:latin typeface="Times New Roman" pitchFamily="18" charset="0"/>
                  <a:cs typeface="Times New Roman" pitchFamily="18" charset="0"/>
                </a:rPr>
                <a:t>Pixel off</a:t>
              </a:r>
              <a:endParaRPr lang="en-US" sz="3600" i="1" dirty="0">
                <a:solidFill>
                  <a:srgbClr val="51260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34" name="Text Box 6"/>
          <p:cNvSpPr txBox="1">
            <a:spLocks noChangeArrowheads="1"/>
          </p:cNvSpPr>
          <p:nvPr/>
        </p:nvSpPr>
        <p:spPr bwMode="auto">
          <a:xfrm>
            <a:off x="14325600" y="35050274"/>
            <a:ext cx="8305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rPr>
              <a:t>Fast optical modulation</a:t>
            </a:r>
            <a:endParaRPr lang="en-US" sz="5400" b="1" dirty="0">
              <a:solidFill>
                <a:srgbClr val="29331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5" name="Text Box 6"/>
          <p:cNvSpPr txBox="1">
            <a:spLocks noChangeArrowheads="1"/>
          </p:cNvSpPr>
          <p:nvPr/>
        </p:nvSpPr>
        <p:spPr bwMode="auto">
          <a:xfrm>
            <a:off x="23850600" y="34516874"/>
            <a:ext cx="9601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rPr>
              <a:t>Future work: Passive implementation using </a:t>
            </a:r>
            <a:r>
              <a:rPr lang="en-US" sz="5400" b="1" dirty="0" err="1" smtClean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rPr>
              <a:t>LCoS</a:t>
            </a:r>
            <a:endParaRPr lang="en-US" sz="5400" b="1" dirty="0">
              <a:solidFill>
                <a:srgbClr val="29331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6" name="TextBox 159"/>
          <p:cNvSpPr txBox="1">
            <a:spLocks noChangeArrowheads="1"/>
          </p:cNvSpPr>
          <p:nvPr/>
        </p:nvSpPr>
        <p:spPr bwMode="auto">
          <a:xfrm>
            <a:off x="25069800" y="33262669"/>
            <a:ext cx="800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3600" dirty="0" err="1" smtClean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rPr>
              <a:t>Mukaigawa</a:t>
            </a:r>
            <a:r>
              <a:rPr lang="en-US" sz="3600" dirty="0" smtClean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rPr>
              <a:t> et al]</a:t>
            </a:r>
            <a:endParaRPr lang="en-US" sz="3600" dirty="0">
              <a:solidFill>
                <a:srgbClr val="29331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0" name="TextBox 159"/>
          <p:cNvSpPr txBox="1">
            <a:spLocks noChangeArrowheads="1"/>
          </p:cNvSpPr>
          <p:nvPr/>
        </p:nvSpPr>
        <p:spPr bwMode="auto">
          <a:xfrm>
            <a:off x="34213800" y="34366200"/>
            <a:ext cx="716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rgbClr val="0D1D31"/>
                </a:solidFill>
                <a:latin typeface="Times New Roman" pitchFamily="18" charset="0"/>
                <a:cs typeface="Times New Roman" pitchFamily="18" charset="0"/>
              </a:rPr>
              <a:t>Input Frame (Captured at 7.5 FPS)</a:t>
            </a:r>
            <a:endParaRPr lang="en-US" sz="3600" dirty="0">
              <a:solidFill>
                <a:srgbClr val="0D1D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6" name="Rectangle 37"/>
          <p:cNvSpPr>
            <a:spLocks noChangeArrowheads="1"/>
          </p:cNvSpPr>
          <p:nvPr/>
        </p:nvSpPr>
        <p:spPr bwMode="auto">
          <a:xfrm>
            <a:off x="19659600" y="24384000"/>
            <a:ext cx="9372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rPr>
              <a:t>Anisotropic diffusion</a:t>
            </a:r>
            <a:endParaRPr lang="en-US" sz="5400" b="1" dirty="0">
              <a:solidFill>
                <a:srgbClr val="29331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7" name="Rectangle 37"/>
          <p:cNvSpPr>
            <a:spLocks noChangeArrowheads="1"/>
          </p:cNvSpPr>
          <p:nvPr/>
        </p:nvSpPr>
        <p:spPr bwMode="auto">
          <a:xfrm>
            <a:off x="30784800" y="24384000"/>
            <a:ext cx="17907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rPr>
              <a:t>Motion-Aware reconstruction using motion information</a:t>
            </a:r>
            <a:endParaRPr lang="en-US" sz="5400" b="1" dirty="0">
              <a:solidFill>
                <a:srgbClr val="29331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66" name="Group 1046"/>
          <p:cNvGrpSpPr/>
          <p:nvPr/>
        </p:nvGrpSpPr>
        <p:grpSpPr>
          <a:xfrm>
            <a:off x="1116614" y="16383000"/>
            <a:ext cx="16942786" cy="8933260"/>
            <a:chOff x="1116614" y="16383000"/>
            <a:chExt cx="16942786" cy="8933260"/>
          </a:xfrm>
        </p:grpSpPr>
        <p:sp>
          <p:nvSpPr>
            <p:cNvPr id="568" name="Rectangle 567"/>
            <p:cNvSpPr>
              <a:spLocks noChangeAspect="1"/>
            </p:cNvSpPr>
            <p:nvPr/>
          </p:nvSpPr>
          <p:spPr bwMode="auto">
            <a:xfrm rot="5400000" flipV="1">
              <a:off x="15178299" y="17295796"/>
              <a:ext cx="651812" cy="570595"/>
            </a:xfrm>
            <a:prstGeom prst="rect">
              <a:avLst/>
            </a:prstGeom>
            <a:solidFill>
              <a:schemeClr val="tx1">
                <a:alpha val="79000"/>
              </a:schemeClr>
            </a:solidFill>
            <a:ln w="508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360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9" name="Rectangle 568"/>
            <p:cNvSpPr>
              <a:spLocks noChangeAspect="1"/>
            </p:cNvSpPr>
            <p:nvPr/>
          </p:nvSpPr>
          <p:spPr bwMode="auto">
            <a:xfrm rot="5400000" flipV="1">
              <a:off x="16893699" y="19220101"/>
              <a:ext cx="651812" cy="570595"/>
            </a:xfrm>
            <a:prstGeom prst="rect">
              <a:avLst/>
            </a:prstGeom>
            <a:solidFill>
              <a:schemeClr val="tx1">
                <a:alpha val="79000"/>
              </a:schemeClr>
            </a:solidFill>
            <a:ln w="508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360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0" name="Rectangle 569"/>
            <p:cNvSpPr>
              <a:spLocks noChangeAspect="1"/>
            </p:cNvSpPr>
            <p:nvPr/>
          </p:nvSpPr>
          <p:spPr bwMode="auto">
            <a:xfrm rot="5400000" flipV="1">
              <a:off x="16320918" y="17915051"/>
              <a:ext cx="648954" cy="570595"/>
            </a:xfrm>
            <a:prstGeom prst="rect">
              <a:avLst/>
            </a:prstGeom>
            <a:solidFill>
              <a:schemeClr val="tx1">
                <a:alpha val="79000"/>
              </a:schemeClr>
            </a:solidFill>
            <a:ln w="508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360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1" name="Rectangle 570"/>
            <p:cNvSpPr>
              <a:spLocks noChangeAspect="1"/>
            </p:cNvSpPr>
            <p:nvPr/>
          </p:nvSpPr>
          <p:spPr bwMode="auto">
            <a:xfrm rot="5400000" flipV="1">
              <a:off x="15748894" y="18565431"/>
              <a:ext cx="651812" cy="570595"/>
            </a:xfrm>
            <a:prstGeom prst="rect">
              <a:avLst/>
            </a:prstGeom>
            <a:solidFill>
              <a:schemeClr val="tx1">
                <a:alpha val="79000"/>
              </a:schemeClr>
            </a:solidFill>
            <a:ln w="508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360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63" name="Straight Connector 562"/>
            <p:cNvCxnSpPr/>
            <p:nvPr/>
          </p:nvCxnSpPr>
          <p:spPr bwMode="auto">
            <a:xfrm rot="5400000">
              <a:off x="14485879" y="18533399"/>
              <a:ext cx="2607247" cy="0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Connector 563"/>
            <p:cNvCxnSpPr/>
            <p:nvPr/>
          </p:nvCxnSpPr>
          <p:spPr bwMode="auto">
            <a:xfrm rot="5400000">
              <a:off x="16201279" y="18533399"/>
              <a:ext cx="2607247" cy="0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/>
            <p:cNvCxnSpPr/>
            <p:nvPr/>
          </p:nvCxnSpPr>
          <p:spPr bwMode="auto">
            <a:xfrm rot="5400000">
              <a:off x="13915280" y="18533399"/>
              <a:ext cx="2607247" cy="0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Straight Connector 565"/>
            <p:cNvCxnSpPr/>
            <p:nvPr/>
          </p:nvCxnSpPr>
          <p:spPr bwMode="auto">
            <a:xfrm rot="5400000">
              <a:off x="15627070" y="18533399"/>
              <a:ext cx="2607247" cy="0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Straight Connector 566"/>
            <p:cNvCxnSpPr/>
            <p:nvPr/>
          </p:nvCxnSpPr>
          <p:spPr bwMode="auto">
            <a:xfrm rot="5400000">
              <a:off x="15056474" y="18533399"/>
              <a:ext cx="2607247" cy="0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3" name="Text Box 6"/>
            <p:cNvSpPr txBox="1">
              <a:spLocks noChangeArrowheads="1"/>
            </p:cNvSpPr>
            <p:nvPr/>
          </p:nvSpPr>
          <p:spPr bwMode="auto">
            <a:xfrm>
              <a:off x="1259304" y="16383000"/>
              <a:ext cx="359639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3600" dirty="0">
                  <a:solidFill>
                    <a:srgbClr val="293315"/>
                  </a:solidFill>
                  <a:latin typeface="Times New Roman" pitchFamily="18" charset="0"/>
                  <a:cs typeface="Times New Roman" pitchFamily="18" charset="0"/>
                </a:rPr>
                <a:t>Captured Data</a:t>
              </a:r>
              <a:endParaRPr lang="en-US" sz="3600" i="1" dirty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8" name="Text Box 6"/>
            <p:cNvSpPr txBox="1">
              <a:spLocks noChangeArrowheads="1"/>
            </p:cNvSpPr>
            <p:nvPr/>
          </p:nvSpPr>
          <p:spPr bwMode="auto">
            <a:xfrm>
              <a:off x="8229600" y="16383000"/>
              <a:ext cx="96012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3600" dirty="0" smtClean="0">
                  <a:solidFill>
                    <a:srgbClr val="293315"/>
                  </a:solidFill>
                  <a:latin typeface="Times New Roman" pitchFamily="18" charset="0"/>
                  <a:cs typeface="Times New Roman" pitchFamily="18" charset="0"/>
                </a:rPr>
                <a:t>Different </a:t>
              </a:r>
              <a:r>
                <a:rPr lang="en-US" sz="3600" dirty="0">
                  <a:solidFill>
                    <a:srgbClr val="293315"/>
                  </a:solidFill>
                  <a:latin typeface="Times New Roman" pitchFamily="18" charset="0"/>
                  <a:cs typeface="Times New Roman" pitchFamily="18" charset="0"/>
                </a:rPr>
                <a:t>Spatio-temporal Interpretations</a:t>
              </a:r>
              <a:endParaRPr lang="en-US" sz="3600" i="1" dirty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89" name="Straight Arrow Connector 588"/>
            <p:cNvCxnSpPr/>
            <p:nvPr/>
          </p:nvCxnSpPr>
          <p:spPr>
            <a:xfrm>
              <a:off x="5341986" y="19964400"/>
              <a:ext cx="2058353" cy="2860"/>
            </a:xfrm>
            <a:prstGeom prst="straightConnector1">
              <a:avLst/>
            </a:prstGeom>
            <a:ln w="50800">
              <a:solidFill>
                <a:srgbClr val="293315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0" name="Text Box 6"/>
            <p:cNvSpPr txBox="1">
              <a:spLocks noChangeArrowheads="1"/>
            </p:cNvSpPr>
            <p:nvPr/>
          </p:nvSpPr>
          <p:spPr bwMode="auto">
            <a:xfrm>
              <a:off x="4884786" y="20040600"/>
              <a:ext cx="3018917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4400" b="1" dirty="0">
                  <a:solidFill>
                    <a:srgbClr val="293315"/>
                  </a:solidFill>
                  <a:latin typeface="Times New Roman" pitchFamily="18" charset="0"/>
                  <a:cs typeface="Times New Roman" pitchFamily="18" charset="0"/>
                </a:rPr>
                <a:t>Re-binning</a:t>
              </a:r>
              <a:endParaRPr lang="en-US" sz="4400" b="1" i="1" dirty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1" name="Rectangle 194"/>
            <p:cNvSpPr>
              <a:spLocks noChangeArrowheads="1"/>
            </p:cNvSpPr>
            <p:nvPr/>
          </p:nvSpPr>
          <p:spPr bwMode="auto">
            <a:xfrm>
              <a:off x="8513303" y="19773564"/>
              <a:ext cx="22860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3600" dirty="0">
                  <a:solidFill>
                    <a:srgbClr val="293315"/>
                  </a:solidFill>
                  <a:latin typeface="Times New Roman" pitchFamily="18" charset="0"/>
                  <a:cs typeface="Times New Roman" pitchFamily="18" charset="0"/>
                </a:rPr>
                <a:t>TR = 1X SR = 1X</a:t>
              </a:r>
              <a:endParaRPr lang="en-US" sz="3600" i="1" dirty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2" name="Rectangle 195"/>
            <p:cNvSpPr>
              <a:spLocks noChangeArrowheads="1"/>
            </p:cNvSpPr>
            <p:nvPr/>
          </p:nvSpPr>
          <p:spPr bwMode="auto">
            <a:xfrm>
              <a:off x="11866103" y="19773564"/>
              <a:ext cx="22860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3600" dirty="0">
                  <a:solidFill>
                    <a:srgbClr val="293315"/>
                  </a:solidFill>
                  <a:latin typeface="Times New Roman" pitchFamily="18" charset="0"/>
                  <a:cs typeface="Times New Roman" pitchFamily="18" charset="0"/>
                </a:rPr>
                <a:t>TR = 2X SR = ½ X</a:t>
              </a:r>
              <a:endParaRPr lang="en-US" sz="3600" i="1" dirty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3" name="Rectangle 197"/>
            <p:cNvSpPr>
              <a:spLocks noChangeArrowheads="1"/>
            </p:cNvSpPr>
            <p:nvPr/>
          </p:nvSpPr>
          <p:spPr bwMode="auto">
            <a:xfrm>
              <a:off x="15142703" y="19773564"/>
              <a:ext cx="23622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3600" dirty="0">
                  <a:solidFill>
                    <a:srgbClr val="293315"/>
                  </a:solidFill>
                  <a:latin typeface="Times New Roman" pitchFamily="18" charset="0"/>
                  <a:cs typeface="Times New Roman" pitchFamily="18" charset="0"/>
                </a:rPr>
                <a:t>TR = 4X SR = ¼X</a:t>
              </a:r>
              <a:endParaRPr lang="en-US" sz="3600" i="1" dirty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67" name="Group 983"/>
            <p:cNvGrpSpPr/>
            <p:nvPr/>
          </p:nvGrpSpPr>
          <p:grpSpPr>
            <a:xfrm>
              <a:off x="1854045" y="17206341"/>
              <a:ext cx="2286000" cy="2618682"/>
              <a:chOff x="2147753" y="17663541"/>
              <a:chExt cx="1838224" cy="2618682"/>
            </a:xfrm>
          </p:grpSpPr>
          <p:grpSp>
            <p:nvGrpSpPr>
              <p:cNvPr id="64" name="Group 72"/>
              <p:cNvGrpSpPr>
                <a:grpSpLocks noChangeAspect="1"/>
              </p:cNvGrpSpPr>
              <p:nvPr/>
            </p:nvGrpSpPr>
            <p:grpSpPr bwMode="auto">
              <a:xfrm>
                <a:off x="2170624" y="17663541"/>
                <a:ext cx="1815353" cy="2618682"/>
                <a:chOff x="2895600" y="4267200"/>
                <a:chExt cx="950780" cy="1371602"/>
              </a:xfrm>
            </p:grpSpPr>
            <p:sp>
              <p:nvSpPr>
                <p:cNvPr id="595" name="Rectangle 594"/>
                <p:cNvSpPr>
                  <a:spLocks noChangeAspect="1"/>
                </p:cNvSpPr>
                <p:nvPr/>
              </p:nvSpPr>
              <p:spPr bwMode="auto">
                <a:xfrm rot="5400000" flipV="1">
                  <a:off x="2843185" y="4319615"/>
                  <a:ext cx="342901" cy="238070"/>
                </a:xfrm>
                <a:prstGeom prst="rect">
                  <a:avLst/>
                </a:prstGeom>
                <a:solidFill>
                  <a:schemeClr val="tx1">
                    <a:alpha val="79000"/>
                  </a:schemeClr>
                </a:solidFill>
                <a:ln w="508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3600">
                    <a:solidFill>
                      <a:srgbClr val="293315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96" name="Rectangle 595"/>
                <p:cNvSpPr>
                  <a:spLocks noChangeAspect="1"/>
                </p:cNvSpPr>
                <p:nvPr/>
              </p:nvSpPr>
              <p:spPr bwMode="auto">
                <a:xfrm rot="5400000" flipV="1">
                  <a:off x="3556644" y="5349066"/>
                  <a:ext cx="342900" cy="236572"/>
                </a:xfrm>
                <a:prstGeom prst="rect">
                  <a:avLst/>
                </a:prstGeom>
                <a:solidFill>
                  <a:schemeClr val="tx1">
                    <a:alpha val="79000"/>
                  </a:schemeClr>
                </a:solidFill>
                <a:ln w="508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3600">
                    <a:solidFill>
                      <a:srgbClr val="293315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97" name="Rectangle 596"/>
                <p:cNvSpPr>
                  <a:spLocks noChangeAspect="1"/>
                </p:cNvSpPr>
                <p:nvPr/>
              </p:nvSpPr>
              <p:spPr bwMode="auto">
                <a:xfrm rot="5400000" flipV="1">
                  <a:off x="3320820" y="4662516"/>
                  <a:ext cx="339906" cy="238070"/>
                </a:xfrm>
                <a:prstGeom prst="rect">
                  <a:avLst/>
                </a:prstGeom>
                <a:solidFill>
                  <a:schemeClr val="tx1">
                    <a:alpha val="79000"/>
                  </a:schemeClr>
                </a:solidFill>
                <a:ln w="508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3600">
                    <a:solidFill>
                      <a:srgbClr val="293315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98" name="Rectangle 597"/>
                <p:cNvSpPr>
                  <a:spLocks noChangeAspect="1"/>
                </p:cNvSpPr>
                <p:nvPr/>
              </p:nvSpPr>
              <p:spPr bwMode="auto">
                <a:xfrm rot="5400000" flipV="1">
                  <a:off x="3081254" y="5003920"/>
                  <a:ext cx="342900" cy="238069"/>
                </a:xfrm>
                <a:prstGeom prst="rect">
                  <a:avLst/>
                </a:prstGeom>
                <a:solidFill>
                  <a:schemeClr val="tx1">
                    <a:alpha val="79000"/>
                  </a:schemeClr>
                </a:solidFill>
                <a:ln w="508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3600">
                    <a:solidFill>
                      <a:srgbClr val="293315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99" name="Rectangle 598"/>
              <p:cNvSpPr/>
              <p:nvPr/>
            </p:nvSpPr>
            <p:spPr bwMode="auto">
              <a:xfrm rot="5400000" flipV="1">
                <a:off x="1749447" y="18061848"/>
                <a:ext cx="2611261" cy="1814649"/>
              </a:xfrm>
              <a:prstGeom prst="rect">
                <a:avLst/>
              </a:prstGeom>
              <a:noFill/>
              <a:ln w="50800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3600">
                  <a:solidFill>
                    <a:srgbClr val="293315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00" name="Text Box 6"/>
            <p:cNvSpPr txBox="1">
              <a:spLocks noChangeArrowheads="1"/>
            </p:cNvSpPr>
            <p:nvPr/>
          </p:nvSpPr>
          <p:spPr bwMode="auto">
            <a:xfrm>
              <a:off x="1535092" y="20002377"/>
              <a:ext cx="1981200" cy="647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3600" dirty="0">
                  <a:solidFill>
                    <a:srgbClr val="293315"/>
                  </a:solidFill>
                  <a:latin typeface="Times New Roman" pitchFamily="18" charset="0"/>
                  <a:cs typeface="Times New Roman" pitchFamily="18" charset="0"/>
                </a:rPr>
                <a:t>Time</a:t>
              </a:r>
              <a:endParaRPr lang="en-US" sz="3600" i="1" dirty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01" name="Straight Arrow Connector 600"/>
            <p:cNvCxnSpPr/>
            <p:nvPr/>
          </p:nvCxnSpPr>
          <p:spPr>
            <a:xfrm>
              <a:off x="1839892" y="19964400"/>
              <a:ext cx="1660977" cy="2858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none" w="lg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2" name="Text Box 6"/>
            <p:cNvSpPr txBox="1">
              <a:spLocks noChangeArrowheads="1"/>
            </p:cNvSpPr>
            <p:nvPr/>
          </p:nvSpPr>
          <p:spPr bwMode="auto">
            <a:xfrm rot="16200000">
              <a:off x="98992" y="18361189"/>
              <a:ext cx="268157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dirty="0">
                  <a:solidFill>
                    <a:srgbClr val="293315"/>
                  </a:solidFill>
                  <a:latin typeface="Times New Roman" pitchFamily="18" charset="0"/>
                  <a:cs typeface="Times New Roman" pitchFamily="18" charset="0"/>
                </a:rPr>
                <a:t>Space</a:t>
              </a:r>
              <a:endParaRPr lang="en-US" sz="3600" i="1" dirty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03" name="Straight Arrow Connector 86"/>
            <p:cNvCxnSpPr>
              <a:cxnSpLocks noChangeShapeType="1"/>
            </p:cNvCxnSpPr>
            <p:nvPr/>
          </p:nvCxnSpPr>
          <p:spPr bwMode="auto">
            <a:xfrm flipH="1" flipV="1">
              <a:off x="1716822" y="17480788"/>
              <a:ext cx="0" cy="2358530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 type="none" w="lg" len="med"/>
              <a:tailEnd type="triangle" w="med" len="med"/>
            </a:ln>
          </p:spPr>
        </p:cxnSp>
        <p:pic>
          <p:nvPicPr>
            <p:cNvPr id="955" name="Picture 1" descr="C:\Documents and Settings\mohit\Desktop\Intel Research Talk\Balls\1X-RecoveredImage00064-01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056103" y="21031200"/>
              <a:ext cx="3145297" cy="2743200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</p:pic>
        <p:pic>
          <p:nvPicPr>
            <p:cNvPr id="956" name="Picture 2" descr="C:\Documents and Settings\mohit\Desktop\Intel Research Talk\Balls\4X-RecoveredImage00064-13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1408903" y="21031200"/>
              <a:ext cx="3145297" cy="2743200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</p:pic>
        <p:pic>
          <p:nvPicPr>
            <p:cNvPr id="957" name="Picture 3" descr="C:\Documents and Settings\mohit\Desktop\Intel Research Talk\Balls\16X-RecoveredImage00064-16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4761703" y="21031200"/>
              <a:ext cx="3145297" cy="2743200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</p:pic>
        <p:pic>
          <p:nvPicPr>
            <p:cNvPr id="958" name="Picture 6" descr="C:\Documents and Settings\mohit\Desktop\Intel Research Talk\Balls\Input-RecoveredImage00064-01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458892" y="20955000"/>
              <a:ext cx="3145296" cy="2743200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</p:pic>
        <p:sp>
          <p:nvSpPr>
            <p:cNvPr id="960" name="Text Box 6"/>
            <p:cNvSpPr txBox="1">
              <a:spLocks noChangeArrowheads="1"/>
            </p:cNvSpPr>
            <p:nvPr/>
          </p:nvSpPr>
          <p:spPr bwMode="auto">
            <a:xfrm>
              <a:off x="1306492" y="23622000"/>
              <a:ext cx="3429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3600" dirty="0">
                  <a:solidFill>
                    <a:srgbClr val="293315"/>
                  </a:solidFill>
                  <a:latin typeface="Times New Roman" pitchFamily="18" charset="0"/>
                  <a:cs typeface="Times New Roman" pitchFamily="18" charset="0"/>
                </a:rPr>
                <a:t>Captured Frame</a:t>
              </a:r>
              <a:endParaRPr lang="en-US" sz="3600" i="1" dirty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5" name="Group 981"/>
            <p:cNvGrpSpPr/>
            <p:nvPr/>
          </p:nvGrpSpPr>
          <p:grpSpPr>
            <a:xfrm>
              <a:off x="8513303" y="17221200"/>
              <a:ext cx="2286000" cy="2610106"/>
              <a:chOff x="8045506" y="17654965"/>
              <a:chExt cx="1812494" cy="2610106"/>
            </a:xfrm>
          </p:grpSpPr>
          <p:grpSp>
            <p:nvGrpSpPr>
              <p:cNvPr id="66" name="Group 144"/>
              <p:cNvGrpSpPr>
                <a:grpSpLocks/>
              </p:cNvGrpSpPr>
              <p:nvPr/>
            </p:nvGrpSpPr>
            <p:grpSpPr bwMode="auto">
              <a:xfrm>
                <a:off x="8045506" y="17654966"/>
                <a:ext cx="1812494" cy="2610105"/>
                <a:chOff x="6096000" y="1219200"/>
                <a:chExt cx="1005840" cy="1449007"/>
              </a:xfrm>
            </p:grpSpPr>
            <p:sp>
              <p:nvSpPr>
                <p:cNvPr id="554" name="Rectangle 553"/>
                <p:cNvSpPr>
                  <a:spLocks noChangeAspect="1"/>
                </p:cNvSpPr>
                <p:nvPr/>
              </p:nvSpPr>
              <p:spPr bwMode="auto">
                <a:xfrm rot="5400000" flipV="1">
                  <a:off x="6040406" y="1274794"/>
                  <a:ext cx="361855" cy="250667"/>
                </a:xfrm>
                <a:prstGeom prst="rect">
                  <a:avLst/>
                </a:prstGeom>
                <a:solidFill>
                  <a:schemeClr val="tx1">
                    <a:alpha val="79000"/>
                  </a:schemeClr>
                </a:solidFill>
                <a:ln w="508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3600">
                    <a:solidFill>
                      <a:srgbClr val="293315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55" name="Rectangle 554"/>
                <p:cNvSpPr>
                  <a:spLocks noChangeAspect="1"/>
                </p:cNvSpPr>
                <p:nvPr/>
              </p:nvSpPr>
              <p:spPr bwMode="auto">
                <a:xfrm rot="5400000" flipV="1">
                  <a:off x="6795579" y="2361946"/>
                  <a:ext cx="361855" cy="250667"/>
                </a:xfrm>
                <a:prstGeom prst="rect">
                  <a:avLst/>
                </a:prstGeom>
                <a:solidFill>
                  <a:schemeClr val="tx1">
                    <a:alpha val="79000"/>
                  </a:schemeClr>
                </a:solidFill>
                <a:ln w="508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3600">
                    <a:solidFill>
                      <a:srgbClr val="293315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56" name="Rectangle 555"/>
                <p:cNvSpPr>
                  <a:spLocks noChangeAspect="1"/>
                </p:cNvSpPr>
                <p:nvPr/>
              </p:nvSpPr>
              <p:spPr bwMode="auto">
                <a:xfrm rot="5400000" flipV="1">
                  <a:off x="6544118" y="1637443"/>
                  <a:ext cx="360269" cy="250667"/>
                </a:xfrm>
                <a:prstGeom prst="rect">
                  <a:avLst/>
                </a:prstGeom>
                <a:solidFill>
                  <a:schemeClr val="tx1">
                    <a:alpha val="79000"/>
                  </a:schemeClr>
                </a:solidFill>
                <a:ln w="508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3600">
                    <a:solidFill>
                      <a:srgbClr val="293315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57" name="Rectangle 556"/>
                <p:cNvSpPr>
                  <a:spLocks noChangeAspect="1"/>
                </p:cNvSpPr>
                <p:nvPr/>
              </p:nvSpPr>
              <p:spPr bwMode="auto">
                <a:xfrm rot="5400000" flipV="1">
                  <a:off x="6292659" y="1998504"/>
                  <a:ext cx="361855" cy="250667"/>
                </a:xfrm>
                <a:prstGeom prst="rect">
                  <a:avLst/>
                </a:prstGeom>
                <a:solidFill>
                  <a:schemeClr val="tx1">
                    <a:alpha val="79000"/>
                  </a:schemeClr>
                </a:solidFill>
                <a:ln w="508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3600">
                    <a:solidFill>
                      <a:srgbClr val="293315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548" name="Straight Connector 547"/>
              <p:cNvCxnSpPr/>
              <p:nvPr/>
            </p:nvCxnSpPr>
            <p:spPr bwMode="auto">
              <a:xfrm flipV="1">
                <a:off x="8045506" y="17654966"/>
                <a:ext cx="1812494" cy="1547"/>
              </a:xfrm>
              <a:prstGeom prst="line">
                <a:avLst/>
              </a:prstGeom>
              <a:solidFill>
                <a:srgbClr val="FF0000">
                  <a:alpha val="15000"/>
                </a:srgbClr>
              </a:solidFill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Straight Connector 548"/>
              <p:cNvCxnSpPr/>
              <p:nvPr/>
            </p:nvCxnSpPr>
            <p:spPr bwMode="auto">
              <a:xfrm flipV="1">
                <a:off x="8045506" y="20255859"/>
                <a:ext cx="1812494" cy="1547"/>
              </a:xfrm>
              <a:prstGeom prst="line">
                <a:avLst/>
              </a:prstGeom>
              <a:solidFill>
                <a:srgbClr val="FF0000">
                  <a:alpha val="15000"/>
                </a:srgbClr>
              </a:solidFill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" name="Straight Connector 549"/>
              <p:cNvCxnSpPr/>
              <p:nvPr/>
            </p:nvCxnSpPr>
            <p:spPr bwMode="auto">
              <a:xfrm flipV="1">
                <a:off x="8045506" y="18305189"/>
                <a:ext cx="1812494" cy="1547"/>
              </a:xfrm>
              <a:prstGeom prst="line">
                <a:avLst/>
              </a:prstGeom>
              <a:solidFill>
                <a:srgbClr val="FF0000">
                  <a:alpha val="15000"/>
                </a:srgbClr>
              </a:solidFill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" name="Straight Connector 550"/>
              <p:cNvCxnSpPr/>
              <p:nvPr/>
            </p:nvCxnSpPr>
            <p:spPr bwMode="auto">
              <a:xfrm flipV="1">
                <a:off x="8045506" y="18955412"/>
                <a:ext cx="1812494" cy="1547"/>
              </a:xfrm>
              <a:prstGeom prst="line">
                <a:avLst/>
              </a:prstGeom>
              <a:solidFill>
                <a:srgbClr val="FF0000">
                  <a:alpha val="15000"/>
                </a:srgbClr>
              </a:solidFill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2" name="Straight Connector 551"/>
              <p:cNvCxnSpPr/>
              <p:nvPr/>
            </p:nvCxnSpPr>
            <p:spPr bwMode="auto">
              <a:xfrm flipV="1">
                <a:off x="8045506" y="19605635"/>
                <a:ext cx="1812494" cy="1547"/>
              </a:xfrm>
              <a:prstGeom prst="line">
                <a:avLst/>
              </a:prstGeom>
              <a:solidFill>
                <a:srgbClr val="FF0000">
                  <a:alpha val="15000"/>
                </a:srgbClr>
              </a:solidFill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3" name="Straight Connector 552"/>
              <p:cNvCxnSpPr/>
              <p:nvPr/>
            </p:nvCxnSpPr>
            <p:spPr bwMode="auto">
              <a:xfrm flipV="1">
                <a:off x="8045506" y="20255859"/>
                <a:ext cx="1812494" cy="1547"/>
              </a:xfrm>
              <a:prstGeom prst="line">
                <a:avLst/>
              </a:prstGeom>
              <a:solidFill>
                <a:srgbClr val="FF0000">
                  <a:alpha val="15000"/>
                </a:srgbClr>
              </a:solidFill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7" name="Rectangle 546"/>
              <p:cNvSpPr/>
              <p:nvPr/>
            </p:nvSpPr>
            <p:spPr bwMode="auto">
              <a:xfrm rot="5400000" flipV="1">
                <a:off x="7651295" y="18049177"/>
                <a:ext cx="2600893" cy="1812470"/>
              </a:xfrm>
              <a:prstGeom prst="rect">
                <a:avLst/>
              </a:prstGeom>
              <a:solidFill>
                <a:srgbClr val="FF0000">
                  <a:alpha val="15000"/>
                </a:srgbClr>
              </a:solidFill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3600">
                  <a:solidFill>
                    <a:srgbClr val="293315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7" name="Group 980"/>
            <p:cNvGrpSpPr/>
            <p:nvPr/>
          </p:nvGrpSpPr>
          <p:grpSpPr>
            <a:xfrm>
              <a:off x="11866102" y="17221200"/>
              <a:ext cx="2286000" cy="2610106"/>
              <a:chOff x="11038693" y="17654966"/>
              <a:chExt cx="1809636" cy="2610106"/>
            </a:xfrm>
          </p:grpSpPr>
          <p:cxnSp>
            <p:nvCxnSpPr>
              <p:cNvPr id="582" name="Straight Connector 581"/>
              <p:cNvCxnSpPr/>
              <p:nvPr/>
            </p:nvCxnSpPr>
            <p:spPr bwMode="auto">
              <a:xfrm rot="5400000">
                <a:off x="9734728" y="18958932"/>
                <a:ext cx="2607931" cy="0"/>
              </a:xfrm>
              <a:prstGeom prst="line">
                <a:avLst/>
              </a:prstGeom>
              <a:solidFill>
                <a:srgbClr val="00B050">
                  <a:alpha val="46000"/>
                </a:srgbClr>
              </a:solidFill>
              <a:ln w="508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" name="Straight Connector 582"/>
              <p:cNvCxnSpPr/>
              <p:nvPr/>
            </p:nvCxnSpPr>
            <p:spPr bwMode="auto">
              <a:xfrm rot="5400000">
                <a:off x="10625837" y="18958932"/>
                <a:ext cx="2607931" cy="0"/>
              </a:xfrm>
              <a:prstGeom prst="line">
                <a:avLst/>
              </a:prstGeom>
              <a:solidFill>
                <a:srgbClr val="00B050">
                  <a:alpha val="46000"/>
                </a:srgbClr>
              </a:solidFill>
              <a:ln w="508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4" name="Rectangle 583"/>
              <p:cNvSpPr>
                <a:spLocks noChangeAspect="1"/>
              </p:cNvSpPr>
              <p:nvPr/>
            </p:nvSpPr>
            <p:spPr bwMode="auto">
              <a:xfrm rot="5400000" flipV="1">
                <a:off x="10938635" y="17755024"/>
                <a:ext cx="651812" cy="451695"/>
              </a:xfrm>
              <a:prstGeom prst="rect">
                <a:avLst/>
              </a:prstGeom>
              <a:solidFill>
                <a:schemeClr val="tx1">
                  <a:alpha val="79000"/>
                </a:schemeClr>
              </a:solidFill>
              <a:ln w="50800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3600">
                  <a:solidFill>
                    <a:srgbClr val="293315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5" name="Rectangle 584"/>
              <p:cNvSpPr>
                <a:spLocks noChangeAspect="1"/>
              </p:cNvSpPr>
              <p:nvPr/>
            </p:nvSpPr>
            <p:spPr bwMode="auto">
              <a:xfrm rot="5400000" flipV="1">
                <a:off x="12296576" y="19713318"/>
                <a:ext cx="651812" cy="451695"/>
              </a:xfrm>
              <a:prstGeom prst="rect">
                <a:avLst/>
              </a:prstGeom>
              <a:solidFill>
                <a:schemeClr val="tx1">
                  <a:alpha val="79000"/>
                </a:schemeClr>
              </a:solidFill>
              <a:ln w="50800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3600">
                  <a:solidFill>
                    <a:srgbClr val="293315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6" name="Rectangle 585"/>
              <p:cNvSpPr>
                <a:spLocks noChangeAspect="1"/>
              </p:cNvSpPr>
              <p:nvPr/>
            </p:nvSpPr>
            <p:spPr bwMode="auto">
              <a:xfrm rot="5400000" flipV="1">
                <a:off x="11846311" y="18408266"/>
                <a:ext cx="648955" cy="451695"/>
              </a:xfrm>
              <a:prstGeom prst="rect">
                <a:avLst/>
              </a:prstGeom>
              <a:solidFill>
                <a:schemeClr val="tx1">
                  <a:alpha val="79000"/>
                </a:schemeClr>
              </a:solidFill>
              <a:ln w="50800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3600">
                  <a:solidFill>
                    <a:srgbClr val="293315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7" name="Rectangle 586"/>
              <p:cNvSpPr>
                <a:spLocks noChangeAspect="1"/>
              </p:cNvSpPr>
              <p:nvPr/>
            </p:nvSpPr>
            <p:spPr bwMode="auto">
              <a:xfrm rot="5400000" flipV="1">
                <a:off x="11378049" y="19058648"/>
                <a:ext cx="651812" cy="451695"/>
              </a:xfrm>
              <a:prstGeom prst="rect">
                <a:avLst/>
              </a:prstGeom>
              <a:solidFill>
                <a:schemeClr val="tx1">
                  <a:alpha val="79000"/>
                </a:schemeClr>
              </a:solidFill>
              <a:ln w="50800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3600">
                  <a:solidFill>
                    <a:srgbClr val="293315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76" name="Straight Connector 575"/>
              <p:cNvCxnSpPr/>
              <p:nvPr/>
            </p:nvCxnSpPr>
            <p:spPr bwMode="auto">
              <a:xfrm flipV="1">
                <a:off x="11038693" y="17654966"/>
                <a:ext cx="1809636" cy="1547"/>
              </a:xfrm>
              <a:prstGeom prst="line">
                <a:avLst/>
              </a:prstGeom>
              <a:solidFill>
                <a:srgbClr val="00B050">
                  <a:alpha val="46000"/>
                </a:srgbClr>
              </a:solidFill>
              <a:ln w="508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7" name="Straight Connector 576"/>
              <p:cNvCxnSpPr/>
              <p:nvPr/>
            </p:nvCxnSpPr>
            <p:spPr bwMode="auto">
              <a:xfrm flipV="1">
                <a:off x="11038693" y="20262897"/>
                <a:ext cx="1809636" cy="1547"/>
              </a:xfrm>
              <a:prstGeom prst="line">
                <a:avLst/>
              </a:prstGeom>
              <a:solidFill>
                <a:srgbClr val="00B050">
                  <a:alpha val="46000"/>
                </a:srgbClr>
              </a:solidFill>
              <a:ln w="508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8" name="Straight Connector 577"/>
              <p:cNvCxnSpPr/>
              <p:nvPr/>
            </p:nvCxnSpPr>
            <p:spPr bwMode="auto">
              <a:xfrm flipV="1">
                <a:off x="11038693" y="18958931"/>
                <a:ext cx="1809636" cy="1547"/>
              </a:xfrm>
              <a:prstGeom prst="line">
                <a:avLst/>
              </a:prstGeom>
              <a:solidFill>
                <a:srgbClr val="00B050">
                  <a:alpha val="46000"/>
                </a:srgbClr>
              </a:solidFill>
              <a:ln w="508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9" name="Rectangle 578"/>
              <p:cNvSpPr/>
              <p:nvPr/>
            </p:nvSpPr>
            <p:spPr bwMode="auto">
              <a:xfrm rot="5400000" flipV="1">
                <a:off x="10643053" y="18057644"/>
                <a:ext cx="2600893" cy="1809613"/>
              </a:xfrm>
              <a:prstGeom prst="rect">
                <a:avLst/>
              </a:prstGeom>
              <a:solidFill>
                <a:srgbClr val="00B050">
                  <a:alpha val="46000"/>
                </a:srgbClr>
              </a:solidFill>
              <a:ln w="508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3600">
                  <a:solidFill>
                    <a:srgbClr val="293315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85" name="Rectangle 37"/>
            <p:cNvSpPr>
              <a:spLocks noChangeArrowheads="1"/>
            </p:cNvSpPr>
            <p:nvPr/>
          </p:nvSpPr>
          <p:spPr bwMode="auto">
            <a:xfrm>
              <a:off x="1371600" y="24392930"/>
              <a:ext cx="166878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293315"/>
                  </a:solidFill>
                  <a:latin typeface="Times New Roman" pitchFamily="18" charset="0"/>
                  <a:cs typeface="Times New Roman" pitchFamily="18" charset="0"/>
                </a:rPr>
                <a:t>Simple re-binning results in aliasing artifacts</a:t>
              </a:r>
              <a:endParaRPr lang="en-US" sz="5400" b="1" dirty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1" name="Rectangle 560"/>
            <p:cNvSpPr/>
            <p:nvPr/>
          </p:nvSpPr>
          <p:spPr bwMode="auto">
            <a:xfrm rot="5400000" flipV="1">
              <a:off x="15061137" y="17393262"/>
              <a:ext cx="2601529" cy="2285999"/>
            </a:xfrm>
            <a:prstGeom prst="rect">
              <a:avLst/>
            </a:prstGeom>
            <a:solidFill>
              <a:srgbClr val="0070C0">
                <a:alpha val="15000"/>
              </a:srgbClr>
            </a:solidFill>
            <a:ln w="50800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360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8" name="Group 1063"/>
          <p:cNvGrpSpPr/>
          <p:nvPr/>
        </p:nvGrpSpPr>
        <p:grpSpPr>
          <a:xfrm>
            <a:off x="20878800" y="16383000"/>
            <a:ext cx="6553200" cy="7315200"/>
            <a:chOff x="22021800" y="16383000"/>
            <a:chExt cx="6553200" cy="7315200"/>
          </a:xfrm>
        </p:grpSpPr>
        <p:sp>
          <p:nvSpPr>
            <p:cNvPr id="998" name="Rectangle 997"/>
            <p:cNvSpPr/>
            <p:nvPr/>
          </p:nvSpPr>
          <p:spPr bwMode="auto">
            <a:xfrm rot="5400000" flipV="1">
              <a:off x="25597835" y="17393262"/>
              <a:ext cx="2601529" cy="2285999"/>
            </a:xfrm>
            <a:prstGeom prst="rect">
              <a:avLst/>
            </a:prstGeom>
            <a:solidFill>
              <a:srgbClr val="0070C0">
                <a:alpha val="15000"/>
              </a:srgbClr>
            </a:solidFill>
            <a:ln w="50800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360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9" name="Rectangle 988"/>
            <p:cNvSpPr>
              <a:spLocks noChangeAspect="1"/>
            </p:cNvSpPr>
            <p:nvPr/>
          </p:nvSpPr>
          <p:spPr bwMode="auto">
            <a:xfrm rot="5400000" flipV="1">
              <a:off x="25714997" y="17295796"/>
              <a:ext cx="651812" cy="570595"/>
            </a:xfrm>
            <a:prstGeom prst="rect">
              <a:avLst/>
            </a:prstGeom>
            <a:solidFill>
              <a:schemeClr val="tx1">
                <a:alpha val="79000"/>
              </a:schemeClr>
            </a:solidFill>
            <a:ln w="508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360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0" name="Rectangle 989"/>
            <p:cNvSpPr>
              <a:spLocks noChangeAspect="1"/>
            </p:cNvSpPr>
            <p:nvPr/>
          </p:nvSpPr>
          <p:spPr bwMode="auto">
            <a:xfrm rot="5400000" flipV="1">
              <a:off x="27430397" y="19220101"/>
              <a:ext cx="651812" cy="570595"/>
            </a:xfrm>
            <a:prstGeom prst="rect">
              <a:avLst/>
            </a:prstGeom>
            <a:solidFill>
              <a:schemeClr val="tx1">
                <a:alpha val="79000"/>
              </a:schemeClr>
            </a:solidFill>
            <a:ln w="508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360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1" name="Rectangle 990"/>
            <p:cNvSpPr>
              <a:spLocks noChangeAspect="1"/>
            </p:cNvSpPr>
            <p:nvPr/>
          </p:nvSpPr>
          <p:spPr bwMode="auto">
            <a:xfrm rot="5400000" flipV="1">
              <a:off x="26857616" y="17915051"/>
              <a:ext cx="648954" cy="570595"/>
            </a:xfrm>
            <a:prstGeom prst="rect">
              <a:avLst/>
            </a:prstGeom>
            <a:solidFill>
              <a:schemeClr val="tx1">
                <a:alpha val="79000"/>
              </a:schemeClr>
            </a:solidFill>
            <a:ln w="508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360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2" name="Rectangle 991"/>
            <p:cNvSpPr>
              <a:spLocks noChangeAspect="1"/>
            </p:cNvSpPr>
            <p:nvPr/>
          </p:nvSpPr>
          <p:spPr bwMode="auto">
            <a:xfrm rot="5400000" flipV="1">
              <a:off x="26285592" y="18565431"/>
              <a:ext cx="651812" cy="570595"/>
            </a:xfrm>
            <a:prstGeom prst="rect">
              <a:avLst/>
            </a:prstGeom>
            <a:solidFill>
              <a:schemeClr val="tx1">
                <a:alpha val="79000"/>
              </a:schemeClr>
            </a:solidFill>
            <a:ln w="508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360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94" name="Straight Connector 993"/>
            <p:cNvCxnSpPr/>
            <p:nvPr/>
          </p:nvCxnSpPr>
          <p:spPr bwMode="auto">
            <a:xfrm rot="5400000">
              <a:off x="26737977" y="18533399"/>
              <a:ext cx="2607247" cy="0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5" name="Straight Connector 994"/>
            <p:cNvCxnSpPr/>
            <p:nvPr/>
          </p:nvCxnSpPr>
          <p:spPr bwMode="auto">
            <a:xfrm rot="5400000">
              <a:off x="24451978" y="18533399"/>
              <a:ext cx="2607247" cy="0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0" name="Rectangle 1009"/>
            <p:cNvSpPr/>
            <p:nvPr/>
          </p:nvSpPr>
          <p:spPr bwMode="auto">
            <a:xfrm rot="5400000" flipV="1">
              <a:off x="22245339" y="17384382"/>
              <a:ext cx="2600893" cy="2285970"/>
            </a:xfrm>
            <a:prstGeom prst="rect">
              <a:avLst/>
            </a:prstGeom>
            <a:solidFill>
              <a:srgbClr val="FF0000">
                <a:alpha val="15000"/>
              </a:srgbClr>
            </a:solidFill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360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9" name="Rectangle 194"/>
            <p:cNvSpPr>
              <a:spLocks noChangeArrowheads="1"/>
            </p:cNvSpPr>
            <p:nvPr/>
          </p:nvSpPr>
          <p:spPr bwMode="auto">
            <a:xfrm>
              <a:off x="22326600" y="19927669"/>
              <a:ext cx="2286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3600" dirty="0" smtClean="0">
                  <a:solidFill>
                    <a:srgbClr val="293315"/>
                  </a:solidFill>
                  <a:latin typeface="Times New Roman" pitchFamily="18" charset="0"/>
                  <a:cs typeface="Times New Roman" pitchFamily="18" charset="0"/>
                </a:rPr>
                <a:t>High SR</a:t>
              </a:r>
              <a:endParaRPr lang="en-US" sz="3600" i="1" dirty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1" name="Rectangle 197"/>
            <p:cNvSpPr>
              <a:spLocks noChangeArrowheads="1"/>
            </p:cNvSpPr>
            <p:nvPr/>
          </p:nvSpPr>
          <p:spPr bwMode="auto">
            <a:xfrm>
              <a:off x="25679400" y="19927669"/>
              <a:ext cx="23622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3600" dirty="0" smtClean="0">
                  <a:solidFill>
                    <a:srgbClr val="293315"/>
                  </a:solidFill>
                  <a:latin typeface="Times New Roman" pitchFamily="18" charset="0"/>
                  <a:cs typeface="Times New Roman" pitchFamily="18" charset="0"/>
                </a:rPr>
                <a:t>High TR</a:t>
              </a:r>
              <a:endParaRPr lang="en-US" sz="3600" i="1" dirty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9" name="Group 144"/>
            <p:cNvGrpSpPr>
              <a:grpSpLocks/>
            </p:cNvGrpSpPr>
            <p:nvPr/>
          </p:nvGrpSpPr>
          <p:grpSpPr bwMode="auto">
            <a:xfrm>
              <a:off x="22402815" y="17226922"/>
              <a:ext cx="2286003" cy="2610107"/>
              <a:chOff x="6096000" y="1219200"/>
              <a:chExt cx="1005840" cy="1449007"/>
            </a:xfrm>
          </p:grpSpPr>
          <p:sp>
            <p:nvSpPr>
              <p:cNvPr id="1011" name="Rectangle 1010"/>
              <p:cNvSpPr>
                <a:spLocks noChangeAspect="1"/>
              </p:cNvSpPr>
              <p:nvPr/>
            </p:nvSpPr>
            <p:spPr bwMode="auto">
              <a:xfrm rot="5400000" flipV="1">
                <a:off x="6040406" y="1274794"/>
                <a:ext cx="361855" cy="250667"/>
              </a:xfrm>
              <a:prstGeom prst="rect">
                <a:avLst/>
              </a:prstGeom>
              <a:solidFill>
                <a:schemeClr val="tx1">
                  <a:alpha val="79000"/>
                </a:schemeClr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3600">
                  <a:solidFill>
                    <a:srgbClr val="293315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12" name="Rectangle 1011"/>
              <p:cNvSpPr>
                <a:spLocks noChangeAspect="1"/>
              </p:cNvSpPr>
              <p:nvPr/>
            </p:nvSpPr>
            <p:spPr bwMode="auto">
              <a:xfrm rot="5400000" flipV="1">
                <a:off x="6795579" y="2361946"/>
                <a:ext cx="361855" cy="250667"/>
              </a:xfrm>
              <a:prstGeom prst="rect">
                <a:avLst/>
              </a:prstGeom>
              <a:solidFill>
                <a:schemeClr val="tx1">
                  <a:alpha val="79000"/>
                </a:schemeClr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3600">
                  <a:solidFill>
                    <a:srgbClr val="293315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13" name="Rectangle 1012"/>
              <p:cNvSpPr>
                <a:spLocks noChangeAspect="1"/>
              </p:cNvSpPr>
              <p:nvPr/>
            </p:nvSpPr>
            <p:spPr bwMode="auto">
              <a:xfrm rot="5400000" flipV="1">
                <a:off x="6544118" y="1637443"/>
                <a:ext cx="360269" cy="250667"/>
              </a:xfrm>
              <a:prstGeom prst="rect">
                <a:avLst/>
              </a:prstGeom>
              <a:solidFill>
                <a:schemeClr val="tx1">
                  <a:alpha val="79000"/>
                </a:schemeClr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3600">
                  <a:solidFill>
                    <a:srgbClr val="293315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14" name="Rectangle 1013"/>
              <p:cNvSpPr>
                <a:spLocks noChangeAspect="1"/>
              </p:cNvSpPr>
              <p:nvPr/>
            </p:nvSpPr>
            <p:spPr bwMode="auto">
              <a:xfrm rot="5400000" flipV="1">
                <a:off x="6292659" y="1998504"/>
                <a:ext cx="361855" cy="250667"/>
              </a:xfrm>
              <a:prstGeom prst="rect">
                <a:avLst/>
              </a:prstGeom>
              <a:solidFill>
                <a:schemeClr val="tx1">
                  <a:alpha val="79000"/>
                </a:schemeClr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3600">
                  <a:solidFill>
                    <a:srgbClr val="293315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004" name="Straight Connector 1003"/>
            <p:cNvCxnSpPr/>
            <p:nvPr/>
          </p:nvCxnSpPr>
          <p:spPr bwMode="auto">
            <a:xfrm flipV="1">
              <a:off x="22402800" y="17226921"/>
              <a:ext cx="2286000" cy="1547"/>
            </a:xfrm>
            <a:prstGeom prst="line">
              <a:avLst/>
            </a:prstGeom>
            <a:solidFill>
              <a:srgbClr val="FF0000">
                <a:alpha val="15000"/>
              </a:srgbClr>
            </a:solidFill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5" name="Straight Connector 1004"/>
            <p:cNvCxnSpPr/>
            <p:nvPr/>
          </p:nvCxnSpPr>
          <p:spPr bwMode="auto">
            <a:xfrm flipV="1">
              <a:off x="22402800" y="19827814"/>
              <a:ext cx="2286000" cy="1547"/>
            </a:xfrm>
            <a:prstGeom prst="line">
              <a:avLst/>
            </a:prstGeom>
            <a:solidFill>
              <a:srgbClr val="FF0000">
                <a:alpha val="15000"/>
              </a:srgbClr>
            </a:solidFill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9" name="Straight Connector 1008"/>
            <p:cNvCxnSpPr/>
            <p:nvPr/>
          </p:nvCxnSpPr>
          <p:spPr bwMode="auto">
            <a:xfrm flipV="1">
              <a:off x="22402800" y="19827814"/>
              <a:ext cx="2286000" cy="1547"/>
            </a:xfrm>
            <a:prstGeom prst="line">
              <a:avLst/>
            </a:prstGeom>
            <a:solidFill>
              <a:srgbClr val="FF0000">
                <a:alpha val="15000"/>
              </a:srgbClr>
            </a:solidFill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7" name="Picture 3" descr="\\gs5055.sp.cs.cmu.edu\F$\High Speed Video\Papers and Supplementary\Flexible Voxels\ECCV\CameraReadyPaper-ECCV2010\latex\Figures\MultipleBalls\ECCV\photoshop\cropped\16X-RecoveredImage00064-16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5429464" y="20955000"/>
              <a:ext cx="3145536" cy="2743200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</p:pic>
        <p:pic>
          <p:nvPicPr>
            <p:cNvPr id="1028" name="Picture 4" descr="\\gs5055.sp.cs.cmu.edu\F$\High Speed Video\Papers and Supplementary\Flexible Voxels\ECCV\CameraReadyPaper-ECCV2010\latex\Figures\MultipleBalls\ECCV\photoshop\cropped\1X-RecoveredImage00064-01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2021800" y="20955000"/>
              <a:ext cx="3145536" cy="2743200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</p:pic>
        <p:sp>
          <p:nvSpPr>
            <p:cNvPr id="1029" name="Oval 1028"/>
            <p:cNvSpPr/>
            <p:nvPr/>
          </p:nvSpPr>
          <p:spPr>
            <a:xfrm>
              <a:off x="22631400" y="17373600"/>
              <a:ext cx="1676400" cy="228600"/>
            </a:xfrm>
            <a:prstGeom prst="ellipse">
              <a:avLst/>
            </a:prstGeom>
            <a:solidFill>
              <a:srgbClr val="FF0000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93315"/>
                </a:solidFill>
              </a:endParaRPr>
            </a:p>
          </p:txBody>
        </p:sp>
        <p:sp>
          <p:nvSpPr>
            <p:cNvPr id="1030" name="Oval 1029"/>
            <p:cNvSpPr/>
            <p:nvPr/>
          </p:nvSpPr>
          <p:spPr>
            <a:xfrm>
              <a:off x="22631400" y="18034000"/>
              <a:ext cx="1676400" cy="228600"/>
            </a:xfrm>
            <a:prstGeom prst="ellipse">
              <a:avLst/>
            </a:prstGeom>
            <a:solidFill>
              <a:srgbClr val="FF0000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93315"/>
                </a:solidFill>
              </a:endParaRPr>
            </a:p>
          </p:txBody>
        </p:sp>
        <p:sp>
          <p:nvSpPr>
            <p:cNvPr id="1031" name="Oval 1030"/>
            <p:cNvSpPr/>
            <p:nvPr/>
          </p:nvSpPr>
          <p:spPr>
            <a:xfrm>
              <a:off x="22631400" y="18694400"/>
              <a:ext cx="1676400" cy="228600"/>
            </a:xfrm>
            <a:prstGeom prst="ellipse">
              <a:avLst/>
            </a:prstGeom>
            <a:solidFill>
              <a:srgbClr val="FF0000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93315"/>
                </a:solidFill>
              </a:endParaRPr>
            </a:p>
          </p:txBody>
        </p:sp>
        <p:sp>
          <p:nvSpPr>
            <p:cNvPr id="1032" name="Oval 1031"/>
            <p:cNvSpPr/>
            <p:nvPr/>
          </p:nvSpPr>
          <p:spPr>
            <a:xfrm>
              <a:off x="22631400" y="19354800"/>
              <a:ext cx="1676400" cy="228600"/>
            </a:xfrm>
            <a:prstGeom prst="ellipse">
              <a:avLst/>
            </a:prstGeom>
            <a:solidFill>
              <a:srgbClr val="FF0000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93315"/>
                </a:solidFill>
              </a:endParaRPr>
            </a:p>
          </p:txBody>
        </p:sp>
        <p:sp>
          <p:nvSpPr>
            <p:cNvPr id="1033" name="Oval 1032"/>
            <p:cNvSpPr/>
            <p:nvPr/>
          </p:nvSpPr>
          <p:spPr>
            <a:xfrm rot="5400000">
              <a:off x="25087118" y="18457718"/>
              <a:ext cx="1981200" cy="270164"/>
            </a:xfrm>
            <a:prstGeom prst="ellipse">
              <a:avLst/>
            </a:pr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93315"/>
                </a:solidFill>
              </a:endParaRPr>
            </a:p>
          </p:txBody>
        </p:sp>
        <p:sp>
          <p:nvSpPr>
            <p:cNvPr id="1037" name="Oval 1036"/>
            <p:cNvSpPr/>
            <p:nvPr/>
          </p:nvSpPr>
          <p:spPr>
            <a:xfrm rot="5400000">
              <a:off x="26839718" y="18457718"/>
              <a:ext cx="1981200" cy="270164"/>
            </a:xfrm>
            <a:prstGeom prst="ellipse">
              <a:avLst/>
            </a:pr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93315"/>
                </a:solidFill>
              </a:endParaRPr>
            </a:p>
          </p:txBody>
        </p:sp>
        <p:sp>
          <p:nvSpPr>
            <p:cNvPr id="1038" name="Oval 1037"/>
            <p:cNvSpPr/>
            <p:nvPr/>
          </p:nvSpPr>
          <p:spPr>
            <a:xfrm rot="5400000">
              <a:off x="26255518" y="18457718"/>
              <a:ext cx="1981200" cy="270164"/>
            </a:xfrm>
            <a:prstGeom prst="ellipse">
              <a:avLst/>
            </a:pr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93315"/>
                </a:solidFill>
              </a:endParaRPr>
            </a:p>
          </p:txBody>
        </p:sp>
        <p:sp>
          <p:nvSpPr>
            <p:cNvPr id="1039" name="Oval 1038"/>
            <p:cNvSpPr/>
            <p:nvPr/>
          </p:nvSpPr>
          <p:spPr>
            <a:xfrm rot="5400000">
              <a:off x="25671318" y="18457718"/>
              <a:ext cx="1981200" cy="270164"/>
            </a:xfrm>
            <a:prstGeom prst="ellipse">
              <a:avLst/>
            </a:pr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93315"/>
                </a:solidFill>
              </a:endParaRPr>
            </a:p>
          </p:txBody>
        </p:sp>
        <p:sp>
          <p:nvSpPr>
            <p:cNvPr id="1041" name="Rectangle 197"/>
            <p:cNvSpPr>
              <a:spLocks noChangeArrowheads="1"/>
            </p:cNvSpPr>
            <p:nvPr/>
          </p:nvSpPr>
          <p:spPr bwMode="auto">
            <a:xfrm>
              <a:off x="22326600" y="16383000"/>
              <a:ext cx="5715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3600" dirty="0" smtClean="0">
                  <a:solidFill>
                    <a:srgbClr val="293315"/>
                  </a:solidFill>
                  <a:latin typeface="Times New Roman" pitchFamily="18" charset="0"/>
                  <a:cs typeface="Times New Roman" pitchFamily="18" charset="0"/>
                </a:rPr>
                <a:t>Diffusion Kernels</a:t>
              </a:r>
              <a:endParaRPr lang="en-US" sz="3600" i="1" dirty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43" name="Straight Arrow Connector 1042"/>
            <p:cNvCxnSpPr/>
            <p:nvPr/>
          </p:nvCxnSpPr>
          <p:spPr>
            <a:xfrm rot="10800000" flipV="1">
              <a:off x="23469600" y="16992600"/>
              <a:ext cx="1295400" cy="1041400"/>
            </a:xfrm>
            <a:prstGeom prst="straightConnector1">
              <a:avLst/>
            </a:prstGeom>
            <a:ln w="50800">
              <a:solidFill>
                <a:srgbClr val="293315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5" name="Straight Arrow Connector 1044"/>
            <p:cNvCxnSpPr/>
            <p:nvPr/>
          </p:nvCxnSpPr>
          <p:spPr>
            <a:xfrm rot="16200000" flipH="1">
              <a:off x="25475184" y="17120617"/>
              <a:ext cx="1298448" cy="1042416"/>
            </a:xfrm>
            <a:prstGeom prst="straightConnector1">
              <a:avLst/>
            </a:prstGeom>
            <a:ln w="50800">
              <a:solidFill>
                <a:srgbClr val="293315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6" descr="C:\Documents and Settings\mohit\Desktop\FlexibleVoxels\Images\AdaptiveResImageOFMarked00064-16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552542" y="17820256"/>
            <a:ext cx="5032858" cy="438912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1048" name="Rectangle 197"/>
          <p:cNvSpPr>
            <a:spLocks noChangeArrowheads="1"/>
          </p:cNvSpPr>
          <p:nvPr/>
        </p:nvSpPr>
        <p:spPr bwMode="auto">
          <a:xfrm>
            <a:off x="30099000" y="22326600"/>
            <a:ext cx="6248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 smtClean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rPr>
              <a:t>Optical Flow                           Red = Fast, Green = Slow,     Blue = Stationary</a:t>
            </a:r>
          </a:p>
        </p:txBody>
      </p:sp>
      <p:cxnSp>
        <p:nvCxnSpPr>
          <p:cNvPr id="1050" name="Straight Arrow Connector 1049"/>
          <p:cNvCxnSpPr/>
          <p:nvPr/>
        </p:nvCxnSpPr>
        <p:spPr>
          <a:xfrm>
            <a:off x="35810342" y="20014022"/>
            <a:ext cx="994258" cy="1588"/>
          </a:xfrm>
          <a:prstGeom prst="straightConnector1">
            <a:avLst/>
          </a:prstGeom>
          <a:ln w="50800">
            <a:solidFill>
              <a:srgbClr val="293315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8" name="Rectangle 197"/>
          <p:cNvSpPr>
            <a:spLocks noChangeArrowheads="1"/>
          </p:cNvSpPr>
          <p:nvPr/>
        </p:nvSpPr>
        <p:spPr bwMode="auto">
          <a:xfrm>
            <a:off x="36804600" y="22326600"/>
            <a:ext cx="502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 smtClean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rPr>
              <a:t>Diffusion Kernels Aligned Along Flow Directions</a:t>
            </a:r>
            <a:endParaRPr lang="en-US" sz="3600" i="1" dirty="0">
              <a:solidFill>
                <a:srgbClr val="29331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C:\Documents and Settings\mohit\Desktop\FlexibleVoxels\Images\AdaptiveResImage00064-16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2824400" y="17820256"/>
            <a:ext cx="5032858" cy="4389120"/>
          </a:xfrm>
          <a:prstGeom prst="rect">
            <a:avLst/>
          </a:prstGeom>
          <a:noFill/>
        </p:spPr>
      </p:pic>
      <p:cxnSp>
        <p:nvCxnSpPr>
          <p:cNvPr id="1071" name="Straight Arrow Connector 1070"/>
          <p:cNvCxnSpPr/>
          <p:nvPr/>
        </p:nvCxnSpPr>
        <p:spPr>
          <a:xfrm>
            <a:off x="41376600" y="20014022"/>
            <a:ext cx="994258" cy="1588"/>
          </a:xfrm>
          <a:prstGeom prst="straightConnector1">
            <a:avLst/>
          </a:prstGeom>
          <a:ln w="50800">
            <a:solidFill>
              <a:srgbClr val="293315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2" name="Rectangle 197"/>
          <p:cNvSpPr>
            <a:spLocks noChangeArrowheads="1"/>
          </p:cNvSpPr>
          <p:nvPr/>
        </p:nvSpPr>
        <p:spPr bwMode="auto">
          <a:xfrm>
            <a:off x="42748200" y="22326600"/>
            <a:ext cx="5181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rPr>
              <a:t>Motion-Aware Reconstruction </a:t>
            </a:r>
          </a:p>
        </p:txBody>
      </p:sp>
      <p:sp>
        <p:nvSpPr>
          <p:cNvPr id="1073" name="Rectangle 194"/>
          <p:cNvSpPr>
            <a:spLocks noChangeArrowheads="1"/>
          </p:cNvSpPr>
          <p:nvPr/>
        </p:nvSpPr>
        <p:spPr bwMode="auto">
          <a:xfrm>
            <a:off x="43357800" y="16840200"/>
            <a:ext cx="228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rPr>
              <a:t>High SR</a:t>
            </a:r>
            <a:endParaRPr lang="en-US" sz="3600" b="1" i="1" dirty="0">
              <a:solidFill>
                <a:srgbClr val="29331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4" name="Rectangle 197"/>
          <p:cNvSpPr>
            <a:spLocks noChangeArrowheads="1"/>
          </p:cNvSpPr>
          <p:nvPr/>
        </p:nvSpPr>
        <p:spPr bwMode="auto">
          <a:xfrm>
            <a:off x="45948600" y="16840200"/>
            <a:ext cx="3124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rPr>
              <a:t>High TR</a:t>
            </a:r>
            <a:endParaRPr lang="en-US" sz="3600" b="1" i="1" dirty="0">
              <a:solidFill>
                <a:srgbClr val="29331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75" name="Straight Arrow Connector 1074"/>
          <p:cNvCxnSpPr/>
          <p:nvPr/>
        </p:nvCxnSpPr>
        <p:spPr>
          <a:xfrm rot="16200000" flipH="1">
            <a:off x="44081700" y="17945100"/>
            <a:ext cx="1219200" cy="533400"/>
          </a:xfrm>
          <a:prstGeom prst="straightConnector1">
            <a:avLst/>
          </a:prstGeom>
          <a:ln w="50800">
            <a:solidFill>
              <a:srgbClr val="293315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6" name="Straight Arrow Connector 1075"/>
          <p:cNvCxnSpPr/>
          <p:nvPr/>
        </p:nvCxnSpPr>
        <p:spPr>
          <a:xfrm rot="5400000">
            <a:off x="45567600" y="18059400"/>
            <a:ext cx="2667000" cy="1447800"/>
          </a:xfrm>
          <a:prstGeom prst="straightConnector1">
            <a:avLst/>
          </a:prstGeom>
          <a:ln w="50800">
            <a:solidFill>
              <a:srgbClr val="293315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1088"/>
          <p:cNvGrpSpPr/>
          <p:nvPr/>
        </p:nvGrpSpPr>
        <p:grpSpPr>
          <a:xfrm>
            <a:off x="37332125" y="17820255"/>
            <a:ext cx="4044475" cy="4389121"/>
            <a:chOff x="37181942" y="17820255"/>
            <a:chExt cx="4044475" cy="4389121"/>
          </a:xfrm>
        </p:grpSpPr>
        <p:sp>
          <p:nvSpPr>
            <p:cNvPr id="1051" name="Rectangle 1050"/>
            <p:cNvSpPr/>
            <p:nvPr/>
          </p:nvSpPr>
          <p:spPr bwMode="auto">
            <a:xfrm rot="5400000" flipV="1">
              <a:off x="36916355" y="18095474"/>
              <a:ext cx="4379489" cy="3848316"/>
            </a:xfrm>
            <a:prstGeom prst="rect">
              <a:avLst/>
            </a:prstGeom>
            <a:solidFill>
              <a:srgbClr val="0070C0">
                <a:alpha val="15000"/>
              </a:srgbClr>
            </a:solidFill>
            <a:ln w="50800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360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2" name="Rectangle 1051"/>
            <p:cNvSpPr>
              <a:spLocks noChangeAspect="1"/>
            </p:cNvSpPr>
            <p:nvPr/>
          </p:nvSpPr>
          <p:spPr bwMode="auto">
            <a:xfrm rot="5400000" flipV="1">
              <a:off x="37113589" y="17931396"/>
              <a:ext cx="1097279" cy="960556"/>
            </a:xfrm>
            <a:prstGeom prst="rect">
              <a:avLst/>
            </a:prstGeom>
            <a:solidFill>
              <a:schemeClr val="tx1">
                <a:alpha val="79000"/>
              </a:schemeClr>
            </a:solidFill>
            <a:ln w="508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360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3" name="Rectangle 1052"/>
            <p:cNvSpPr>
              <a:spLocks noChangeAspect="1"/>
            </p:cNvSpPr>
            <p:nvPr/>
          </p:nvSpPr>
          <p:spPr bwMode="auto">
            <a:xfrm rot="5400000" flipV="1">
              <a:off x="40001343" y="21170827"/>
              <a:ext cx="1097279" cy="960556"/>
            </a:xfrm>
            <a:prstGeom prst="rect">
              <a:avLst/>
            </a:prstGeom>
            <a:solidFill>
              <a:schemeClr val="tx1">
                <a:alpha val="79000"/>
              </a:schemeClr>
            </a:solidFill>
            <a:ln w="508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360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4" name="Rectangle 1053"/>
            <p:cNvSpPr>
              <a:spLocks noChangeAspect="1"/>
            </p:cNvSpPr>
            <p:nvPr/>
          </p:nvSpPr>
          <p:spPr bwMode="auto">
            <a:xfrm rot="5400000" flipV="1">
              <a:off x="39037107" y="18973868"/>
              <a:ext cx="1092468" cy="960556"/>
            </a:xfrm>
            <a:prstGeom prst="rect">
              <a:avLst/>
            </a:prstGeom>
            <a:solidFill>
              <a:schemeClr val="tx1">
                <a:alpha val="79000"/>
              </a:schemeClr>
            </a:solidFill>
            <a:ln w="508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360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5" name="Rectangle 1054"/>
            <p:cNvSpPr>
              <a:spLocks noChangeAspect="1"/>
            </p:cNvSpPr>
            <p:nvPr/>
          </p:nvSpPr>
          <p:spPr bwMode="auto">
            <a:xfrm rot="5400000" flipV="1">
              <a:off x="38074145" y="20068736"/>
              <a:ext cx="1097279" cy="960556"/>
            </a:xfrm>
            <a:prstGeom prst="rect">
              <a:avLst/>
            </a:prstGeom>
            <a:solidFill>
              <a:schemeClr val="tx1">
                <a:alpha val="79000"/>
              </a:schemeClr>
            </a:solidFill>
            <a:ln w="508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360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56" name="Straight Connector 1055"/>
            <p:cNvCxnSpPr/>
            <p:nvPr/>
          </p:nvCxnSpPr>
          <p:spPr bwMode="auto">
            <a:xfrm rot="5400000">
              <a:off x="38835703" y="20014813"/>
              <a:ext cx="4389115" cy="0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Straight Connector 1056"/>
            <p:cNvCxnSpPr/>
            <p:nvPr/>
          </p:nvCxnSpPr>
          <p:spPr bwMode="auto">
            <a:xfrm rot="5400000">
              <a:off x="34987387" y="20014813"/>
              <a:ext cx="4389115" cy="0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9" name="Oval 1058"/>
            <p:cNvSpPr/>
            <p:nvPr/>
          </p:nvSpPr>
          <p:spPr>
            <a:xfrm rot="5400000">
              <a:off x="36667110" y="18931611"/>
              <a:ext cx="1851326" cy="252454"/>
            </a:xfrm>
            <a:prstGeom prst="ellipse">
              <a:avLst/>
            </a:pr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93315"/>
                </a:solidFill>
              </a:endParaRPr>
            </a:p>
          </p:txBody>
        </p:sp>
        <p:sp>
          <p:nvSpPr>
            <p:cNvPr id="1084" name="Oval 1083"/>
            <p:cNvSpPr/>
            <p:nvPr/>
          </p:nvSpPr>
          <p:spPr>
            <a:xfrm rot="7258675">
              <a:off x="36997006" y="20468175"/>
              <a:ext cx="1851326" cy="252454"/>
            </a:xfrm>
            <a:prstGeom prst="ellipse">
              <a:avLst/>
            </a:pr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93315"/>
                </a:solidFill>
              </a:endParaRPr>
            </a:p>
          </p:txBody>
        </p:sp>
        <p:sp>
          <p:nvSpPr>
            <p:cNvPr id="1085" name="Oval 1084"/>
            <p:cNvSpPr/>
            <p:nvPr/>
          </p:nvSpPr>
          <p:spPr>
            <a:xfrm rot="2643707">
              <a:off x="39375091" y="18667617"/>
              <a:ext cx="1851326" cy="252454"/>
            </a:xfrm>
            <a:prstGeom prst="ellipse">
              <a:avLst/>
            </a:pr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93315"/>
                </a:solidFill>
              </a:endParaRPr>
            </a:p>
          </p:txBody>
        </p:sp>
        <p:sp>
          <p:nvSpPr>
            <p:cNvPr id="1086" name="Oval 1085"/>
            <p:cNvSpPr/>
            <p:nvPr/>
          </p:nvSpPr>
          <p:spPr>
            <a:xfrm rot="10958479">
              <a:off x="37801458" y="21548453"/>
              <a:ext cx="1851326" cy="252454"/>
            </a:xfrm>
            <a:prstGeom prst="ellipse">
              <a:avLst/>
            </a:pr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93315"/>
                </a:solidFill>
              </a:endParaRPr>
            </a:p>
          </p:txBody>
        </p:sp>
        <p:sp>
          <p:nvSpPr>
            <p:cNvPr id="1087" name="Oval 1086"/>
            <p:cNvSpPr/>
            <p:nvPr/>
          </p:nvSpPr>
          <p:spPr>
            <a:xfrm rot="5400000">
              <a:off x="37757764" y="18935036"/>
              <a:ext cx="1851326" cy="252454"/>
            </a:xfrm>
            <a:prstGeom prst="ellipse">
              <a:avLst/>
            </a:pr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93315"/>
                </a:solidFill>
              </a:endParaRPr>
            </a:p>
          </p:txBody>
        </p:sp>
        <p:sp>
          <p:nvSpPr>
            <p:cNvPr id="1088" name="Oval 1087"/>
            <p:cNvSpPr/>
            <p:nvPr/>
          </p:nvSpPr>
          <p:spPr>
            <a:xfrm rot="3292501">
              <a:off x="38900764" y="20306636"/>
              <a:ext cx="1851326" cy="252454"/>
            </a:xfrm>
            <a:prstGeom prst="ellipse">
              <a:avLst/>
            </a:pr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93315"/>
                </a:solidFill>
              </a:endParaRPr>
            </a:p>
          </p:txBody>
        </p:sp>
      </p:grpSp>
      <p:sp>
        <p:nvSpPr>
          <p:cNvPr id="1091" name="Rectangle 197"/>
          <p:cNvSpPr>
            <a:spLocks noChangeArrowheads="1"/>
          </p:cNvSpPr>
          <p:nvPr/>
        </p:nvSpPr>
        <p:spPr bwMode="auto">
          <a:xfrm>
            <a:off x="20878800" y="23737669"/>
            <a:ext cx="655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 smtClean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rPr>
              <a:t>Reduced Aliasing</a:t>
            </a:r>
            <a:endParaRPr lang="en-US" sz="3600" i="1" dirty="0">
              <a:solidFill>
                <a:srgbClr val="29331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93" name="Straight Arrow Connector 1092"/>
          <p:cNvCxnSpPr/>
          <p:nvPr/>
        </p:nvCxnSpPr>
        <p:spPr>
          <a:xfrm flipV="1">
            <a:off x="16154400" y="24080788"/>
            <a:ext cx="1828800" cy="0"/>
          </a:xfrm>
          <a:prstGeom prst="straightConnector1">
            <a:avLst/>
          </a:prstGeom>
          <a:ln w="50800">
            <a:solidFill>
              <a:srgbClr val="293315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2" name="Text Box 6"/>
          <p:cNvSpPr txBox="1">
            <a:spLocks noChangeArrowheads="1"/>
          </p:cNvSpPr>
          <p:nvPr/>
        </p:nvSpPr>
        <p:spPr bwMode="auto">
          <a:xfrm>
            <a:off x="9753600" y="23774401"/>
            <a:ext cx="640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 smtClean="0">
                <a:solidFill>
                  <a:srgbClr val="293315"/>
                </a:solidFill>
                <a:latin typeface="Times New Roman" pitchFamily="18" charset="0"/>
                <a:cs typeface="Times New Roman" pitchFamily="18" charset="0"/>
              </a:rPr>
              <a:t>Increasing Temporal Resolution</a:t>
            </a:r>
            <a:endParaRPr lang="en-US" sz="3600" i="1" dirty="0">
              <a:solidFill>
                <a:srgbClr val="29331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95" name="Straight Arrow Connector 1094"/>
          <p:cNvCxnSpPr/>
          <p:nvPr/>
        </p:nvCxnSpPr>
        <p:spPr>
          <a:xfrm>
            <a:off x="8077200" y="24080788"/>
            <a:ext cx="1828800" cy="0"/>
          </a:xfrm>
          <a:prstGeom prst="straightConnector1">
            <a:avLst/>
          </a:prstGeom>
          <a:ln w="50800">
            <a:solidFill>
              <a:srgbClr val="293315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 descr="C:\Documents and Settings\mohit\Desktop\FlexibleVoxels\Images\Fan\Input-RecoveredImage0037-1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4624488" y="29718000"/>
            <a:ext cx="6218712" cy="464894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535" name="Rectangle 194"/>
          <p:cNvSpPr>
            <a:spLocks noChangeArrowheads="1"/>
          </p:cNvSpPr>
          <p:nvPr/>
        </p:nvSpPr>
        <p:spPr bwMode="auto">
          <a:xfrm>
            <a:off x="34747200" y="28803600"/>
            <a:ext cx="426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0D1D31"/>
                </a:solidFill>
                <a:latin typeface="Times New Roman" pitchFamily="18" charset="0"/>
                <a:cs typeface="Times New Roman" pitchFamily="18" charset="0"/>
              </a:rPr>
              <a:t>Coded Motion Blur</a:t>
            </a:r>
            <a:endParaRPr lang="en-US" sz="3600" b="1" i="1" dirty="0">
              <a:solidFill>
                <a:srgbClr val="0D1D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6" name="Straight Arrow Connector 535"/>
          <p:cNvCxnSpPr/>
          <p:nvPr/>
        </p:nvCxnSpPr>
        <p:spPr>
          <a:xfrm rot="16200000" flipH="1">
            <a:off x="36233100" y="29908500"/>
            <a:ext cx="1524000" cy="533400"/>
          </a:xfrm>
          <a:prstGeom prst="straightConnector1">
            <a:avLst/>
          </a:prstGeom>
          <a:ln w="50800">
            <a:solidFill>
              <a:srgbClr val="0D1D3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3" descr="C:\Documents and Settings\mohit\Desktop\FlexibleVoxels\Images\Fan\AdaptiveResImage0037-5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1986200" y="29718000"/>
            <a:ext cx="6213645" cy="464515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545" name="TextBox 159"/>
          <p:cNvSpPr txBox="1">
            <a:spLocks noChangeArrowheads="1"/>
          </p:cNvSpPr>
          <p:nvPr/>
        </p:nvSpPr>
        <p:spPr bwMode="auto">
          <a:xfrm>
            <a:off x="41529000" y="34366200"/>
            <a:ext cx="7162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rgbClr val="0D1D31"/>
                </a:solidFill>
                <a:latin typeface="Times New Roman" pitchFamily="18" charset="0"/>
                <a:cs typeface="Times New Roman" pitchFamily="18" charset="0"/>
              </a:rPr>
              <a:t>Reconstructed Frame (60 FPS)          (1 out of 8)</a:t>
            </a:r>
            <a:endParaRPr lang="en-US" sz="3600" dirty="0">
              <a:solidFill>
                <a:srgbClr val="0D1D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6" name="Rectangle 194"/>
          <p:cNvSpPr>
            <a:spLocks noChangeArrowheads="1"/>
          </p:cNvSpPr>
          <p:nvPr/>
        </p:nvSpPr>
        <p:spPr bwMode="auto">
          <a:xfrm>
            <a:off x="42748200" y="28803600"/>
            <a:ext cx="228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0D1D31"/>
                </a:solidFill>
                <a:latin typeface="Times New Roman" pitchFamily="18" charset="0"/>
                <a:cs typeface="Times New Roman" pitchFamily="18" charset="0"/>
              </a:rPr>
              <a:t>High TR</a:t>
            </a:r>
            <a:endParaRPr lang="en-US" sz="3600" b="1" i="1" dirty="0">
              <a:solidFill>
                <a:srgbClr val="0D1D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8" name="Rectangle 197"/>
          <p:cNvSpPr>
            <a:spLocks noChangeArrowheads="1"/>
          </p:cNvSpPr>
          <p:nvPr/>
        </p:nvSpPr>
        <p:spPr bwMode="auto">
          <a:xfrm>
            <a:off x="44881800" y="28803600"/>
            <a:ext cx="3124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0D1D31"/>
                </a:solidFill>
                <a:latin typeface="Times New Roman" pitchFamily="18" charset="0"/>
                <a:cs typeface="Times New Roman" pitchFamily="18" charset="0"/>
              </a:rPr>
              <a:t>High SR</a:t>
            </a:r>
            <a:endParaRPr lang="en-US" sz="3600" b="1" i="1" dirty="0">
              <a:solidFill>
                <a:srgbClr val="0D1D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74" name="Straight Arrow Connector 573"/>
          <p:cNvCxnSpPr/>
          <p:nvPr/>
        </p:nvCxnSpPr>
        <p:spPr>
          <a:xfrm rot="16200000" flipH="1">
            <a:off x="46139100" y="29908500"/>
            <a:ext cx="1524000" cy="533400"/>
          </a:xfrm>
          <a:prstGeom prst="straightConnector1">
            <a:avLst/>
          </a:prstGeom>
          <a:ln w="50800">
            <a:solidFill>
              <a:srgbClr val="0D1D3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5" name="Straight Arrow Connector 574"/>
          <p:cNvCxnSpPr/>
          <p:nvPr/>
        </p:nvCxnSpPr>
        <p:spPr>
          <a:xfrm rot="16200000" flipH="1">
            <a:off x="43548300" y="29908500"/>
            <a:ext cx="1524000" cy="533400"/>
          </a:xfrm>
          <a:prstGeom prst="straightConnector1">
            <a:avLst/>
          </a:prstGeom>
          <a:ln w="50800">
            <a:solidFill>
              <a:srgbClr val="0D1D3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OHITG@FAQIXNNFUVWXYL44" val="306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3669</TotalTime>
  <Words>313</Words>
  <Application>Microsoft Office PowerPoint</Application>
  <PresentationFormat>Custom</PresentationFormat>
  <Paragraphs>88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mohit</cp:lastModifiedBy>
  <cp:revision>557</cp:revision>
  <dcterms:created xsi:type="dcterms:W3CDTF">2006-08-16T00:00:00Z</dcterms:created>
  <dcterms:modified xsi:type="dcterms:W3CDTF">2010-08-31T18:14:45Z</dcterms:modified>
</cp:coreProperties>
</file>