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9"/>
  </p:notesMasterIdLst>
  <p:sldIdLst>
    <p:sldId id="572" r:id="rId2"/>
    <p:sldId id="626" r:id="rId3"/>
    <p:sldId id="686" r:id="rId4"/>
    <p:sldId id="691" r:id="rId5"/>
    <p:sldId id="689" r:id="rId6"/>
    <p:sldId id="773" r:id="rId7"/>
    <p:sldId id="696" r:id="rId8"/>
    <p:sldId id="645" r:id="rId9"/>
    <p:sldId id="643" r:id="rId10"/>
    <p:sldId id="704" r:id="rId11"/>
    <p:sldId id="736" r:id="rId12"/>
    <p:sldId id="750" r:id="rId13"/>
    <p:sldId id="619" r:id="rId14"/>
    <p:sldId id="631" r:id="rId15"/>
    <p:sldId id="511" r:id="rId16"/>
    <p:sldId id="269" r:id="rId17"/>
    <p:sldId id="424" r:id="rId18"/>
    <p:sldId id="735" r:id="rId19"/>
    <p:sldId id="273" r:id="rId20"/>
    <p:sldId id="665" r:id="rId21"/>
    <p:sldId id="275" r:id="rId22"/>
    <p:sldId id="776" r:id="rId23"/>
    <p:sldId id="777" r:id="rId24"/>
    <p:sldId id="778" r:id="rId25"/>
    <p:sldId id="779" r:id="rId26"/>
    <p:sldId id="545" r:id="rId27"/>
    <p:sldId id="669" r:id="rId28"/>
    <p:sldId id="535" r:id="rId29"/>
    <p:sldId id="287" r:id="rId30"/>
    <p:sldId id="709" r:id="rId31"/>
    <p:sldId id="290" r:id="rId32"/>
    <p:sldId id="757" r:id="rId33"/>
    <p:sldId id="760" r:id="rId34"/>
    <p:sldId id="759" r:id="rId35"/>
    <p:sldId id="728" r:id="rId36"/>
    <p:sldId id="774" r:id="rId37"/>
    <p:sldId id="453"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99"/>
    <a:srgbClr val="1C1C1C"/>
    <a:srgbClr val="BE4807"/>
    <a:srgbClr val="FF9933"/>
    <a:srgbClr val="FFFFCC"/>
    <a:srgbClr val="FFCC66"/>
    <a:srgbClr val="003E16"/>
    <a:srgbClr val="00581F"/>
    <a:srgbClr val="FF4F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5" autoAdjust="0"/>
    <p:restoredTop sz="82260" autoAdjust="0"/>
  </p:normalViewPr>
  <p:slideViewPr>
    <p:cSldViewPr>
      <p:cViewPr>
        <p:scale>
          <a:sx n="80" d="100"/>
          <a:sy n="80" d="100"/>
        </p:scale>
        <p:origin x="-1782" y="-348"/>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 Id="rId4"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image" Target="../media/image80.emf"/><Relationship Id="rId4"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F807FF0-3059-4231-925C-95C2E3DE128C}" type="datetimeFigureOut">
              <a:rPr lang="en-US"/>
              <a:pPr>
                <a:defRPr/>
              </a:pPr>
              <a:t>3/26/2011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EFBD526-C2D1-4928-BA7B-295700021976}" type="slidenum">
              <a:rPr lang="en-US"/>
              <a:pPr>
                <a:defRPr/>
              </a:pPr>
              <a:t>‹#›</a:t>
            </a:fld>
            <a:endParaRPr lang="en-US"/>
          </a:p>
        </p:txBody>
      </p:sp>
    </p:spTree>
    <p:extLst>
      <p:ext uri="{BB962C8B-B14F-4D97-AF65-F5344CB8AC3E}">
        <p14:creationId xmlns:p14="http://schemas.microsoft.com/office/powerpoint/2010/main" val="14056833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Hello everybody. The title of my talk is Defocusing on global illumination for active scene recovery. </a:t>
            </a:r>
          </a:p>
          <a:p>
            <a:endParaRPr lang="en-US" dirty="0" smtClean="0"/>
          </a:p>
          <a:p>
            <a:r>
              <a:rPr lang="en-US" dirty="0" smtClean="0"/>
              <a:t>In this work, we have studied</a:t>
            </a:r>
            <a:r>
              <a:rPr lang="en-US" baseline="0" dirty="0" smtClean="0"/>
              <a:t> the inter-relationship between defocused illumination and global illumination. </a:t>
            </a:r>
          </a:p>
          <a:p>
            <a:endParaRPr lang="en-US" baseline="0" dirty="0" smtClean="0"/>
          </a:p>
          <a:p>
            <a:r>
              <a:rPr lang="en-US" baseline="0" dirty="0" smtClean="0"/>
              <a:t>This is joint work with </a:t>
            </a:r>
            <a:r>
              <a:rPr lang="en-US" baseline="0" dirty="0" err="1" smtClean="0"/>
              <a:t>Yuandong</a:t>
            </a:r>
            <a:r>
              <a:rPr lang="en-US" baseline="0" dirty="0" smtClean="0"/>
              <a:t> </a:t>
            </a:r>
            <a:r>
              <a:rPr lang="en-US" baseline="0" dirty="0" err="1" smtClean="0"/>
              <a:t>Tian</a:t>
            </a:r>
            <a:r>
              <a:rPr lang="en-US" baseline="0" dirty="0" smtClean="0"/>
              <a:t> and </a:t>
            </a:r>
            <a:r>
              <a:rPr lang="en-US" baseline="0" dirty="0" err="1" smtClean="0"/>
              <a:t>Srinivasa</a:t>
            </a:r>
            <a:r>
              <a:rPr lang="en-US" baseline="0" dirty="0" smtClean="0"/>
              <a:t> </a:t>
            </a:r>
            <a:r>
              <a:rPr lang="en-US" baseline="0" dirty="0" err="1" smtClean="0"/>
              <a:t>Narasimhan</a:t>
            </a:r>
            <a:r>
              <a:rPr lang="en-US" baseline="0" dirty="0" smtClean="0"/>
              <a:t> at the Carnegie Mellon University, and Li </a:t>
            </a:r>
            <a:r>
              <a:rPr lang="en-US" baseline="0" dirty="0" err="1" smtClean="0"/>
              <a:t>Jhang</a:t>
            </a:r>
            <a:r>
              <a:rPr lang="en-US" baseline="0" dirty="0" smtClean="0"/>
              <a:t> at the University of Wisconsin Madison.</a:t>
            </a:r>
          </a:p>
          <a:p>
            <a:endParaRPr lang="en-US" baseline="0" dirty="0" smtClean="0"/>
          </a:p>
          <a:p>
            <a:r>
              <a:rPr lang="en-US" baseline="0" dirty="0" smtClean="0"/>
              <a:t>Let’s begin by understanding what is defocused illumination and global illumination.</a:t>
            </a:r>
          </a:p>
          <a:p>
            <a:endParaRPr lang="en-US" baseline="0" dirty="0" smtClean="0"/>
          </a:p>
          <a:p>
            <a:endParaRPr lang="en-US" baseline="0" dirty="0" smtClean="0"/>
          </a:p>
          <a:p>
            <a:r>
              <a:rPr lang="en-US" baseline="0" smtClean="0"/>
              <a:t>&lt;&lt;Correct Broken Fonts – use Palatino Linotype – or remove animations&gt;&gt;</a:t>
            </a:r>
            <a:endParaRPr lang="en-US" smtClean="0"/>
          </a:p>
          <a:p>
            <a:endParaRPr lang="en-US" dirty="0"/>
          </a:p>
        </p:txBody>
      </p:sp>
      <p:sp>
        <p:nvSpPr>
          <p:cNvPr id="4" name="Slide Number Placeholder 3"/>
          <p:cNvSpPr>
            <a:spLocks noGrp="1"/>
          </p:cNvSpPr>
          <p:nvPr>
            <p:ph type="sldNum" sz="quarter" idx="10"/>
          </p:nvPr>
        </p:nvSpPr>
        <p:spPr/>
        <p:txBody>
          <a:bodyPr/>
          <a:lstStyle/>
          <a:p>
            <a:pPr>
              <a:defRPr/>
            </a:pPr>
            <a:fld id="{9EFBD526-C2D1-4928-BA7B-29570002197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b="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0" dirty="0" smtClean="0"/>
              <a:t>To study this,</a:t>
            </a:r>
            <a:r>
              <a:rPr lang="en-US" b="0" baseline="0" dirty="0" smtClean="0"/>
              <a:t> </a:t>
            </a:r>
            <a:r>
              <a:rPr lang="en-US" b="0" dirty="0" smtClean="0"/>
              <a:t>we record</a:t>
            </a:r>
            <a:r>
              <a:rPr lang="en-US" b="0" baseline="0" dirty="0" smtClean="0"/>
              <a:t> the intensity profiles at A and B at different projector focus settings. By </a:t>
            </a:r>
            <a:r>
              <a:rPr lang="en-US" b="0" baseline="0" dirty="0" err="1" smtClean="0"/>
              <a:t>deconvolving</a:t>
            </a:r>
            <a:r>
              <a:rPr lang="en-US" b="0" baseline="0" dirty="0" smtClean="0"/>
              <a:t> these profiles, we can compute the global illumination blur kernels for each of this setting.</a:t>
            </a:r>
            <a:endParaRPr lang="en-US" b="0" dirty="0" smtClean="0"/>
          </a:p>
        </p:txBody>
      </p:sp>
      <p:sp>
        <p:nvSpPr>
          <p:cNvPr id="1433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3C9A231-8F88-4349-9888-689D902A80F0}" type="slidenum">
              <a:rPr lang="en-US" sz="1200">
                <a:latin typeface="+mn-lt"/>
              </a:rPr>
              <a:pPr algn="r">
                <a:defRPr/>
              </a:pPr>
              <a:t>10</a:t>
            </a:fld>
            <a:endParaRPr lang="en-US" sz="1200">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b="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0" dirty="0" smtClean="0"/>
              <a:t>If we put them together, we observe that the global illumination</a:t>
            </a:r>
            <a:r>
              <a:rPr lang="en-US" b="0" baseline="0" dirty="0" smtClean="0"/>
              <a:t> blur kernel is almost invariant to the focus setting! On the other hand, as expected, the defocus blur kernels vary a lot. </a:t>
            </a:r>
            <a:endParaRPr lang="en-US" b="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b="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0" dirty="0" smtClean="0"/>
              <a:t>Let’s think about this for a moment – let’s</a:t>
            </a:r>
            <a:r>
              <a:rPr lang="en-US" b="0" baseline="0" dirty="0" smtClean="0"/>
              <a:t> see what is happening here. </a:t>
            </a:r>
            <a:r>
              <a:rPr lang="en-US" b="0" dirty="0" smtClean="0"/>
              <a:t>The global illumination blur kernel at</a:t>
            </a:r>
            <a:r>
              <a:rPr lang="en-US" b="0" baseline="0" dirty="0" smtClean="0"/>
              <a:t> a point is due to light coming from other scene points. When we change the focus setting, the individual contributions might change, but the sum remains nearly invariant. </a:t>
            </a:r>
            <a:endParaRPr lang="en-US" b="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b="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0" dirty="0" smtClean="0"/>
              <a:t>Okay – so far,</a:t>
            </a:r>
            <a:r>
              <a:rPr lang="en-US" b="0" baseline="0" dirty="0" smtClean="0"/>
              <a:t> we have looked at sub-surface scattering. Let’s look at inter-reflections now.</a:t>
            </a:r>
            <a:endParaRPr lang="en-US" b="0" dirty="0" smtClean="0"/>
          </a:p>
        </p:txBody>
      </p:sp>
      <p:sp>
        <p:nvSpPr>
          <p:cNvPr id="1433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3C9A231-8F88-4349-9888-689D902A80F0}" type="slidenum">
              <a:rPr lang="en-US" sz="1200">
                <a:latin typeface="+mn-lt"/>
              </a:rPr>
              <a:pPr algn="r">
                <a:defRPr/>
              </a:pPr>
              <a:t>11</a:t>
            </a:fld>
            <a:endParaRPr lang="en-US" sz="120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r>
              <a:rPr lang="en-US" dirty="0" smtClean="0"/>
              <a:t>This</a:t>
            </a:r>
            <a:r>
              <a:rPr lang="en-US" baseline="0" dirty="0" smtClean="0"/>
              <a:t> time, we made a V-groove made of two planes – so that point A receives inter-reflections. If we remove one of the planes from the V-groove, A does not receive inter-reflections now. </a:t>
            </a:r>
            <a:endParaRPr lang="en-US" dirty="0" smtClean="0"/>
          </a:p>
          <a:p>
            <a:pPr eaLnBrk="1" hangingPunct="1">
              <a:spcBef>
                <a:spcPct val="0"/>
              </a:spcBef>
            </a:pPr>
            <a:endParaRPr lang="en-US" dirty="0" smtClean="0"/>
          </a:p>
          <a:p>
            <a:pPr eaLnBrk="1" hangingPunct="1">
              <a:spcBef>
                <a:spcPct val="0"/>
              </a:spcBef>
            </a:pPr>
            <a:r>
              <a:rPr lang="en-US" dirty="0" smtClean="0"/>
              <a:t>As before, we compute the global illumination blur kernels. They might be different from what we had before, but the important thing</a:t>
            </a:r>
            <a:r>
              <a:rPr lang="en-US" baseline="0" dirty="0" smtClean="0"/>
              <a:t> is that they are still invariant to the focal plane position. </a:t>
            </a:r>
            <a:endParaRPr lang="en-US" dirty="0" smtClean="0"/>
          </a:p>
          <a:p>
            <a:pPr eaLnBrk="1" hangingPunct="1">
              <a:spcBef>
                <a:spcPct val="0"/>
              </a:spcBef>
            </a:pPr>
            <a:endParaRPr lang="en-US" dirty="0" smtClean="0"/>
          </a:p>
          <a:p>
            <a:pPr eaLnBrk="1" hangingPunct="1">
              <a:spcBef>
                <a:spcPct val="0"/>
              </a:spcBef>
            </a:pPr>
            <a:r>
              <a:rPr lang="en-US" dirty="0" smtClean="0"/>
              <a:t>This is a very nice result which can be useful</a:t>
            </a:r>
            <a:r>
              <a:rPr lang="en-US" baseline="0" dirty="0" smtClean="0"/>
              <a:t> in any scenario where a projector is used to illuminate a real scene. </a:t>
            </a:r>
            <a:endParaRPr lang="en-US" dirty="0" smtClean="0"/>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3F265-9883-438F-B4E4-AAB3791CA943}"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0" dirty="0" smtClean="0"/>
          </a:p>
          <a:p>
            <a:pPr>
              <a:spcBef>
                <a:spcPct val="50000"/>
              </a:spcBef>
              <a:defRPr/>
            </a:pPr>
            <a:r>
              <a:rPr lang="en-US" sz="1200" b="0" dirty="0" smtClean="0">
                <a:solidFill>
                  <a:srgbClr val="FFFF99"/>
                </a:solidFill>
                <a:latin typeface="Times New Roman" pitchFamily="18" charset="0"/>
                <a:cs typeface="Times New Roman" pitchFamily="18" charset="0"/>
              </a:rPr>
              <a:t>For example, as we mentioned earlier, projector defocus analysis was used to compute scene depths. The idea is</a:t>
            </a:r>
            <a:r>
              <a:rPr lang="en-US" sz="1200" b="0" baseline="0" dirty="0" smtClean="0">
                <a:solidFill>
                  <a:srgbClr val="FFFF99"/>
                </a:solidFill>
                <a:latin typeface="Times New Roman" pitchFamily="18" charset="0"/>
                <a:cs typeface="Times New Roman" pitchFamily="18" charset="0"/>
              </a:rPr>
              <a:t> to project a high frequency stripes pattern on the scene – the </a:t>
            </a:r>
            <a:r>
              <a:rPr lang="en-US" sz="1200" b="0" dirty="0" smtClean="0">
                <a:solidFill>
                  <a:srgbClr val="FFFF99"/>
                </a:solidFill>
                <a:latin typeface="Times New Roman" pitchFamily="18" charset="0"/>
                <a:cs typeface="Times New Roman" pitchFamily="18" charset="0"/>
              </a:rPr>
              <a:t>depths are computed by measuring the amount of defocus blur in the intensity profiles. However, due to the additional global illumination blur, this technique</a:t>
            </a:r>
            <a:r>
              <a:rPr lang="en-US" sz="1200" b="0" baseline="0" dirty="0" smtClean="0">
                <a:solidFill>
                  <a:srgbClr val="FFFF99"/>
                </a:solidFill>
                <a:latin typeface="Times New Roman" pitchFamily="18" charset="0"/>
                <a:cs typeface="Times New Roman" pitchFamily="18" charset="0"/>
              </a:rPr>
              <a:t> gets confused producing incorrect </a:t>
            </a:r>
            <a:r>
              <a:rPr lang="en-US" sz="1200" b="0" dirty="0" smtClean="0">
                <a:solidFill>
                  <a:srgbClr val="FFFF99"/>
                </a:solidFill>
                <a:latin typeface="Times New Roman" pitchFamily="18" charset="0"/>
                <a:cs typeface="Times New Roman" pitchFamily="18" charset="0"/>
              </a:rPr>
              <a:t>depths. Let’s consider this scene. We have a wax candle inside a clay pot,</a:t>
            </a:r>
            <a:r>
              <a:rPr lang="en-US" sz="1200" b="0" baseline="0" dirty="0" smtClean="0">
                <a:solidFill>
                  <a:srgbClr val="FFFF99"/>
                </a:solidFill>
                <a:latin typeface="Times New Roman" pitchFamily="18" charset="0"/>
                <a:cs typeface="Times New Roman" pitchFamily="18" charset="0"/>
              </a:rPr>
              <a:t> a marble statue….</a:t>
            </a:r>
          </a:p>
          <a:p>
            <a:pPr>
              <a:spcBef>
                <a:spcPct val="50000"/>
              </a:spcBef>
              <a:defRPr/>
            </a:pPr>
            <a:endParaRPr lang="en-US" sz="1200" b="0" baseline="0" dirty="0" smtClean="0">
              <a:solidFill>
                <a:srgbClr val="FFFF99"/>
              </a:solidFill>
              <a:latin typeface="Times New Roman" pitchFamily="18" charset="0"/>
              <a:cs typeface="Times New Roman" pitchFamily="18" charset="0"/>
            </a:endParaRPr>
          </a:p>
          <a:p>
            <a:pPr marL="0" marR="0" indent="0" algn="l" defTabSz="914400" rtl="0" eaLnBrk="0" fontAlgn="base" latinLnBrk="0" hangingPunct="0">
              <a:lnSpc>
                <a:spcPct val="100000"/>
              </a:lnSpc>
              <a:spcBef>
                <a:spcPct val="50000"/>
              </a:spcBef>
              <a:spcAft>
                <a:spcPct val="0"/>
              </a:spcAft>
              <a:buClrTx/>
              <a:buSzTx/>
              <a:buFontTx/>
              <a:buNone/>
              <a:tabLst/>
              <a:defRPr/>
            </a:pPr>
            <a:r>
              <a:rPr lang="en-US" sz="1200" b="0" dirty="0" smtClean="0">
                <a:solidFill>
                  <a:srgbClr val="FFFF99"/>
                </a:solidFill>
                <a:latin typeface="Times New Roman" pitchFamily="18" charset="0"/>
                <a:cs typeface="Times New Roman" pitchFamily="18" charset="0"/>
              </a:rPr>
              <a:t>This</a:t>
            </a:r>
            <a:r>
              <a:rPr lang="en-US" sz="1200" b="0" baseline="0" dirty="0" smtClean="0">
                <a:solidFill>
                  <a:srgbClr val="FFFF99"/>
                </a:solidFill>
                <a:latin typeface="Times New Roman" pitchFamily="18" charset="0"/>
                <a:cs typeface="Times New Roman" pitchFamily="18" charset="0"/>
              </a:rPr>
              <a:t> is the depth map from projector defocus. The brighter a scene point, the farther it is. In the correct depth map, the candle and the clay pot should have similar depths – which is not the case here due to the additional global illumination.</a:t>
            </a:r>
            <a:endParaRPr lang="en-US" sz="1200" b="0" dirty="0" smtClean="0">
              <a:solidFill>
                <a:srgbClr val="FFFF99"/>
              </a:solidFill>
              <a:latin typeface="Times New Roman" pitchFamily="18" charset="0"/>
              <a:cs typeface="Times New Roman" pitchFamily="18" charset="0"/>
            </a:endParaRPr>
          </a:p>
          <a:p>
            <a:pPr>
              <a:spcBef>
                <a:spcPct val="50000"/>
              </a:spcBef>
              <a:defRPr/>
            </a:pPr>
            <a:endParaRPr lang="en-US" sz="1200" b="0" dirty="0" smtClean="0">
              <a:solidFill>
                <a:srgbClr val="FFFF99"/>
              </a:solidFill>
              <a:latin typeface="Times New Roman" pitchFamily="18" charset="0"/>
              <a:cs typeface="Times New Roman" pitchFamily="18" charset="0"/>
            </a:endParaRPr>
          </a:p>
          <a:p>
            <a:endParaRPr lang="en-US" b="0" dirty="0" smtClean="0"/>
          </a:p>
        </p:txBody>
      </p:sp>
      <p:sp>
        <p:nvSpPr>
          <p:cNvPr id="4" name="Slide Number Placeholder 3"/>
          <p:cNvSpPr>
            <a:spLocks noGrp="1"/>
          </p:cNvSpPr>
          <p:nvPr>
            <p:ph type="sldNum" sz="quarter" idx="5"/>
          </p:nvPr>
        </p:nvSpPr>
        <p:spPr/>
        <p:txBody>
          <a:bodyPr/>
          <a:lstStyle/>
          <a:p>
            <a:pPr>
              <a:defRPr/>
            </a:pPr>
            <a:fld id="{F476E2A7-798B-4652-B89B-478C4F0C5444}"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defRPr/>
            </a:pPr>
            <a:endParaRPr lang="en-US" sz="1200" b="0" dirty="0" smtClean="0">
              <a:solidFill>
                <a:srgbClr val="FFFF99"/>
              </a:solidFill>
              <a:latin typeface="Times New Roman" pitchFamily="18" charset="0"/>
              <a:cs typeface="Times New Roman" pitchFamily="18" charset="0"/>
            </a:endParaRPr>
          </a:p>
          <a:p>
            <a:pPr>
              <a:spcBef>
                <a:spcPct val="50000"/>
              </a:spcBef>
              <a:defRPr/>
            </a:pPr>
            <a:endParaRPr lang="en-US" sz="1200" b="0" dirty="0" smtClean="0">
              <a:solidFill>
                <a:srgbClr val="FFFF99"/>
              </a:solidFill>
              <a:latin typeface="Times New Roman" pitchFamily="18" charset="0"/>
              <a:cs typeface="Times New Roman" pitchFamily="18" charset="0"/>
            </a:endParaRPr>
          </a:p>
          <a:p>
            <a:pPr>
              <a:spcBef>
                <a:spcPct val="50000"/>
              </a:spcBef>
              <a:defRPr/>
            </a:pPr>
            <a:r>
              <a:rPr lang="en-US" sz="1200" b="0" dirty="0" smtClean="0">
                <a:solidFill>
                  <a:srgbClr val="FFFF99"/>
                </a:solidFill>
                <a:latin typeface="Times New Roman" pitchFamily="18" charset="0"/>
                <a:cs typeface="Times New Roman" pitchFamily="18" charset="0"/>
              </a:rPr>
              <a:t>Let’s see how can we get the correct depths. </a:t>
            </a:r>
            <a:r>
              <a:rPr lang="en-US" dirty="0" smtClean="0"/>
              <a:t>Basically, we have two unknowns: global illumination and defocus</a:t>
            </a:r>
            <a:r>
              <a:rPr lang="en-US" baseline="0" dirty="0" smtClean="0"/>
              <a:t>. So, intuitively, with two focal plane positions, we should be able to separate the two. </a:t>
            </a:r>
          </a:p>
          <a:p>
            <a:pPr>
              <a:spcBef>
                <a:spcPct val="50000"/>
              </a:spcBef>
              <a:defRPr/>
            </a:pPr>
            <a:endParaRPr lang="en-US" sz="1200" b="0" dirty="0" smtClean="0">
              <a:solidFill>
                <a:srgbClr val="FFFF99"/>
              </a:solidFill>
              <a:latin typeface="Times New Roman" pitchFamily="18" charset="0"/>
              <a:cs typeface="Times New Roman" pitchFamily="18" charset="0"/>
            </a:endParaRPr>
          </a:p>
        </p:txBody>
      </p:sp>
      <p:sp>
        <p:nvSpPr>
          <p:cNvPr id="4" name="Slide Number Placeholder 3"/>
          <p:cNvSpPr>
            <a:spLocks noGrp="1"/>
          </p:cNvSpPr>
          <p:nvPr>
            <p:ph type="sldNum" sz="quarter" idx="5"/>
          </p:nvPr>
        </p:nvSpPr>
        <p:spPr/>
        <p:txBody>
          <a:bodyPr/>
          <a:lstStyle/>
          <a:p>
            <a:pPr>
              <a:defRPr/>
            </a:pPr>
            <a:fld id="{9049174B-2C60-4C7C-84AD-06144984B710}"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baseline="0" dirty="0" smtClean="0"/>
          </a:p>
          <a:p>
            <a:pPr eaLnBrk="1" hangingPunct="1">
              <a:spcBef>
                <a:spcPct val="0"/>
              </a:spcBef>
            </a:pPr>
            <a:r>
              <a:rPr lang="en-US" dirty="0" smtClean="0"/>
              <a:t>Here are two example sequences – in the first, the projector is focus behin</a:t>
            </a:r>
            <a:r>
              <a:rPr lang="en-US" baseline="0" dirty="0" smtClean="0"/>
              <a:t>d the scene and in the second, it is focused in front of the scene. </a:t>
            </a:r>
            <a:endParaRPr lang="en-US" dirty="0" smtClean="0"/>
          </a:p>
          <a:p>
            <a:pPr eaLnBrk="1" hangingPunct="1">
              <a:spcBef>
                <a:spcPct val="0"/>
              </a:spcBef>
            </a:pPr>
            <a:endParaRPr lang="en-US" dirty="0" smtClean="0"/>
          </a:p>
          <a:p>
            <a:pPr eaLnBrk="1" hangingPunct="1">
              <a:spcBef>
                <a:spcPct val="0"/>
              </a:spcBef>
            </a:pPr>
            <a:r>
              <a:rPr lang="en-US" dirty="0" smtClean="0"/>
              <a:t>Consider the radiance</a:t>
            </a:r>
            <a:r>
              <a:rPr lang="en-US" baseline="0" dirty="0" smtClean="0"/>
              <a:t> profiles at </a:t>
            </a:r>
            <a:r>
              <a:rPr lang="en-US" dirty="0" smtClean="0"/>
              <a:t>scene point A for the</a:t>
            </a:r>
            <a:r>
              <a:rPr lang="en-US" baseline="0" dirty="0" smtClean="0"/>
              <a:t> two focus settings. The profiles are a convolution of the input pattern, the defocus blur kernel and the global illumination blur kernel. We now use the fact that the global illumination kernel is the same across different focus settings. </a:t>
            </a:r>
          </a:p>
          <a:p>
            <a:pPr eaLnBrk="1" hangingPunct="1">
              <a:spcBef>
                <a:spcPct val="0"/>
              </a:spcBef>
            </a:pPr>
            <a:endParaRPr lang="en-US" baseline="0" dirty="0" smtClean="0"/>
          </a:p>
          <a:p>
            <a:pPr eaLnBrk="1" hangingPunct="1">
              <a:spcBef>
                <a:spcPct val="0"/>
              </a:spcBef>
            </a:pPr>
            <a:r>
              <a:rPr lang="en-US" baseline="0" dirty="0" smtClean="0"/>
              <a:t>So, we take the discrete </a:t>
            </a:r>
            <a:r>
              <a:rPr lang="en-US" baseline="0" dirty="0" err="1" smtClean="0"/>
              <a:t>fourier</a:t>
            </a:r>
            <a:r>
              <a:rPr lang="en-US" baseline="0" dirty="0" smtClean="0"/>
              <a:t> transform of the two profiles and take their ratio to cancel the g-term. The ratio omega is a depth measure which is invariant to global illumination!</a:t>
            </a:r>
          </a:p>
          <a:p>
            <a:pPr eaLnBrk="1" hangingPunct="1">
              <a:spcBef>
                <a:spcPct val="0"/>
              </a:spcBef>
            </a:pPr>
            <a:endParaRPr lang="en-US" baseline="0" dirty="0" smtClean="0"/>
          </a:p>
          <a:p>
            <a:pPr eaLnBrk="1" hangingPunct="1">
              <a:spcBef>
                <a:spcPct val="0"/>
              </a:spcBef>
            </a:pPr>
            <a:r>
              <a:rPr lang="en-US" baseline="0" dirty="0" smtClean="0"/>
              <a:t>To get real depths --- we do a one time calibration step. </a:t>
            </a:r>
            <a:endParaRPr lang="en-US" dirty="0" smtClean="0"/>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7AA96F-C832-4B49-8F9F-399C84EC30FB}"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dirty="0" smtClean="0"/>
              <a:t>Here is the depth map of the scene computed using the two focal planes algorithm. The errors due to global illumination are significantly reduced – notice</a:t>
            </a:r>
            <a:r>
              <a:rPr lang="en-US" baseline="0" dirty="0" smtClean="0"/>
              <a:t> that the candle and the clay-pot have approximately the same depths.</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40E8221C-64F9-442E-97B9-7A471E8E610A}"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dirty="0" smtClean="0"/>
              <a:t>Compare this to the previous result – we call</a:t>
            </a:r>
            <a:r>
              <a:rPr lang="en-US" baseline="0" dirty="0" smtClean="0"/>
              <a:t> it the single focal plane algorithm because it requires capturing images at a single focus setting</a:t>
            </a:r>
            <a:r>
              <a:rPr lang="en-US" dirty="0" smtClean="0"/>
              <a:t>. We can see incorrect results wherever there</a:t>
            </a:r>
            <a:r>
              <a:rPr lang="en-US" baseline="0" dirty="0" smtClean="0"/>
              <a:t> is global illumination - </a:t>
            </a:r>
            <a:r>
              <a:rPr lang="en-US" dirty="0" smtClean="0"/>
              <a:t>on the candle – on the marble statue, in the V-groove  - due to inter-reflections.</a:t>
            </a:r>
          </a:p>
        </p:txBody>
      </p:sp>
      <p:sp>
        <p:nvSpPr>
          <p:cNvPr id="4" name="Slide Number Placeholder 3"/>
          <p:cNvSpPr>
            <a:spLocks noGrp="1"/>
          </p:cNvSpPr>
          <p:nvPr>
            <p:ph type="sldNum" sz="quarter" idx="5"/>
          </p:nvPr>
        </p:nvSpPr>
        <p:spPr/>
        <p:txBody>
          <a:bodyPr/>
          <a:lstStyle/>
          <a:p>
            <a:pPr>
              <a:defRPr/>
            </a:pPr>
            <a:fld id="{F476E2A7-798B-4652-B89B-478C4F0C5444}"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dirty="0" smtClean="0"/>
              <a:t>Here is our result one more time. </a:t>
            </a:r>
          </a:p>
          <a:p>
            <a:endParaRPr lang="en-US" dirty="0" smtClean="0"/>
          </a:p>
          <a:p>
            <a:r>
              <a:rPr lang="en-US" dirty="0" smtClean="0"/>
              <a:t>For more robustness, we can use multiple focal plane positions. Here is the depth map if we use multiple focal plane positions.</a:t>
            </a:r>
          </a:p>
        </p:txBody>
      </p:sp>
      <p:sp>
        <p:nvSpPr>
          <p:cNvPr id="4" name="Slide Number Placeholder 3"/>
          <p:cNvSpPr>
            <a:spLocks noGrp="1"/>
          </p:cNvSpPr>
          <p:nvPr>
            <p:ph type="sldNum" sz="quarter" idx="5"/>
          </p:nvPr>
        </p:nvSpPr>
        <p:spPr/>
        <p:txBody>
          <a:bodyPr/>
          <a:lstStyle/>
          <a:p>
            <a:pPr>
              <a:defRPr/>
            </a:pPr>
            <a:fld id="{40E8221C-64F9-442E-97B9-7A471E8E610A}"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dirty="0" smtClean="0"/>
              <a:t>There</a:t>
            </a:r>
            <a:r>
              <a:rPr lang="en-US" baseline="0" dirty="0" smtClean="0"/>
              <a:t> is less noise then before – although we require more images. Interestingly, this algorithm can be thought of as dual to shape from camera focus – instead of changing the camera focal plane, we change the projector focal plane.</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8C4FD83B-C7DB-455B-B2AD-EA5460033718}"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solidFill>
                <a:srgbClr val="FFCC66"/>
              </a:solidFill>
            </a:endParaRPr>
          </a:p>
          <a:p>
            <a:pPr eaLnBrk="1" hangingPunct="1">
              <a:spcBef>
                <a:spcPct val="0"/>
              </a:spcBef>
            </a:pPr>
            <a:r>
              <a:rPr lang="en-US" dirty="0" smtClean="0">
                <a:solidFill>
                  <a:srgbClr val="FFCC66"/>
                </a:solidFill>
              </a:rPr>
              <a:t>Here is a scene and a light source. In the simplest case, light travels in a straight line from the source to the viewer. This is direct</a:t>
            </a:r>
            <a:r>
              <a:rPr lang="en-US" baseline="0" dirty="0" smtClean="0">
                <a:solidFill>
                  <a:srgbClr val="FFCC66"/>
                </a:solidFill>
              </a:rPr>
              <a:t> illumination.</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However, light can get reflected from other parts of the scene – this is called inter-reflections. If the surface is translucent, light will permeate *BENEATH* the surface – this is called sub-surface scattering. Finally, in the presence of media such as dust, smoke and water, light will get scattered – this is called volumetric scattering. </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All these complex and interesting effects are collectively called global illumination or global light transport. </a:t>
            </a:r>
          </a:p>
          <a:p>
            <a:pPr eaLnBrk="1" hangingPunct="1">
              <a:spcBef>
                <a:spcPct val="0"/>
              </a:spcBef>
            </a:pPr>
            <a:endParaRPr lang="en-US" baseline="0" dirty="0" smtClean="0">
              <a:solidFill>
                <a:srgbClr val="FFCC66"/>
              </a:solidFill>
            </a:endParaRP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4BA9B-7DFF-4F7F-A18B-1236CF7956A1}"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p:cNvSpPr>
          <p:nvPr>
            <p:ph type="sldImg"/>
          </p:nvPr>
        </p:nvSpPr>
        <p:spPr bwMode="auto">
          <a:noFill/>
          <a:ln>
            <a:solidFill>
              <a:srgbClr val="000000"/>
            </a:solidFill>
            <a:miter lim="800000"/>
            <a:headEnd/>
            <a:tailEnd/>
          </a:ln>
        </p:spPr>
      </p:sp>
      <p:sp>
        <p:nvSpPr>
          <p:cNvPr id="40141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dirty="0" smtClean="0"/>
              <a:t>Here are a couple of renderings of the scene from different view points. </a:t>
            </a:r>
          </a:p>
        </p:txBody>
      </p:sp>
      <p:sp>
        <p:nvSpPr>
          <p:cNvPr id="4" name="Slide Number Placeholder 3"/>
          <p:cNvSpPr>
            <a:spLocks noGrp="1"/>
          </p:cNvSpPr>
          <p:nvPr>
            <p:ph type="sldNum" sz="quarter" idx="5"/>
          </p:nvPr>
        </p:nvSpPr>
        <p:spPr/>
        <p:txBody>
          <a:bodyPr/>
          <a:lstStyle/>
          <a:p>
            <a:pPr>
              <a:defRPr/>
            </a:pPr>
            <a:fld id="{62764389-5E52-4EE6-B2DC-5E2C38FC78FC}"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r>
              <a:rPr lang="en-US" dirty="0" smtClean="0"/>
              <a:t>Here is a comparison. Top right is the previous technique – the bottom row is our</a:t>
            </a:r>
            <a:r>
              <a:rPr lang="en-US" baseline="0" dirty="0" smtClean="0"/>
              <a:t> results – with two and multiple focal planes. </a:t>
            </a:r>
            <a:r>
              <a:rPr lang="en-US" dirty="0" smtClean="0"/>
              <a:t>Looking</a:t>
            </a:r>
            <a:r>
              <a:rPr lang="en-US" baseline="0" dirty="0" smtClean="0"/>
              <a:t> at this comparison, it becomes clear that one has to account for global illumination for accurate depth recovery – and we have shown that this can be done by modeling both defocus and global illumination as blur kernels and then separating them.</a:t>
            </a:r>
          </a:p>
          <a:p>
            <a:pPr eaLnBrk="1" hangingPunct="1">
              <a:spcBef>
                <a:spcPct val="0"/>
              </a:spcBef>
            </a:pPr>
            <a:endParaRPr lang="en-US" baseline="0" dirty="0" smtClean="0"/>
          </a:p>
          <a:p>
            <a:pPr eaLnBrk="1" hangingPunct="1">
              <a:spcBef>
                <a:spcPct val="0"/>
              </a:spcBef>
            </a:pPr>
            <a:r>
              <a:rPr lang="en-US" baseline="0" dirty="0" smtClean="0"/>
              <a:t>Let’s look at some more results.</a:t>
            </a:r>
          </a:p>
        </p:txBody>
      </p:sp>
      <p:sp>
        <p:nvSpPr>
          <p:cNvPr id="156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1B7ED0-73A4-48FB-AF7E-7FAB01BC25A7}"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EFBD526-C2D1-4928-BA7B-295700021976}"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Look at the base of</a:t>
            </a:r>
            <a:r>
              <a:rPr lang="en-US" baseline="0" dirty="0" smtClean="0"/>
              <a:t> the objects – because of inter-reflections, the previous technique produces incorrect results. In the correct depth map, there should be a </a:t>
            </a:r>
            <a:r>
              <a:rPr lang="en-US" baseline="0" dirty="0" err="1" smtClean="0"/>
              <a:t>smooooooth</a:t>
            </a:r>
            <a:r>
              <a:rPr lang="en-US" baseline="0" dirty="0" smtClean="0"/>
              <a:t> transition in depths – which is the case with our results. &lt;Pause&gt;</a:t>
            </a:r>
            <a:endParaRPr lang="en-US" dirty="0"/>
          </a:p>
        </p:txBody>
      </p:sp>
      <p:sp>
        <p:nvSpPr>
          <p:cNvPr id="4" name="Slide Number Placeholder 3"/>
          <p:cNvSpPr>
            <a:spLocks noGrp="1"/>
          </p:cNvSpPr>
          <p:nvPr>
            <p:ph type="sldNum" sz="quarter" idx="10"/>
          </p:nvPr>
        </p:nvSpPr>
        <p:spPr/>
        <p:txBody>
          <a:bodyPr/>
          <a:lstStyle/>
          <a:p>
            <a:pPr>
              <a:defRPr/>
            </a:pPr>
            <a:fld id="{9EFBD526-C2D1-4928-BA7B-295700021976}"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Try to guess</a:t>
            </a:r>
            <a:r>
              <a:rPr lang="en-US" baseline="0" dirty="0" smtClean="0"/>
              <a:t> which of these is real and which is fake.</a:t>
            </a:r>
            <a:endParaRPr lang="en-US" dirty="0"/>
          </a:p>
        </p:txBody>
      </p:sp>
      <p:sp>
        <p:nvSpPr>
          <p:cNvPr id="4" name="Slide Number Placeholder 3"/>
          <p:cNvSpPr>
            <a:spLocks noGrp="1"/>
          </p:cNvSpPr>
          <p:nvPr>
            <p:ph type="sldNum" sz="quarter" idx="10"/>
          </p:nvPr>
        </p:nvSpPr>
        <p:spPr/>
        <p:txBody>
          <a:bodyPr/>
          <a:lstStyle/>
          <a:p>
            <a:pPr>
              <a:defRPr/>
            </a:pPr>
            <a:fld id="{9EFBD526-C2D1-4928-BA7B-295700021976}"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Now – because real and fake objects have different amount</a:t>
            </a:r>
            <a:r>
              <a:rPr lang="en-US" baseline="0" dirty="0" smtClean="0"/>
              <a:t> of translucencies, the previous method produces different depths for them. For example, look at the milk glasses. Interestingly, this can be used to measure how translucent a material is – in this case, the glass on the right with fat free milk is more translucent than regular milk. </a:t>
            </a:r>
          </a:p>
          <a:p>
            <a:endParaRPr lang="en-US" baseline="0" dirty="0" smtClean="0"/>
          </a:p>
          <a:p>
            <a:r>
              <a:rPr lang="en-US" baseline="0" dirty="0" smtClean="0"/>
              <a:t>In the correct depth map – these should have the same depths – which is the case with our techniques. </a:t>
            </a:r>
            <a:endParaRPr lang="en-US" dirty="0" smtClean="0"/>
          </a:p>
          <a:p>
            <a:endParaRPr lang="en-US" dirty="0" smtClean="0"/>
          </a:p>
          <a:p>
            <a:pPr eaLnBrk="1" hangingPunct="1">
              <a:spcBef>
                <a:spcPct val="0"/>
              </a:spcBef>
            </a:pPr>
            <a:endParaRPr lang="en-US" baseline="0" dirty="0" smtClean="0"/>
          </a:p>
          <a:p>
            <a:pPr eaLnBrk="1" hangingPunct="1">
              <a:spcBef>
                <a:spcPct val="0"/>
              </a:spcBef>
            </a:pPr>
            <a:r>
              <a:rPr lang="en-US" baseline="0" dirty="0" smtClean="0"/>
              <a:t>Now, so far we have considered global illumination as noise – something which needs to be eliminated. What if we actually want to measure the global component of an image. The reason we would want to do that is because the global component provides a lot of useful information about the scene.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EFBD526-C2D1-4928-BA7B-295700021976}"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r>
              <a:rPr lang="en-US" dirty="0" smtClean="0"/>
              <a:t>Recently Nayar et al proposed a technique for separating the direct and global components of light transport using high-frequency illumination. For example, we can use a checker-board pattern with</a:t>
            </a:r>
            <a:r>
              <a:rPr lang="en-US" baseline="0" dirty="0" smtClean="0"/>
              <a:t> half the pixels on and the other half off.</a:t>
            </a:r>
          </a:p>
          <a:p>
            <a:pPr eaLnBrk="1" hangingPunct="1">
              <a:spcBef>
                <a:spcPct val="0"/>
              </a:spcBef>
            </a:pPr>
            <a:endParaRPr lang="en-US" baseline="0" dirty="0" smtClean="0"/>
          </a:p>
          <a:p>
            <a:pPr eaLnBrk="1" hangingPunct="1">
              <a:spcBef>
                <a:spcPct val="0"/>
              </a:spcBef>
            </a:pPr>
            <a:r>
              <a:rPr lang="en-US" baseline="0" dirty="0" smtClean="0"/>
              <a:t>Consider the scene point S. If it is getting directly lit, it is receiving the direct component and HALF the global component – since only half the pixels are on. We call this </a:t>
            </a:r>
            <a:r>
              <a:rPr lang="en-US" baseline="0" dirty="0" err="1" smtClean="0"/>
              <a:t>emax</a:t>
            </a:r>
            <a:r>
              <a:rPr lang="en-US" baseline="0" dirty="0" smtClean="0"/>
              <a:t>. If it is not getting directly lit, it receives only half the global component. This is </a:t>
            </a:r>
            <a:r>
              <a:rPr lang="en-US" baseline="0" dirty="0" err="1" smtClean="0"/>
              <a:t>emin</a:t>
            </a:r>
            <a:r>
              <a:rPr lang="en-US" baseline="0" dirty="0" smtClean="0"/>
              <a:t>. </a:t>
            </a:r>
          </a:p>
          <a:p>
            <a:pPr eaLnBrk="1" hangingPunct="1">
              <a:spcBef>
                <a:spcPct val="0"/>
              </a:spcBef>
            </a:pPr>
            <a:endParaRPr lang="en-US" baseline="0" dirty="0" smtClean="0"/>
          </a:p>
          <a:p>
            <a:pPr eaLnBrk="1" hangingPunct="1">
              <a:spcBef>
                <a:spcPct val="0"/>
              </a:spcBef>
            </a:pPr>
            <a:r>
              <a:rPr lang="en-US" baseline="0" dirty="0" smtClean="0"/>
              <a:t>By shifting the pattern – we can compute the pixel wise </a:t>
            </a:r>
            <a:r>
              <a:rPr lang="en-US" baseline="0" dirty="0" err="1" smtClean="0"/>
              <a:t>emax</a:t>
            </a:r>
            <a:r>
              <a:rPr lang="en-US" baseline="0" dirty="0" smtClean="0"/>
              <a:t> and </a:t>
            </a:r>
            <a:r>
              <a:rPr lang="en-US" baseline="0" dirty="0" err="1" smtClean="0"/>
              <a:t>emin</a:t>
            </a:r>
            <a:r>
              <a:rPr lang="en-US" baseline="0" dirty="0" smtClean="0"/>
              <a:t>. From these, we can solve for the direct and global components. </a:t>
            </a:r>
          </a:p>
          <a:p>
            <a:pPr eaLnBrk="1" hangingPunct="1">
              <a:spcBef>
                <a:spcPct val="0"/>
              </a:spcBef>
            </a:pP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This technique, however, does not account for defocus. Let’s see how does defocus affect separation.</a:t>
            </a:r>
          </a:p>
        </p:txBody>
      </p:sp>
      <p:sp>
        <p:nvSpPr>
          <p:cNvPr id="157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882C6D-D864-4E3B-A377-11D53DCB1E1F}"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Consider this scene point. The pattern is blurred here due to defocus. The separation equations have to be modified in this manner to account for defocus. This point receives only a fraction of the direct component. This fraction depends on the focal plane position – when the point is in focus, it is 1. Since global illumination is a low frequency effect, we assume that S still receives half the global component. Similarly, for the </a:t>
            </a:r>
            <a:r>
              <a:rPr lang="en-US" baseline="0" dirty="0" err="1" smtClean="0"/>
              <a:t>emin</a:t>
            </a:r>
            <a:r>
              <a:rPr lang="en-US" baseline="0" dirty="0" smtClean="0"/>
              <a:t> image, the scene point receives a fraction of the direct component. This fraction is zero when it is in focus. </a:t>
            </a:r>
          </a:p>
          <a:p>
            <a:pPr eaLnBrk="1" hangingPunct="1">
              <a:spcBef>
                <a:spcPct val="0"/>
              </a:spcBef>
            </a:pPr>
            <a:endParaRPr lang="en-US" baseline="0" dirty="0" smtClean="0"/>
          </a:p>
          <a:p>
            <a:pPr eaLnBrk="1" hangingPunct="1">
              <a:spcBef>
                <a:spcPct val="0"/>
              </a:spcBef>
            </a:pPr>
            <a:endParaRPr lang="en-US" baseline="0" dirty="0" smtClean="0"/>
          </a:p>
        </p:txBody>
      </p:sp>
      <p:sp>
        <p:nvSpPr>
          <p:cNvPr id="157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882C6D-D864-4E3B-A377-11D53DCB1E1F}"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If we do not account for defocus, we will get different separations for different focal plane positions – which is not right, because direct and global components are inherent to the scene – they should not be changing with the focus setting of the projector.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a:t>
            </a:r>
            <a:r>
              <a:rPr lang="en-US" baseline="0" dirty="0" smtClean="0"/>
              <a:t> get the correct separation in the presence of defocus – let’s think about the source of error – defocus. Defocus is a depth dependent effect. So, in principle, if we have a depth map of the scene – we can remove the defocus effects. </a:t>
            </a:r>
            <a:r>
              <a:rPr lang="en-US" dirty="0" smtClean="0"/>
              <a:t>The depth map can</a:t>
            </a:r>
            <a:r>
              <a:rPr lang="en-US" baseline="0" dirty="0" smtClean="0"/>
              <a:t> be computed from any of the techniques discussed earlier. </a:t>
            </a:r>
          </a:p>
          <a:p>
            <a:endParaRPr lang="en-US" baseline="0"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r>
              <a:rPr lang="en-US" dirty="0" smtClean="0"/>
              <a:t>We come across global light transport everywhere –</a:t>
            </a:r>
            <a:r>
              <a:rPr lang="en-US" baseline="0" dirty="0" smtClean="0"/>
              <a:t> </a:t>
            </a:r>
            <a:r>
              <a:rPr lang="en-US" dirty="0" err="1" smtClean="0"/>
              <a:t>infact</a:t>
            </a:r>
            <a:r>
              <a:rPr lang="en-US" dirty="0" smtClean="0"/>
              <a:t>, it is almost impossible to find a real-world scene without any global illumination. </a:t>
            </a:r>
          </a:p>
          <a:p>
            <a:pPr eaLnBrk="1" hangingPunct="1">
              <a:spcBef>
                <a:spcPct val="0"/>
              </a:spcBef>
            </a:pPr>
            <a:endParaRPr lang="en-US" dirty="0" smtClean="0"/>
          </a:p>
          <a:p>
            <a:pPr eaLnBrk="1" hangingPunct="1">
              <a:spcBef>
                <a:spcPct val="0"/>
              </a:spcBef>
            </a:pPr>
            <a:r>
              <a:rPr lang="en-US" dirty="0" smtClean="0"/>
              <a:t>Despite</a:t>
            </a:r>
            <a:r>
              <a:rPr lang="en-US" baseline="0" dirty="0" smtClean="0"/>
              <a:t> this, </a:t>
            </a:r>
            <a:r>
              <a:rPr lang="en-US" dirty="0" smtClean="0"/>
              <a:t>most current computer</a:t>
            </a:r>
            <a:r>
              <a:rPr lang="en-US" baseline="0" dirty="0" smtClean="0"/>
              <a:t> vision algorithms </a:t>
            </a:r>
            <a:r>
              <a:rPr lang="en-US" dirty="0" smtClean="0"/>
              <a:t>make the simplifying assumption that light travels in a straight light from the source to the scene and to then</a:t>
            </a:r>
            <a:r>
              <a:rPr lang="en-US" baseline="0" dirty="0" smtClean="0"/>
              <a:t> to the viewer</a:t>
            </a:r>
            <a:r>
              <a:rPr lang="en-US" dirty="0" smtClean="0"/>
              <a:t>. As a result, these</a:t>
            </a:r>
            <a:r>
              <a:rPr lang="en-US" baseline="0" dirty="0" smtClean="0"/>
              <a:t> algorithms suffer in *real world situations*, where there is global illumination.</a:t>
            </a:r>
            <a:endParaRPr lang="en-US" dirty="0" smtClean="0"/>
          </a:p>
          <a:p>
            <a:pPr eaLnBrk="1" hangingPunct="1">
              <a:spcBef>
                <a:spcPct val="0"/>
              </a:spcBef>
            </a:pPr>
            <a:endParaRPr lang="en-US" dirty="0" smtClean="0"/>
          </a:p>
          <a:p>
            <a:pPr eaLnBrk="1" hangingPunct="1">
              <a:spcBef>
                <a:spcPct val="0"/>
              </a:spcBef>
            </a:pPr>
            <a:r>
              <a:rPr lang="en-US" dirty="0" smtClean="0"/>
              <a:t>Now, let’s keep this thought</a:t>
            </a:r>
            <a:r>
              <a:rPr lang="en-US" baseline="0" dirty="0" smtClean="0"/>
              <a:t> aside for a bit, and look at defocused illumination. </a:t>
            </a:r>
            <a:endParaRPr lang="en-US" dirty="0" smtClean="0"/>
          </a:p>
        </p:txBody>
      </p:sp>
      <p:sp>
        <p:nvSpPr>
          <p:cNvPr id="141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7815AA-B895-4C7D-ADB7-D3A49F224D2A}"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TextEdit="1"/>
          </p:cNvSpPr>
          <p:nvPr>
            <p:ph type="sldImg"/>
          </p:nvPr>
        </p:nvSpPr>
        <p:spPr bwMode="auto">
          <a:noFill/>
          <a:ln>
            <a:solidFill>
              <a:srgbClr val="000000"/>
            </a:solidFill>
            <a:miter lim="800000"/>
            <a:headEnd/>
            <a:tailEnd/>
          </a:ln>
        </p:spPr>
      </p:sp>
      <p:sp>
        <p:nvSpPr>
          <p:cNvPr id="108546"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dirty="0" smtClean="0"/>
              <a:t>Let’s see how we do this. </a:t>
            </a:r>
          </a:p>
          <a:p>
            <a:endParaRPr lang="en-US" dirty="0" smtClean="0"/>
          </a:p>
          <a:p>
            <a:r>
              <a:rPr lang="en-US" dirty="0" smtClean="0"/>
              <a:t>Once again, l</a:t>
            </a:r>
            <a:r>
              <a:rPr lang="en-US" baseline="0" dirty="0" smtClean="0"/>
              <a:t>et’s consider the scene point S – and compute </a:t>
            </a:r>
            <a:r>
              <a:rPr lang="en-US" baseline="0" dirty="0" err="1" smtClean="0"/>
              <a:t>emax</a:t>
            </a:r>
            <a:r>
              <a:rPr lang="en-US" baseline="0" dirty="0" smtClean="0"/>
              <a:t> and </a:t>
            </a:r>
            <a:r>
              <a:rPr lang="en-US" baseline="0" dirty="0" err="1" smtClean="0"/>
              <a:t>emin</a:t>
            </a:r>
            <a:r>
              <a:rPr lang="en-US" baseline="0" dirty="0" smtClean="0"/>
              <a:t>: the maximum and the minimum intensity. </a:t>
            </a:r>
            <a:endParaRPr lang="en-US" dirty="0" smtClean="0"/>
          </a:p>
          <a:p>
            <a:endParaRPr lang="en-US" dirty="0" smtClean="0"/>
          </a:p>
          <a:p>
            <a:r>
              <a:rPr lang="en-US" dirty="0" smtClean="0"/>
              <a:t>Now here are two equations and 4 unknowns: </a:t>
            </a:r>
            <a:r>
              <a:rPr lang="en-US" dirty="0" err="1" smtClean="0"/>
              <a:t>eglobal</a:t>
            </a:r>
            <a:r>
              <a:rPr lang="en-US" dirty="0" smtClean="0"/>
              <a:t>, </a:t>
            </a:r>
            <a:r>
              <a:rPr lang="en-US" dirty="0" err="1" smtClean="0"/>
              <a:t>edirect</a:t>
            </a:r>
            <a:r>
              <a:rPr lang="en-US" dirty="0" smtClean="0"/>
              <a:t>, alpha-max</a:t>
            </a:r>
            <a:r>
              <a:rPr lang="en-US" baseline="0" dirty="0" smtClean="0"/>
              <a:t> and alpha-min. But, alpha-max and alpha-min depend ONLY on the defocus, and can be computed given the depth map of the scene. </a:t>
            </a:r>
          </a:p>
          <a:p>
            <a:endParaRPr lang="en-US" baseline="0" dirty="0" smtClean="0"/>
          </a:p>
          <a:p>
            <a:r>
              <a:rPr lang="en-US" baseline="0" dirty="0" smtClean="0"/>
              <a:t>So, w</a:t>
            </a:r>
            <a:r>
              <a:rPr lang="en-US" dirty="0" smtClean="0"/>
              <a:t>e can take the difference of these two equations to eliminate the global component, and compute the direct component. Alpha-max and Alpha-min are computed from the depth map. </a:t>
            </a:r>
          </a:p>
          <a:p>
            <a:endParaRPr lang="en-US" dirty="0" smtClean="0"/>
          </a:p>
          <a:p>
            <a:r>
              <a:rPr lang="en-US" dirty="0" smtClean="0"/>
              <a:t>The global component</a:t>
            </a:r>
            <a:r>
              <a:rPr lang="en-US" baseline="0" dirty="0" smtClean="0"/>
              <a:t> is then computed simply</a:t>
            </a:r>
            <a:r>
              <a:rPr lang="en-US" dirty="0" smtClean="0"/>
              <a:t> by subtracting the direct image from the total image. </a:t>
            </a:r>
          </a:p>
          <a:p>
            <a:endParaRPr lang="en-US" dirty="0" smtClean="0"/>
          </a:p>
          <a:p>
            <a:r>
              <a:rPr lang="en-US" dirty="0" smtClean="0"/>
              <a:t>Here are</a:t>
            </a:r>
            <a:r>
              <a:rPr lang="en-US" baseline="0" dirty="0" smtClean="0"/>
              <a:t> the resulting direct and global components. </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TextEdit="1"/>
          </p:cNvSpPr>
          <p:nvPr>
            <p:ph type="sldImg"/>
          </p:nvPr>
        </p:nvSpPr>
        <p:spPr bwMode="auto">
          <a:noFill/>
          <a:ln>
            <a:solidFill>
              <a:srgbClr val="000000"/>
            </a:solidFill>
            <a:miter lim="800000"/>
            <a:headEnd/>
            <a:tailEnd/>
          </a:ln>
        </p:spPr>
      </p:sp>
      <p:sp>
        <p:nvSpPr>
          <p:cNvPr id="103426"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dirty="0" smtClean="0"/>
              <a:t>Notice the high global component due to sub-surface scattering on the candle, in the concavity and on the marble statue. The background wall and the clay pot have low amounts of global component.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It’s interesting to note the duality between the two applications: Earlier we were removing global illumination to get the correct depths – now we are removing defocus to get the correct global illumination. </a:t>
            </a:r>
          </a:p>
          <a:p>
            <a:endParaRPr lang="en-US" dirty="0" smtClean="0"/>
          </a:p>
          <a:p>
            <a:r>
              <a:rPr lang="en-US" dirty="0" smtClean="0"/>
              <a:t>Let’s look at some more results.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dirty="0" smtClean="0"/>
              <a:t>Now, I will show the results of our techniques on another scene composed of a variety of organic material, such as plants, flowers, peppers, pumpkins and eggs. We have a wide variety of BRDF’s, translucencies and complex shapes in this scene.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If we do not account for defocus, we will get a different separation for different focal plane positions – which is not right, because direct and global components are inherent to the scene – they should not be changing with the focus setting of the projector.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TextEdit="1"/>
          </p:cNvSpPr>
          <p:nvPr>
            <p:ph type="sldImg"/>
          </p:nvPr>
        </p:nvSpPr>
        <p:spPr bwMode="auto">
          <a:noFill/>
          <a:ln>
            <a:solidFill>
              <a:srgbClr val="000000"/>
            </a:solidFill>
            <a:miter lim="800000"/>
            <a:headEnd/>
            <a:tailEnd/>
          </a:ln>
        </p:spPr>
      </p:sp>
      <p:sp>
        <p:nvSpPr>
          <p:cNvPr id="12902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This is the separation using our multiple focal plane algorithms. The color of the pepper is mostly due to sub-surface scattering, and the translucency in the flower.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Now, so far,</a:t>
            </a:r>
            <a:r>
              <a:rPr lang="en-US" baseline="0" dirty="0" smtClean="0"/>
              <a:t> we have associated projectors with illumination defocus – when it is really a more general effect. We have observed that we can simulate defocus using an area light source and a mask –the mask acts as the focal plane and the area source acts as the aperture. We can change the focus setting by either moving the mask or changing the size of the source. One big criticism we get is that all these techniques are good for table-top objects. With this analysis, we can use sun for recovering scene properties even for outdoor scenes. </a:t>
            </a:r>
            <a:endParaRPr lang="en-US" dirty="0"/>
          </a:p>
        </p:txBody>
      </p:sp>
      <p:sp>
        <p:nvSpPr>
          <p:cNvPr id="4" name="Slide Number Placeholder 3"/>
          <p:cNvSpPr>
            <a:spLocks noGrp="1"/>
          </p:cNvSpPr>
          <p:nvPr>
            <p:ph type="sldNum" sz="quarter" idx="10"/>
          </p:nvPr>
        </p:nvSpPr>
        <p:spPr/>
        <p:txBody>
          <a:bodyPr/>
          <a:lstStyle/>
          <a:p>
            <a:pPr>
              <a:defRPr/>
            </a:pPr>
            <a:fld id="{9EFBD526-C2D1-4928-BA7B-295700021976}"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r>
              <a:rPr lang="en-US" dirty="0" smtClean="0"/>
              <a:t>For future work</a:t>
            </a:r>
            <a:r>
              <a:rPr lang="en-US" baseline="0" dirty="0" smtClean="0"/>
              <a:t>, we are planning to extend our techniques for outdoor, as well as dynamic scenes. </a:t>
            </a:r>
            <a:endParaRPr lang="en-US" dirty="0" smtClean="0"/>
          </a:p>
          <a:p>
            <a:pPr eaLnBrk="1" hangingPunct="1">
              <a:spcBef>
                <a:spcPct val="0"/>
              </a:spcBef>
            </a:pPr>
            <a:endParaRPr lang="en-US" dirty="0" smtClean="0"/>
          </a:p>
          <a:p>
            <a:pPr eaLnBrk="1" hangingPunct="1">
              <a:spcBef>
                <a:spcPct val="0"/>
              </a:spcBef>
            </a:pPr>
            <a:r>
              <a:rPr lang="en-US" dirty="0" smtClean="0"/>
              <a:t>So, hopefully,</a:t>
            </a:r>
            <a:r>
              <a:rPr lang="en-US" baseline="0" dirty="0" smtClean="0"/>
              <a:t> in this talk, I have been able to shed some illumination on global light transport, albeit in a slightly defocused manner. Thank you all for listening, and I will be happy to take any questions.</a:t>
            </a:r>
            <a:endParaRPr lang="en-US" dirty="0" smtClean="0"/>
          </a:p>
        </p:txBody>
      </p:sp>
      <p:sp>
        <p:nvSpPr>
          <p:cNvPr id="195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A8FB56-A511-4C45-BB11-9A40D6F317A5}"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Now, let’s take the same scene and illuminate it with a limited depth of field device, such as a projector. For example this projector here. Projectors are designed to project a focused image on a single flat screen. However, if the projector focal plane is not on the scene, the image will be blurred or defocused. This is called defocused illumination.</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Now these are two completely different physical effects – global illumination is an intrinsic property of the scene, and depends on material properties and scene geometry. On the other hand, defocused illumination is a property of the illumination device. So, one is a property of the scene, the other a property of illumination. Then why is it that we are interested in studying them together?</a:t>
            </a: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4BA9B-7DFF-4F7F-A18B-1236CF7956A1}"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Projectors are used as programmable illumination for a variety of applications in vision, graphics and virtual reality. In all these applications - they interact not just with a flat screen, but with complex real world objects around us. Because of this, there is an interplay between both global illumination and defocused illumination.</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9EFBD526-C2D1-4928-BA7B-295700021976}"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example, recently projector defocus analysis was used to compute scene depths – however, this technique does not account for global illumination. On the other hand, the recent technique to separate the direct and global methods does not account for defocus.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Because of this interplay, because these two effects co-exist –we should really study them together. It might be hard – because physically, these are two different effects. But let’s see how different they really are?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EFBD526-C2D1-4928-BA7B-295700021976}"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The first key observation that we make is that *BOTH* these effects manifest themselves as low pass filters on the incident illumination. </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We saw that defocus results in blurring of the projected image. </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Interestingly, global illumination has a similar effect as well. For example, we notice a glow around street lights in foggy conditions, which is like a blur. </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So – both these effects **essentially ** result ** in ** blurring ** of ** the incident illumination!</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Now, this is something interesting – let’s investigate this a bit further. Let’s consider a scenario where both these effects occur together.</a:t>
            </a:r>
            <a:endParaRPr lang="en-US" dirty="0" smtClean="0">
              <a:solidFill>
                <a:srgbClr val="FFCC66"/>
              </a:solidFill>
            </a:endParaRPr>
          </a:p>
        </p:txBody>
      </p:sp>
      <p:sp>
        <p:nvSpPr>
          <p:cNvPr id="4" name="Slide Number Placeholder 3"/>
          <p:cNvSpPr>
            <a:spLocks noGrp="1"/>
          </p:cNvSpPr>
          <p:nvPr>
            <p:ph type="sldNum" sz="quarter" idx="10"/>
          </p:nvPr>
        </p:nvSpPr>
        <p:spPr/>
        <p:txBody>
          <a:bodyPr/>
          <a:lstStyle/>
          <a:p>
            <a:pPr>
              <a:defRPr/>
            </a:pPr>
            <a:fld id="{9EFBD526-C2D1-4928-BA7B-295700021976}"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Here is a toy scene consisting of a wax candle. We covered the top and bottom parts of the candle with </a:t>
            </a:r>
            <a:r>
              <a:rPr lang="en-US" baseline="0" dirty="0" smtClean="0"/>
              <a:t>diffuse paper – so that only the middle portion is translucent.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rgbClr val="FFFF99"/>
              </a:solidFill>
              <a:latin typeface="Times New Roman" pitchFamily="18" charset="0"/>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b="0" baseline="0" dirty="0" smtClean="0">
                <a:solidFill>
                  <a:srgbClr val="FFFF99"/>
                </a:solidFill>
                <a:latin typeface="Times New Roman" pitchFamily="18" charset="0"/>
                <a:cs typeface="Times New Roman" pitchFamily="18" charset="0"/>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rgbClr val="FFFF99"/>
              </a:solidFill>
              <a:latin typeface="Times New Roman" pitchFamily="18" charset="0"/>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rgbClr val="FFFF99"/>
              </a:solidFill>
              <a:latin typeface="Times New Roman" pitchFamily="18" charset="0"/>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b="0" baseline="0" dirty="0" smtClean="0">
                <a:solidFill>
                  <a:srgbClr val="FFFF99"/>
                </a:solidFill>
                <a:latin typeface="Times New Roman" pitchFamily="18" charset="0"/>
                <a:cs typeface="Times New Roman" pitchFamily="18" charset="0"/>
              </a:rPr>
              <a:t>By shifting the illumination pattern one pixel at a time – we record the temporal brightness profiles at the scene points A and B.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rgbClr val="FFFF99"/>
              </a:solidFill>
              <a:latin typeface="Times New Roman" pitchFamily="18" charset="0"/>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rgbClr val="FFFF99"/>
                </a:solidFill>
                <a:latin typeface="Times New Roman" pitchFamily="18" charset="0"/>
                <a:cs typeface="Times New Roman" pitchFamily="18" charset="0"/>
              </a:rPr>
              <a:t>Clearly, Profile at A is more</a:t>
            </a:r>
            <a:r>
              <a:rPr lang="en-US" sz="1200" b="0" baseline="0" dirty="0" smtClean="0">
                <a:solidFill>
                  <a:srgbClr val="FFFF99"/>
                </a:solidFill>
                <a:latin typeface="Times New Roman" pitchFamily="18" charset="0"/>
                <a:cs typeface="Times New Roman" pitchFamily="18" charset="0"/>
              </a:rPr>
              <a:t> blurred than Profile at B due to the effect of global illumination. We can state this fact as a convolution with a global illumination blur kernel. The profile at B is a convolution of the input pattern with the defocus blur kernel. </a:t>
            </a:r>
            <a:endParaRPr lang="en-US" sz="1200" b="0" dirty="0" smtClean="0">
              <a:solidFill>
                <a:srgbClr val="FFFF99"/>
              </a:solidFill>
              <a:latin typeface="Times New Roman" pitchFamily="18" charset="0"/>
              <a:cs typeface="Times New Roman" pitchFamily="18" charset="0"/>
            </a:endParaRPr>
          </a:p>
          <a:p>
            <a:pPr eaLnBrk="1" hangingPunct="1">
              <a:spcBef>
                <a:spcPct val="0"/>
              </a:spcBef>
            </a:pPr>
            <a:endParaRPr lang="en-US" b="0" dirty="0" smtClean="0"/>
          </a:p>
        </p:txBody>
      </p:sp>
      <p:sp>
        <p:nvSpPr>
          <p:cNvPr id="1433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3C9A231-8F88-4349-9888-689D902A80F0}" type="slidenum">
              <a:rPr lang="en-US" sz="1200">
                <a:latin typeface="+mn-lt"/>
              </a:rPr>
              <a:pPr algn="r">
                <a:defRPr/>
              </a:pPr>
              <a:t>8</a:t>
            </a:fld>
            <a:endParaRPr lang="en-US" sz="120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b="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0" dirty="0" smtClean="0"/>
              <a:t>Now ,</a:t>
            </a:r>
            <a:r>
              <a:rPr lang="en-US" b="0" baseline="0" dirty="0" smtClean="0"/>
              <a:t> this is nice - </a:t>
            </a:r>
            <a:r>
              <a:rPr lang="en-US" b="0" dirty="0" smtClean="0"/>
              <a:t>By expressing both</a:t>
            </a:r>
            <a:r>
              <a:rPr lang="en-US" b="0" baseline="0" dirty="0" smtClean="0"/>
              <a:t> these effects as blur kernels, we now no longer have to worry about explicitly modeling them – especially global illumination, which can be extremely hard. W</a:t>
            </a:r>
            <a:r>
              <a:rPr lang="en-US" b="0" dirty="0" smtClean="0"/>
              <a:t>e can straightaway</a:t>
            </a:r>
            <a:r>
              <a:rPr lang="en-US" b="0" baseline="0" dirty="0" smtClean="0"/>
              <a:t> </a:t>
            </a:r>
            <a:r>
              <a:rPr lang="en-US" b="0" dirty="0" smtClean="0"/>
              <a:t>borrow tools</a:t>
            </a:r>
            <a:r>
              <a:rPr lang="en-US" b="0" baseline="0" dirty="0" smtClean="0"/>
              <a:t> from signal processing literature and analyze them.</a:t>
            </a:r>
            <a:endParaRPr lang="en-US" baseline="0" dirty="0" smtClean="0">
              <a:solidFill>
                <a:srgbClr val="FFCC66"/>
              </a:solidFill>
            </a:endParaRPr>
          </a:p>
          <a:p>
            <a:pPr eaLnBrk="1" hangingPunct="1">
              <a:spcBef>
                <a:spcPct val="0"/>
              </a:spcBef>
            </a:pPr>
            <a:endParaRPr lang="en-US" b="0" baseline="0" dirty="0" smtClean="0"/>
          </a:p>
          <a:p>
            <a:pPr eaLnBrk="1" hangingPunct="1">
              <a:spcBef>
                <a:spcPct val="0"/>
              </a:spcBef>
            </a:pPr>
            <a:r>
              <a:rPr lang="en-US" b="0" baseline="0" dirty="0" smtClean="0"/>
              <a:t>For example, we might want to analyze these two effects separately. What we observe though is a combined blur – the convolution of both these kernels – so, we need to separate them. Fortunately, we can modulate the defocus by changing the projector focus setting. What about the global illumination blur? How does that depend on focus setting?</a:t>
            </a:r>
          </a:p>
          <a:p>
            <a:pPr eaLnBrk="1" hangingPunct="1">
              <a:spcBef>
                <a:spcPct val="0"/>
              </a:spcBef>
            </a:pPr>
            <a:endParaRPr lang="en-US" b="0" baseline="0" dirty="0" smtClean="0"/>
          </a:p>
          <a:p>
            <a:pPr eaLnBrk="1" hangingPunct="1">
              <a:spcBef>
                <a:spcPct val="0"/>
              </a:spcBef>
            </a:pPr>
            <a:endParaRPr lang="en-US" b="0" dirty="0" smtClean="0"/>
          </a:p>
        </p:txBody>
      </p:sp>
      <p:sp>
        <p:nvSpPr>
          <p:cNvPr id="1433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3C9A231-8F88-4349-9888-689D902A80F0}" type="slidenum">
              <a:rPr lang="en-US" sz="1200">
                <a:latin typeface="+mn-lt"/>
              </a:rPr>
              <a:pPr algn="r">
                <a:defRPr/>
              </a:pPr>
              <a:t>9</a:t>
            </a:fld>
            <a:endParaRPr lang="en-US" sz="120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5E5140B-CC6D-4F99-8338-C874EAF9BFBF}" type="datetime1">
              <a:rPr lang="en-US" smtClean="0"/>
              <a:pPr>
                <a:defRPr/>
              </a:pPr>
              <a:t>3/26/2011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91462E-AD3F-407D-96B4-2C2D42E2277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E07D6B-9CB5-43D8-A851-B709B9B4C425}" type="datetime1">
              <a:rPr lang="en-US" smtClean="0"/>
              <a:pPr>
                <a:defRPr/>
              </a:pPr>
              <a:t>3/26/2011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13D9D8-CE09-4BEC-B379-C2D45C47E27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187860-32FE-4F6B-AD83-73E770F298B7}" type="datetime1">
              <a:rPr lang="en-US" smtClean="0"/>
              <a:pPr>
                <a:defRPr/>
              </a:pPr>
              <a:t>3/26/2011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AE8549-796A-4C5D-863A-7996BBEE6EB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B5AB34-D84C-4AAD-A500-6D0E2031C190}" type="datetime1">
              <a:rPr lang="en-US" smtClean="0"/>
              <a:pPr>
                <a:defRPr/>
              </a:pPr>
              <a:t>3/26/2011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088FA3-AF20-40BC-B209-D09A5D9BC15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98B3F76-CB5F-4AA5-A9E2-7A8E745A5959}" type="datetime1">
              <a:rPr lang="en-US" smtClean="0"/>
              <a:pPr>
                <a:defRPr/>
              </a:pPr>
              <a:t>3/26/2011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4EC5C6-6D32-4F91-A685-D85548B2F14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39786A-66D7-4935-95F4-137866539219}" type="datetime1">
              <a:rPr lang="en-US" smtClean="0"/>
              <a:pPr>
                <a:defRPr/>
              </a:pPr>
              <a:t>3/26/2011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5272EB-7FAA-4F4D-AA4F-5CA7CD53913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C2CB5A-6317-4EF6-BCD0-C98C52781E7D}" type="datetime1">
              <a:rPr lang="en-US" smtClean="0"/>
              <a:pPr>
                <a:defRPr/>
              </a:pPr>
              <a:t>3/26/2011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B6A57C5-A961-4053-A29B-0FAB3ACC43E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1FCAADE-BF96-48DD-BD66-F7FB375E59E0}" type="datetime1">
              <a:rPr lang="en-US" smtClean="0"/>
              <a:pPr>
                <a:defRPr/>
              </a:pPr>
              <a:t>3/26/2011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46DA3E-026C-4BD5-B6F1-83DD8586B03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7CEEE0-E0E1-42D3-A052-EA581929CFCC}" type="datetime1">
              <a:rPr lang="en-US" smtClean="0"/>
              <a:pPr>
                <a:defRPr/>
              </a:pPr>
              <a:t>3/26/2011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2B633D9-1C18-44F0-AFE3-313340BFA8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E683C9-417F-4B98-AF3D-B5EA5E98AFDD}" type="datetime1">
              <a:rPr lang="en-US" smtClean="0"/>
              <a:pPr>
                <a:defRPr/>
              </a:pPr>
              <a:t>3/26/2011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D572A6-BC3B-45B7-BD34-8CD51567515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BD392D-C610-4D95-9A87-8159038EA1ED}" type="datetime1">
              <a:rPr lang="en-US" smtClean="0"/>
              <a:pPr>
                <a:defRPr/>
              </a:pPr>
              <a:t>3/26/2011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D7AAD4-5C34-43B7-AC9B-8A6D0E6BCA4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A3E7CEF-28B6-4F59-AA4F-996BD8DC240A}" type="datetime1">
              <a:rPr lang="en-US" smtClean="0"/>
              <a:pPr>
                <a:defRPr/>
              </a:pPr>
              <a:t>3/26/2011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20F2AA7-C29E-4096-8204-0B8C896AC7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2.emf"/><Relationship Id="rId3" Type="http://schemas.openxmlformats.org/officeDocument/2006/relationships/video" Target="file:///C:\MohitVASCVideos\Scene2F04Stripes.mpg" TargetMode="External"/><Relationship Id="rId7" Type="http://schemas.openxmlformats.org/officeDocument/2006/relationships/image" Target="../media/image30.emf"/><Relationship Id="rId12" Type="http://schemas.openxmlformats.org/officeDocument/2006/relationships/oleObject" Target="../embeddings/oleObject3.bin"/><Relationship Id="rId2" Type="http://schemas.openxmlformats.org/officeDocument/2006/relationships/video" Target="file:///C:\MohitVASCVideos\WhiteSceneF11Stripes.mpg"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4.png"/><Relationship Id="rId5" Type="http://schemas.openxmlformats.org/officeDocument/2006/relationships/notesSlide" Target="../notesSlides/notesSlide15.xml"/><Relationship Id="rId10" Type="http://schemas.openxmlformats.org/officeDocument/2006/relationships/image" Target="../media/image33.png"/><Relationship Id="rId4" Type="http://schemas.openxmlformats.org/officeDocument/2006/relationships/slideLayout" Target="../slideLayouts/slideLayout7.xml"/><Relationship Id="rId9"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2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video" Target="file:///C:\MohitVASCVideos\WhiteSceneF09Checkers.mpg" TargetMode="External"/><Relationship Id="rId7" Type="http://schemas.openxmlformats.org/officeDocument/2006/relationships/image" Target="../media/image52.emf"/><Relationship Id="rId2" Type="http://schemas.openxmlformats.org/officeDocument/2006/relationships/video" Target="file:///C:\MohitVASCVideos\Copy%20of%20WhiteSceneF09Checkers.mpg" TargetMode="Externa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notesSlide" Target="../notesSlides/notesSlide26.xml"/><Relationship Id="rId10" Type="http://schemas.openxmlformats.org/officeDocument/2006/relationships/image" Target="../media/image54.png"/><Relationship Id="rId4" Type="http://schemas.openxmlformats.org/officeDocument/2006/relationships/slideLayout" Target="../slideLayouts/slideLayout7.xml"/><Relationship Id="rId9" Type="http://schemas.openxmlformats.org/officeDocument/2006/relationships/image" Target="../media/image53.emf"/></Relationships>
</file>

<file path=ppt/slides/_rels/slide27.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oleObject" Target="../embeddings/oleObject9.bin"/><Relationship Id="rId3" Type="http://schemas.openxmlformats.org/officeDocument/2006/relationships/video" Target="file:///C:\MohitVASCVideos\WhiteSceneF09Checkers.mpg" TargetMode="External"/><Relationship Id="rId7" Type="http://schemas.openxmlformats.org/officeDocument/2006/relationships/oleObject" Target="../embeddings/oleObject6.bin"/><Relationship Id="rId12" Type="http://schemas.openxmlformats.org/officeDocument/2006/relationships/image" Target="../media/image57.emf"/><Relationship Id="rId2" Type="http://schemas.openxmlformats.org/officeDocument/2006/relationships/video" Target="file:///C:\MohitVASCVideos\Copy%20of%20WhiteSceneF09Checkers.mpg" TargetMode="External"/><Relationship Id="rId1" Type="http://schemas.openxmlformats.org/officeDocument/2006/relationships/vmlDrawing" Target="../drawings/vmlDrawing3.vml"/><Relationship Id="rId6" Type="http://schemas.openxmlformats.org/officeDocument/2006/relationships/image" Target="../media/image54.png"/><Relationship Id="rId11" Type="http://schemas.openxmlformats.org/officeDocument/2006/relationships/oleObject" Target="../embeddings/oleObject8.bin"/><Relationship Id="rId5" Type="http://schemas.openxmlformats.org/officeDocument/2006/relationships/notesSlide" Target="../notesSlides/notesSlide27.xml"/><Relationship Id="rId10" Type="http://schemas.openxmlformats.org/officeDocument/2006/relationships/image" Target="../media/image56.emf"/><Relationship Id="rId4" Type="http://schemas.openxmlformats.org/officeDocument/2006/relationships/slideLayout" Target="../slideLayouts/slideLayout7.xml"/><Relationship Id="rId9" Type="http://schemas.openxmlformats.org/officeDocument/2006/relationships/oleObject" Target="../embeddings/oleObject7.bin"/><Relationship Id="rId14" Type="http://schemas.openxmlformats.org/officeDocument/2006/relationships/image" Target="../media/image58.emf"/></Relationships>
</file>

<file path=ppt/slides/_rels/slide28.xml.rels><?xml version="1.0" encoding="UTF-8" standalone="yes"?>
<Relationships xmlns="http://schemas.openxmlformats.org/package/2006/relationships"><Relationship Id="rId8" Type="http://schemas.openxmlformats.org/officeDocument/2006/relationships/image" Target="../media/image64.tiff"/><Relationship Id="rId13" Type="http://schemas.openxmlformats.org/officeDocument/2006/relationships/image" Target="../media/image68.tiff"/><Relationship Id="rId18" Type="http://schemas.openxmlformats.org/officeDocument/2006/relationships/image" Target="../media/image73.tiff"/><Relationship Id="rId3" Type="http://schemas.openxmlformats.org/officeDocument/2006/relationships/image" Target="../media/image59.tiff"/><Relationship Id="rId21" Type="http://schemas.openxmlformats.org/officeDocument/2006/relationships/image" Target="../media/image76.tiff"/><Relationship Id="rId7" Type="http://schemas.openxmlformats.org/officeDocument/2006/relationships/image" Target="../media/image63.tiff"/><Relationship Id="rId12" Type="http://schemas.openxmlformats.org/officeDocument/2006/relationships/image" Target="../media/image67.tiff"/><Relationship Id="rId17" Type="http://schemas.openxmlformats.org/officeDocument/2006/relationships/image" Target="../media/image72.tiff"/><Relationship Id="rId2" Type="http://schemas.openxmlformats.org/officeDocument/2006/relationships/notesSlide" Target="../notesSlides/notesSlide28.xml"/><Relationship Id="rId16" Type="http://schemas.openxmlformats.org/officeDocument/2006/relationships/image" Target="../media/image71.tiff"/><Relationship Id="rId20" Type="http://schemas.openxmlformats.org/officeDocument/2006/relationships/image" Target="../media/image75.tiff"/><Relationship Id="rId1" Type="http://schemas.openxmlformats.org/officeDocument/2006/relationships/slideLayout" Target="../slideLayouts/slideLayout7.xml"/><Relationship Id="rId6" Type="http://schemas.openxmlformats.org/officeDocument/2006/relationships/image" Target="../media/image62.tiff"/><Relationship Id="rId11" Type="http://schemas.openxmlformats.org/officeDocument/2006/relationships/image" Target="../media/image66.tiff"/><Relationship Id="rId24" Type="http://schemas.openxmlformats.org/officeDocument/2006/relationships/image" Target="../media/image79.tiff"/><Relationship Id="rId5" Type="http://schemas.openxmlformats.org/officeDocument/2006/relationships/image" Target="../media/image61.tiff"/><Relationship Id="rId15" Type="http://schemas.openxmlformats.org/officeDocument/2006/relationships/image" Target="../media/image70.tiff"/><Relationship Id="rId23" Type="http://schemas.openxmlformats.org/officeDocument/2006/relationships/image" Target="../media/image78.tiff"/><Relationship Id="rId10" Type="http://schemas.openxmlformats.org/officeDocument/2006/relationships/image" Target="NULL"/><Relationship Id="rId19" Type="http://schemas.openxmlformats.org/officeDocument/2006/relationships/image" Target="../media/image74.tiff"/><Relationship Id="rId4" Type="http://schemas.openxmlformats.org/officeDocument/2006/relationships/image" Target="../media/image60.tiff"/><Relationship Id="rId9" Type="http://schemas.openxmlformats.org/officeDocument/2006/relationships/image" Target="../media/image65.tiff"/><Relationship Id="rId14" Type="http://schemas.openxmlformats.org/officeDocument/2006/relationships/image" Target="../media/image69.tiff"/><Relationship Id="rId22" Type="http://schemas.openxmlformats.org/officeDocument/2006/relationships/image" Target="../media/image77.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oleObject" Target="../embeddings/oleObject13.bin"/><Relationship Id="rId3" Type="http://schemas.openxmlformats.org/officeDocument/2006/relationships/slideLayout" Target="../slideLayouts/slideLayout7.xml"/><Relationship Id="rId7" Type="http://schemas.openxmlformats.org/officeDocument/2006/relationships/oleObject" Target="../embeddings/oleObject10.bin"/><Relationship Id="rId12" Type="http://schemas.openxmlformats.org/officeDocument/2006/relationships/image" Target="../media/image82.emf"/><Relationship Id="rId2" Type="http://schemas.openxmlformats.org/officeDocument/2006/relationships/video" Target="file:///C:\MohitVASCVideos\WhiteSceneF01Checkers.mpg" TargetMode="External"/><Relationship Id="rId1" Type="http://schemas.openxmlformats.org/officeDocument/2006/relationships/vmlDrawing" Target="../drawings/vmlDrawing4.vml"/><Relationship Id="rId6" Type="http://schemas.openxmlformats.org/officeDocument/2006/relationships/image" Target="../media/image85.png"/><Relationship Id="rId11" Type="http://schemas.openxmlformats.org/officeDocument/2006/relationships/oleObject" Target="../embeddings/oleObject12.bin"/><Relationship Id="rId5" Type="http://schemas.openxmlformats.org/officeDocument/2006/relationships/image" Target="../media/image84.jpeg"/><Relationship Id="rId10" Type="http://schemas.openxmlformats.org/officeDocument/2006/relationships/image" Target="../media/image81.emf"/><Relationship Id="rId4" Type="http://schemas.openxmlformats.org/officeDocument/2006/relationships/notesSlide" Target="../notesSlides/notesSlide30.xml"/><Relationship Id="rId9" Type="http://schemas.openxmlformats.org/officeDocument/2006/relationships/oleObject" Target="../embeddings/oleObject11.bin"/><Relationship Id="rId14" Type="http://schemas.openxmlformats.org/officeDocument/2006/relationships/image" Target="../media/image83.emf"/></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94.tiff"/><Relationship Id="rId13" Type="http://schemas.openxmlformats.org/officeDocument/2006/relationships/image" Target="../media/image99.tiff"/><Relationship Id="rId3" Type="http://schemas.openxmlformats.org/officeDocument/2006/relationships/image" Target="../media/image89.tiff"/><Relationship Id="rId7" Type="http://schemas.openxmlformats.org/officeDocument/2006/relationships/image" Target="../media/image93.tiff"/><Relationship Id="rId12" Type="http://schemas.openxmlformats.org/officeDocument/2006/relationships/image" Target="../media/image98.tiff"/><Relationship Id="rId2" Type="http://schemas.openxmlformats.org/officeDocument/2006/relationships/notesSlide" Target="../notesSlides/notesSlide33.xml"/><Relationship Id="rId16" Type="http://schemas.openxmlformats.org/officeDocument/2006/relationships/image" Target="../media/image102.tiff"/><Relationship Id="rId1" Type="http://schemas.openxmlformats.org/officeDocument/2006/relationships/slideLayout" Target="../slideLayouts/slideLayout7.xml"/><Relationship Id="rId6" Type="http://schemas.openxmlformats.org/officeDocument/2006/relationships/image" Target="../media/image92.tiff"/><Relationship Id="rId11" Type="http://schemas.openxmlformats.org/officeDocument/2006/relationships/image" Target="../media/image97.tiff"/><Relationship Id="rId5" Type="http://schemas.openxmlformats.org/officeDocument/2006/relationships/image" Target="../media/image91.tiff"/><Relationship Id="rId15" Type="http://schemas.openxmlformats.org/officeDocument/2006/relationships/image" Target="../media/image101.tiff"/><Relationship Id="rId10" Type="http://schemas.openxmlformats.org/officeDocument/2006/relationships/image" Target="../media/image96.tiff"/><Relationship Id="rId4" Type="http://schemas.openxmlformats.org/officeDocument/2006/relationships/image" Target="../media/image90.tiff"/><Relationship Id="rId9" Type="http://schemas.openxmlformats.org/officeDocument/2006/relationships/image" Target="../media/image95.tiff"/><Relationship Id="rId14" Type="http://schemas.openxmlformats.org/officeDocument/2006/relationships/image" Target="../media/image100.tiff"/></Relationships>
</file>

<file path=ppt/slides/_rels/slide34.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4.tiff"/></Relationships>
</file>

<file path=ppt/slides/_rels/slide35.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tif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file:///F:\ReconstructionOfTranslucentObjects\ShapeFromProjectorDefocus\Talk\Videos\pete-org-3000hz10fps-bright.mpg" TargetMode="External"/><Relationship Id="rId1" Type="http://schemas.openxmlformats.org/officeDocument/2006/relationships/video" Target="file:///F:\ReconstructionOfTranslucentObjects\ShapeFromProjectorDefocus\Talk\Videos\Validation_640x480.mpg" TargetMode="Externa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457200" y="400050"/>
            <a:ext cx="8229600" cy="1200150"/>
          </a:xfrm>
          <a:prstGeom prst="rect">
            <a:avLst/>
          </a:prstGeom>
          <a:noFill/>
          <a:ln w="9525">
            <a:noFill/>
            <a:miter lim="800000"/>
            <a:headEnd/>
            <a:tailEnd/>
          </a:ln>
        </p:spPr>
        <p:txBody>
          <a:bodyPr>
            <a:spAutoFit/>
          </a:bodyPr>
          <a:lstStyle/>
          <a:p>
            <a:pPr algn="ctr">
              <a:spcBef>
                <a:spcPct val="50000"/>
              </a:spcBef>
              <a:defRPr/>
            </a:pPr>
            <a:r>
              <a:rPr lang="en-US" sz="3600" b="1" dirty="0">
                <a:solidFill>
                  <a:srgbClr val="FFFF99"/>
                </a:solidFill>
                <a:latin typeface="Times New Roman" pitchFamily="18" charset="0"/>
                <a:cs typeface="Times New Roman" pitchFamily="18" charset="0"/>
              </a:rPr>
              <a:t>(De) Focusing on Global </a:t>
            </a:r>
            <a:r>
              <a:rPr lang="en-US" sz="3600" b="1" dirty="0" smtClean="0">
                <a:solidFill>
                  <a:srgbClr val="FFFF99"/>
                </a:solidFill>
                <a:latin typeface="Times New Roman" pitchFamily="18" charset="0"/>
                <a:cs typeface="Times New Roman" pitchFamily="18" charset="0"/>
              </a:rPr>
              <a:t>Illumination   </a:t>
            </a:r>
            <a:r>
              <a:rPr lang="en-US" sz="3600" b="1" dirty="0">
                <a:solidFill>
                  <a:srgbClr val="FFFF99"/>
                </a:solidFill>
                <a:latin typeface="Times New Roman" pitchFamily="18" charset="0"/>
                <a:cs typeface="Times New Roman" pitchFamily="18" charset="0"/>
              </a:rPr>
              <a:t>for Active Scene Recovery</a:t>
            </a:r>
          </a:p>
        </p:txBody>
      </p:sp>
      <p:sp>
        <p:nvSpPr>
          <p:cNvPr id="5" name="Text Box 6"/>
          <p:cNvSpPr txBox="1">
            <a:spLocks noChangeArrowheads="1"/>
          </p:cNvSpPr>
          <p:nvPr/>
        </p:nvSpPr>
        <p:spPr bwMode="auto">
          <a:xfrm>
            <a:off x="609600" y="2371725"/>
            <a:ext cx="3813175" cy="523875"/>
          </a:xfrm>
          <a:prstGeom prst="rect">
            <a:avLst/>
          </a:prstGeom>
          <a:noFill/>
          <a:ln w="9525">
            <a:noFill/>
            <a:miter lim="800000"/>
            <a:headEnd/>
            <a:tailEnd/>
          </a:ln>
        </p:spPr>
        <p:txBody>
          <a:bodyPr>
            <a:spAutoFit/>
          </a:bodyPr>
          <a:lstStyle/>
          <a:p>
            <a:pPr algn="ctr">
              <a:spcBef>
                <a:spcPct val="50000"/>
              </a:spcBef>
              <a:defRPr/>
            </a:pPr>
            <a:r>
              <a:rPr lang="en-US" sz="2800" dirty="0" err="1">
                <a:solidFill>
                  <a:schemeClr val="accent6">
                    <a:lumMod val="20000"/>
                    <a:lumOff val="80000"/>
                  </a:schemeClr>
                </a:solidFill>
                <a:latin typeface="Times New Roman" pitchFamily="18" charset="0"/>
                <a:cs typeface="Times New Roman" pitchFamily="18" charset="0"/>
              </a:rPr>
              <a:t>Mohit</a:t>
            </a:r>
            <a:r>
              <a:rPr lang="en-US" sz="2800" dirty="0">
                <a:solidFill>
                  <a:schemeClr val="accent6">
                    <a:lumMod val="20000"/>
                    <a:lumOff val="80000"/>
                  </a:schemeClr>
                </a:solidFill>
                <a:latin typeface="Times New Roman" pitchFamily="18" charset="0"/>
                <a:cs typeface="Times New Roman" pitchFamily="18" charset="0"/>
              </a:rPr>
              <a:t> Gupta</a:t>
            </a:r>
            <a:r>
              <a:rPr lang="en-US" sz="2800" baseline="30000" dirty="0">
                <a:solidFill>
                  <a:schemeClr val="accent6">
                    <a:lumMod val="20000"/>
                    <a:lumOff val="80000"/>
                  </a:schemeClr>
                </a:solidFill>
                <a:latin typeface="Times New Roman" pitchFamily="18" charset="0"/>
                <a:cs typeface="Times New Roman" pitchFamily="18" charset="0"/>
              </a:rPr>
              <a:t>1</a:t>
            </a:r>
          </a:p>
        </p:txBody>
      </p:sp>
      <p:sp>
        <p:nvSpPr>
          <p:cNvPr id="6" name="Text Box 6"/>
          <p:cNvSpPr txBox="1">
            <a:spLocks noChangeArrowheads="1"/>
          </p:cNvSpPr>
          <p:nvPr/>
        </p:nvSpPr>
        <p:spPr bwMode="auto">
          <a:xfrm>
            <a:off x="609600" y="2914650"/>
            <a:ext cx="3813175" cy="523875"/>
          </a:xfrm>
          <a:prstGeom prst="rect">
            <a:avLst/>
          </a:prstGeom>
          <a:noFill/>
          <a:ln w="9525">
            <a:noFill/>
            <a:miter lim="800000"/>
            <a:headEnd/>
            <a:tailEnd/>
          </a:ln>
        </p:spPr>
        <p:txBody>
          <a:bodyPr>
            <a:spAutoFit/>
          </a:bodyPr>
          <a:lstStyle/>
          <a:p>
            <a:pPr algn="ctr">
              <a:spcBef>
                <a:spcPct val="50000"/>
              </a:spcBef>
              <a:defRPr/>
            </a:pPr>
            <a:r>
              <a:rPr lang="en-US" sz="2800" dirty="0" err="1">
                <a:solidFill>
                  <a:schemeClr val="accent6">
                    <a:lumMod val="20000"/>
                    <a:lumOff val="80000"/>
                  </a:schemeClr>
                </a:solidFill>
                <a:latin typeface="Times New Roman" pitchFamily="18" charset="0"/>
                <a:cs typeface="Times New Roman" pitchFamily="18" charset="0"/>
              </a:rPr>
              <a:t>Yuandong</a:t>
            </a:r>
            <a:r>
              <a:rPr lang="en-US" sz="2800" dirty="0">
                <a:solidFill>
                  <a:schemeClr val="accent6">
                    <a:lumMod val="20000"/>
                    <a:lumOff val="80000"/>
                  </a:schemeClr>
                </a:solidFill>
                <a:latin typeface="Times New Roman" pitchFamily="18" charset="0"/>
                <a:cs typeface="Times New Roman" pitchFamily="18" charset="0"/>
              </a:rPr>
              <a:t> Tian</a:t>
            </a:r>
            <a:r>
              <a:rPr lang="en-US" sz="2800" baseline="30000" dirty="0">
                <a:solidFill>
                  <a:schemeClr val="accent6">
                    <a:lumMod val="20000"/>
                    <a:lumOff val="80000"/>
                  </a:schemeClr>
                </a:solidFill>
                <a:latin typeface="Times New Roman" pitchFamily="18" charset="0"/>
                <a:cs typeface="Times New Roman" pitchFamily="18" charset="0"/>
              </a:rPr>
              <a:t>1</a:t>
            </a:r>
          </a:p>
        </p:txBody>
      </p:sp>
      <p:sp>
        <p:nvSpPr>
          <p:cNvPr id="7" name="Text Box 6"/>
          <p:cNvSpPr txBox="1">
            <a:spLocks noChangeArrowheads="1"/>
          </p:cNvSpPr>
          <p:nvPr/>
        </p:nvSpPr>
        <p:spPr bwMode="auto">
          <a:xfrm>
            <a:off x="4721225" y="2371725"/>
            <a:ext cx="3813175" cy="523875"/>
          </a:xfrm>
          <a:prstGeom prst="rect">
            <a:avLst/>
          </a:prstGeom>
          <a:noFill/>
          <a:ln w="9525">
            <a:noFill/>
            <a:miter lim="800000"/>
            <a:headEnd/>
            <a:tailEnd/>
          </a:ln>
        </p:spPr>
        <p:txBody>
          <a:bodyPr>
            <a:spAutoFit/>
          </a:bodyPr>
          <a:lstStyle/>
          <a:p>
            <a:pPr algn="ctr">
              <a:spcBef>
                <a:spcPct val="50000"/>
              </a:spcBef>
              <a:defRPr/>
            </a:pPr>
            <a:r>
              <a:rPr lang="en-US" sz="2800" dirty="0" err="1">
                <a:solidFill>
                  <a:schemeClr val="accent6">
                    <a:lumMod val="20000"/>
                    <a:lumOff val="80000"/>
                  </a:schemeClr>
                </a:solidFill>
                <a:latin typeface="Times New Roman" pitchFamily="18" charset="0"/>
                <a:cs typeface="Times New Roman" pitchFamily="18" charset="0"/>
              </a:rPr>
              <a:t>Srinivasa</a:t>
            </a:r>
            <a:r>
              <a:rPr lang="en-US" sz="2800" dirty="0">
                <a:solidFill>
                  <a:schemeClr val="accent6">
                    <a:lumMod val="20000"/>
                    <a:lumOff val="80000"/>
                  </a:schemeClr>
                </a:solidFill>
                <a:latin typeface="Times New Roman" pitchFamily="18" charset="0"/>
                <a:cs typeface="Times New Roman" pitchFamily="18" charset="0"/>
              </a:rPr>
              <a:t> Narasimhan</a:t>
            </a:r>
            <a:r>
              <a:rPr lang="en-US" sz="2800" baseline="30000" dirty="0">
                <a:solidFill>
                  <a:schemeClr val="accent6">
                    <a:lumMod val="20000"/>
                    <a:lumOff val="80000"/>
                  </a:schemeClr>
                </a:solidFill>
                <a:latin typeface="Times New Roman" pitchFamily="18" charset="0"/>
                <a:cs typeface="Times New Roman" pitchFamily="18" charset="0"/>
              </a:rPr>
              <a:t>1</a:t>
            </a:r>
          </a:p>
        </p:txBody>
      </p:sp>
      <p:sp>
        <p:nvSpPr>
          <p:cNvPr id="8" name="Text Box 6"/>
          <p:cNvSpPr txBox="1">
            <a:spLocks noChangeArrowheads="1"/>
          </p:cNvSpPr>
          <p:nvPr/>
        </p:nvSpPr>
        <p:spPr bwMode="auto">
          <a:xfrm>
            <a:off x="4721225" y="2914650"/>
            <a:ext cx="3813175" cy="523875"/>
          </a:xfrm>
          <a:prstGeom prst="rect">
            <a:avLst/>
          </a:prstGeom>
          <a:noFill/>
          <a:ln w="9525">
            <a:noFill/>
            <a:miter lim="800000"/>
            <a:headEnd/>
            <a:tailEnd/>
          </a:ln>
        </p:spPr>
        <p:txBody>
          <a:bodyPr>
            <a:spAutoFit/>
          </a:bodyPr>
          <a:lstStyle/>
          <a:p>
            <a:pPr algn="ctr">
              <a:spcBef>
                <a:spcPct val="50000"/>
              </a:spcBef>
              <a:defRPr/>
            </a:pPr>
            <a:r>
              <a:rPr lang="en-US" sz="2800" dirty="0">
                <a:solidFill>
                  <a:schemeClr val="accent6">
                    <a:lumMod val="20000"/>
                    <a:lumOff val="80000"/>
                  </a:schemeClr>
                </a:solidFill>
                <a:latin typeface="Times New Roman" pitchFamily="18" charset="0"/>
                <a:cs typeface="Times New Roman" pitchFamily="18" charset="0"/>
              </a:rPr>
              <a:t>Li Zhang</a:t>
            </a:r>
            <a:r>
              <a:rPr lang="en-US" sz="2800" baseline="30000" dirty="0">
                <a:solidFill>
                  <a:schemeClr val="accent6">
                    <a:lumMod val="20000"/>
                    <a:lumOff val="80000"/>
                  </a:schemeClr>
                </a:solidFill>
                <a:latin typeface="Times New Roman" pitchFamily="18" charset="0"/>
                <a:cs typeface="Times New Roman" pitchFamily="18" charset="0"/>
              </a:rPr>
              <a:t>2</a:t>
            </a:r>
          </a:p>
        </p:txBody>
      </p:sp>
      <p:sp>
        <p:nvSpPr>
          <p:cNvPr id="9" name="Text Box 6"/>
          <p:cNvSpPr txBox="1">
            <a:spLocks noChangeArrowheads="1"/>
          </p:cNvSpPr>
          <p:nvPr/>
        </p:nvSpPr>
        <p:spPr bwMode="auto">
          <a:xfrm>
            <a:off x="609600" y="3962400"/>
            <a:ext cx="3813175" cy="954107"/>
          </a:xfrm>
          <a:prstGeom prst="rect">
            <a:avLst/>
          </a:prstGeom>
          <a:noFill/>
          <a:ln w="9525">
            <a:noFill/>
            <a:miter lim="800000"/>
            <a:headEnd/>
            <a:tailEnd/>
          </a:ln>
        </p:spPr>
        <p:txBody>
          <a:bodyPr>
            <a:spAutoFit/>
          </a:bodyPr>
          <a:lstStyle/>
          <a:p>
            <a:pPr algn="ctr">
              <a:spcBef>
                <a:spcPct val="50000"/>
              </a:spcBef>
              <a:defRPr/>
            </a:pPr>
            <a:r>
              <a:rPr lang="en-US" sz="2800" baseline="30000" dirty="0" smtClean="0">
                <a:solidFill>
                  <a:schemeClr val="accent6">
                    <a:lumMod val="20000"/>
                    <a:lumOff val="80000"/>
                  </a:schemeClr>
                </a:solidFill>
                <a:latin typeface="Times New Roman" pitchFamily="18" charset="0"/>
                <a:cs typeface="Times New Roman" pitchFamily="18" charset="0"/>
              </a:rPr>
              <a:t>1</a:t>
            </a:r>
            <a:r>
              <a:rPr lang="en-US" sz="2800" dirty="0" smtClean="0">
                <a:solidFill>
                  <a:schemeClr val="accent6">
                    <a:lumMod val="20000"/>
                    <a:lumOff val="80000"/>
                  </a:schemeClr>
                </a:solidFill>
                <a:latin typeface="Times New Roman" pitchFamily="18" charset="0"/>
                <a:cs typeface="Times New Roman" pitchFamily="18" charset="0"/>
              </a:rPr>
              <a:t>Carnegie Mellon University</a:t>
            </a:r>
            <a:endParaRPr lang="en-US" sz="2800" dirty="0">
              <a:solidFill>
                <a:schemeClr val="accent6">
                  <a:lumMod val="20000"/>
                  <a:lumOff val="80000"/>
                </a:schemeClr>
              </a:solidFill>
              <a:latin typeface="Times New Roman" pitchFamily="18" charset="0"/>
              <a:cs typeface="Times New Roman" pitchFamily="18" charset="0"/>
            </a:endParaRPr>
          </a:p>
        </p:txBody>
      </p:sp>
      <p:sp>
        <p:nvSpPr>
          <p:cNvPr id="10" name="Text Box 6"/>
          <p:cNvSpPr txBox="1">
            <a:spLocks noChangeArrowheads="1"/>
          </p:cNvSpPr>
          <p:nvPr/>
        </p:nvSpPr>
        <p:spPr bwMode="auto">
          <a:xfrm>
            <a:off x="5029200" y="3962400"/>
            <a:ext cx="3352800" cy="954107"/>
          </a:xfrm>
          <a:prstGeom prst="rect">
            <a:avLst/>
          </a:prstGeom>
          <a:noFill/>
          <a:ln w="9525">
            <a:noFill/>
            <a:miter lim="800000"/>
            <a:headEnd/>
            <a:tailEnd/>
          </a:ln>
        </p:spPr>
        <p:txBody>
          <a:bodyPr wrap="square">
            <a:spAutoFit/>
          </a:bodyPr>
          <a:lstStyle/>
          <a:p>
            <a:pPr algn="ctr">
              <a:spcBef>
                <a:spcPct val="50000"/>
              </a:spcBef>
              <a:defRPr/>
            </a:pPr>
            <a:r>
              <a:rPr lang="en-US" sz="2800" baseline="30000" dirty="0" smtClean="0">
                <a:solidFill>
                  <a:schemeClr val="accent6">
                    <a:lumMod val="20000"/>
                    <a:lumOff val="80000"/>
                  </a:schemeClr>
                </a:solidFill>
                <a:latin typeface="Times New Roman" pitchFamily="18" charset="0"/>
                <a:cs typeface="Times New Roman" pitchFamily="18" charset="0"/>
              </a:rPr>
              <a:t>2</a:t>
            </a:r>
            <a:r>
              <a:rPr lang="en-US" sz="2800" dirty="0" smtClean="0">
                <a:solidFill>
                  <a:schemeClr val="accent6">
                    <a:lumMod val="20000"/>
                    <a:lumOff val="80000"/>
                  </a:schemeClr>
                </a:solidFill>
                <a:latin typeface="Times New Roman" pitchFamily="18" charset="0"/>
                <a:cs typeface="Times New Roman" pitchFamily="18" charset="0"/>
              </a:rPr>
              <a:t>University of Wisconsin-Madison</a:t>
            </a:r>
            <a:endParaRPr lang="en-US" sz="2800" dirty="0">
              <a:solidFill>
                <a:schemeClr val="accent6">
                  <a:lumMod val="20000"/>
                  <a:lumOff val="80000"/>
                </a:schemeClr>
              </a:solidFill>
              <a:latin typeface="Times New Roman" pitchFamily="18" charset="0"/>
              <a:cs typeface="Times New Roman" pitchFamily="18" charset="0"/>
            </a:endParaRPr>
          </a:p>
        </p:txBody>
      </p:sp>
      <p:sp>
        <p:nvSpPr>
          <p:cNvPr id="13" name="Text Box 5"/>
          <p:cNvSpPr txBox="1">
            <a:spLocks noChangeArrowheads="1"/>
          </p:cNvSpPr>
          <p:nvPr/>
        </p:nvSpPr>
        <p:spPr bwMode="auto">
          <a:xfrm>
            <a:off x="457200" y="5715000"/>
            <a:ext cx="8229600" cy="646331"/>
          </a:xfrm>
          <a:prstGeom prst="rect">
            <a:avLst/>
          </a:prstGeom>
          <a:noFill/>
          <a:ln w="9525">
            <a:noFill/>
            <a:miter lim="800000"/>
            <a:headEnd/>
            <a:tailEnd/>
          </a:ln>
        </p:spPr>
        <p:txBody>
          <a:bodyPr>
            <a:spAutoFit/>
          </a:bodyPr>
          <a:lstStyle/>
          <a:p>
            <a:pPr algn="ctr">
              <a:spcBef>
                <a:spcPct val="50000"/>
              </a:spcBef>
              <a:defRPr/>
            </a:pPr>
            <a:r>
              <a:rPr lang="en-US" sz="3600" dirty="0" smtClean="0">
                <a:solidFill>
                  <a:schemeClr val="accent6">
                    <a:lumMod val="75000"/>
                  </a:schemeClr>
                </a:solidFill>
                <a:latin typeface="Times New Roman" pitchFamily="18" charset="0"/>
                <a:cs typeface="Times New Roman" pitchFamily="18" charset="0"/>
              </a:rPr>
              <a:t>CVPR 2009</a:t>
            </a:r>
            <a:endParaRPr lang="en-US" sz="3600" dirty="0">
              <a:solidFill>
                <a:schemeClr val="accent6">
                  <a:lumMod val="75000"/>
                </a:schemeClr>
              </a:solidFill>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pPr>
              <a:defRPr/>
            </a:pPr>
            <a:fld id="{C2B633D9-1C18-44F0-AFE3-313340BFA8EB}" type="slidenum">
              <a:rPr lang="en-US" smtClean="0"/>
              <a:pPr>
                <a:defRPr/>
              </a:pPr>
              <a:t>1</a:t>
            </a:fld>
            <a:endParaRPr lang="en-US"/>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92"/>
          <p:cNvGrpSpPr/>
          <p:nvPr/>
        </p:nvGrpSpPr>
        <p:grpSpPr>
          <a:xfrm>
            <a:off x="719634" y="3833634"/>
            <a:ext cx="7357566" cy="2414766"/>
            <a:chOff x="1100634" y="4066699"/>
            <a:chExt cx="7357566" cy="2414766"/>
          </a:xfrm>
        </p:grpSpPr>
        <p:sp>
          <p:nvSpPr>
            <p:cNvPr id="72" name="Freeform 310"/>
            <p:cNvSpPr>
              <a:spLocks/>
            </p:cNvSpPr>
            <p:nvPr/>
          </p:nvSpPr>
          <p:spPr bwMode="auto">
            <a:xfrm>
              <a:off x="7576745" y="4264819"/>
              <a:ext cx="757478" cy="504985"/>
            </a:xfrm>
            <a:custGeom>
              <a:avLst/>
              <a:gdLst/>
              <a:ahLst/>
              <a:cxnLst>
                <a:cxn ang="0">
                  <a:pos x="0" y="945"/>
                </a:cxn>
                <a:cxn ang="0">
                  <a:pos x="109" y="693"/>
                </a:cxn>
                <a:cxn ang="0">
                  <a:pos x="219" y="445"/>
                </a:cxn>
                <a:cxn ang="0">
                  <a:pos x="326" y="261"/>
                </a:cxn>
                <a:cxn ang="0">
                  <a:pos x="436" y="93"/>
                </a:cxn>
                <a:cxn ang="0">
                  <a:pos x="546" y="30"/>
                </a:cxn>
                <a:cxn ang="0">
                  <a:pos x="653" y="11"/>
                </a:cxn>
                <a:cxn ang="0">
                  <a:pos x="763" y="0"/>
                </a:cxn>
                <a:cxn ang="0">
                  <a:pos x="872" y="58"/>
                </a:cxn>
                <a:cxn ang="0">
                  <a:pos x="979" y="168"/>
                </a:cxn>
                <a:cxn ang="0">
                  <a:pos x="1089" y="330"/>
                </a:cxn>
                <a:cxn ang="0">
                  <a:pos x="1199" y="473"/>
                </a:cxn>
                <a:cxn ang="0">
                  <a:pos x="1306" y="737"/>
                </a:cxn>
                <a:cxn ang="0">
                  <a:pos x="1416" y="945"/>
                </a:cxn>
                <a:cxn ang="0">
                  <a:pos x="1526" y="1185"/>
                </a:cxn>
                <a:cxn ang="0">
                  <a:pos x="1633" y="1416"/>
                </a:cxn>
                <a:cxn ang="0">
                  <a:pos x="1742" y="1611"/>
                </a:cxn>
                <a:cxn ang="0">
                  <a:pos x="1852" y="1776"/>
                </a:cxn>
                <a:cxn ang="0">
                  <a:pos x="1959" y="1831"/>
                </a:cxn>
                <a:cxn ang="0">
                  <a:pos x="2069" y="1833"/>
                </a:cxn>
                <a:cxn ang="0">
                  <a:pos x="2179" y="1800"/>
                </a:cxn>
                <a:cxn ang="0">
                  <a:pos x="2286" y="1630"/>
                </a:cxn>
                <a:cxn ang="0">
                  <a:pos x="2396" y="1437"/>
                </a:cxn>
                <a:cxn ang="0">
                  <a:pos x="2505" y="1207"/>
                </a:cxn>
                <a:cxn ang="0">
                  <a:pos x="2615" y="945"/>
                </a:cxn>
              </a:cxnLst>
              <a:rect l="0" t="0" r="r" b="b"/>
              <a:pathLst>
                <a:path w="2615" h="1833">
                  <a:moveTo>
                    <a:pt x="0" y="945"/>
                  </a:moveTo>
                  <a:lnTo>
                    <a:pt x="109" y="693"/>
                  </a:lnTo>
                  <a:lnTo>
                    <a:pt x="219" y="445"/>
                  </a:lnTo>
                  <a:lnTo>
                    <a:pt x="326" y="261"/>
                  </a:lnTo>
                  <a:lnTo>
                    <a:pt x="436" y="93"/>
                  </a:lnTo>
                  <a:lnTo>
                    <a:pt x="546" y="30"/>
                  </a:lnTo>
                  <a:lnTo>
                    <a:pt x="653" y="11"/>
                  </a:lnTo>
                  <a:lnTo>
                    <a:pt x="763" y="0"/>
                  </a:lnTo>
                  <a:lnTo>
                    <a:pt x="872" y="58"/>
                  </a:lnTo>
                  <a:lnTo>
                    <a:pt x="979" y="168"/>
                  </a:lnTo>
                  <a:lnTo>
                    <a:pt x="1089" y="330"/>
                  </a:lnTo>
                  <a:lnTo>
                    <a:pt x="1199" y="473"/>
                  </a:lnTo>
                  <a:lnTo>
                    <a:pt x="1306" y="737"/>
                  </a:lnTo>
                  <a:lnTo>
                    <a:pt x="1416" y="945"/>
                  </a:lnTo>
                  <a:lnTo>
                    <a:pt x="1526" y="1185"/>
                  </a:lnTo>
                  <a:lnTo>
                    <a:pt x="1633" y="1416"/>
                  </a:lnTo>
                  <a:lnTo>
                    <a:pt x="1742" y="1611"/>
                  </a:lnTo>
                  <a:lnTo>
                    <a:pt x="1852" y="1776"/>
                  </a:lnTo>
                  <a:lnTo>
                    <a:pt x="1959" y="1831"/>
                  </a:lnTo>
                  <a:lnTo>
                    <a:pt x="2069" y="1833"/>
                  </a:lnTo>
                  <a:lnTo>
                    <a:pt x="2179" y="1800"/>
                  </a:lnTo>
                  <a:lnTo>
                    <a:pt x="2286" y="1630"/>
                  </a:lnTo>
                  <a:lnTo>
                    <a:pt x="2396" y="1437"/>
                  </a:lnTo>
                  <a:lnTo>
                    <a:pt x="2505" y="1207"/>
                  </a:lnTo>
                  <a:lnTo>
                    <a:pt x="2615" y="945"/>
                  </a:lnTo>
                </a:path>
              </a:pathLst>
            </a:custGeom>
            <a:noFill/>
            <a:ln w="25400">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423"/>
            <p:cNvSpPr>
              <a:spLocks/>
            </p:cNvSpPr>
            <p:nvPr/>
          </p:nvSpPr>
          <p:spPr bwMode="auto">
            <a:xfrm>
              <a:off x="5797603" y="4264819"/>
              <a:ext cx="757478" cy="504985"/>
            </a:xfrm>
            <a:custGeom>
              <a:avLst/>
              <a:gdLst/>
              <a:ahLst/>
              <a:cxnLst>
                <a:cxn ang="0">
                  <a:pos x="0" y="767"/>
                </a:cxn>
                <a:cxn ang="0">
                  <a:pos x="109" y="506"/>
                </a:cxn>
                <a:cxn ang="0">
                  <a:pos x="219" y="284"/>
                </a:cxn>
                <a:cxn ang="0">
                  <a:pos x="326" y="130"/>
                </a:cxn>
                <a:cxn ang="0">
                  <a:pos x="436" y="36"/>
                </a:cxn>
                <a:cxn ang="0">
                  <a:pos x="546" y="14"/>
                </a:cxn>
                <a:cxn ang="0">
                  <a:pos x="653" y="20"/>
                </a:cxn>
                <a:cxn ang="0">
                  <a:pos x="763" y="6"/>
                </a:cxn>
                <a:cxn ang="0">
                  <a:pos x="872" y="0"/>
                </a:cxn>
                <a:cxn ang="0">
                  <a:pos x="979" y="20"/>
                </a:cxn>
                <a:cxn ang="0">
                  <a:pos x="1089" y="58"/>
                </a:cxn>
                <a:cxn ang="0">
                  <a:pos x="1199" y="135"/>
                </a:cxn>
                <a:cxn ang="0">
                  <a:pos x="1306" y="251"/>
                </a:cxn>
                <a:cxn ang="0">
                  <a:pos x="1416" y="402"/>
                </a:cxn>
                <a:cxn ang="0">
                  <a:pos x="1526" y="641"/>
                </a:cxn>
                <a:cxn ang="0">
                  <a:pos x="1633" y="875"/>
                </a:cxn>
                <a:cxn ang="0">
                  <a:pos x="1742" y="1144"/>
                </a:cxn>
                <a:cxn ang="0">
                  <a:pos x="1852" y="1405"/>
                </a:cxn>
                <a:cxn ang="0">
                  <a:pos x="1959" y="1573"/>
                </a:cxn>
                <a:cxn ang="0">
                  <a:pos x="2069" y="1666"/>
                </a:cxn>
                <a:cxn ang="0">
                  <a:pos x="2179" y="1625"/>
                </a:cxn>
                <a:cxn ang="0">
                  <a:pos x="2286" y="1504"/>
                </a:cxn>
                <a:cxn ang="0">
                  <a:pos x="2396" y="1303"/>
                </a:cxn>
                <a:cxn ang="0">
                  <a:pos x="2505" y="1048"/>
                </a:cxn>
                <a:cxn ang="0">
                  <a:pos x="2615" y="767"/>
                </a:cxn>
              </a:cxnLst>
              <a:rect l="0" t="0" r="r" b="b"/>
              <a:pathLst>
                <a:path w="2615" h="1666">
                  <a:moveTo>
                    <a:pt x="0" y="767"/>
                  </a:moveTo>
                  <a:lnTo>
                    <a:pt x="109" y="506"/>
                  </a:lnTo>
                  <a:lnTo>
                    <a:pt x="219" y="284"/>
                  </a:lnTo>
                  <a:lnTo>
                    <a:pt x="326" y="130"/>
                  </a:lnTo>
                  <a:lnTo>
                    <a:pt x="436" y="36"/>
                  </a:lnTo>
                  <a:lnTo>
                    <a:pt x="546" y="14"/>
                  </a:lnTo>
                  <a:lnTo>
                    <a:pt x="653" y="20"/>
                  </a:lnTo>
                  <a:lnTo>
                    <a:pt x="763" y="6"/>
                  </a:lnTo>
                  <a:lnTo>
                    <a:pt x="872" y="0"/>
                  </a:lnTo>
                  <a:lnTo>
                    <a:pt x="979" y="20"/>
                  </a:lnTo>
                  <a:lnTo>
                    <a:pt x="1089" y="58"/>
                  </a:lnTo>
                  <a:lnTo>
                    <a:pt x="1199" y="135"/>
                  </a:lnTo>
                  <a:lnTo>
                    <a:pt x="1306" y="251"/>
                  </a:lnTo>
                  <a:lnTo>
                    <a:pt x="1416" y="402"/>
                  </a:lnTo>
                  <a:lnTo>
                    <a:pt x="1526" y="641"/>
                  </a:lnTo>
                  <a:lnTo>
                    <a:pt x="1633" y="875"/>
                  </a:lnTo>
                  <a:lnTo>
                    <a:pt x="1742" y="1144"/>
                  </a:lnTo>
                  <a:lnTo>
                    <a:pt x="1852" y="1405"/>
                  </a:lnTo>
                  <a:lnTo>
                    <a:pt x="1959" y="1573"/>
                  </a:lnTo>
                  <a:lnTo>
                    <a:pt x="2069" y="1666"/>
                  </a:lnTo>
                  <a:lnTo>
                    <a:pt x="2179" y="1625"/>
                  </a:lnTo>
                  <a:lnTo>
                    <a:pt x="2286" y="1504"/>
                  </a:lnTo>
                  <a:lnTo>
                    <a:pt x="2396" y="1303"/>
                  </a:lnTo>
                  <a:lnTo>
                    <a:pt x="2505" y="1048"/>
                  </a:lnTo>
                  <a:lnTo>
                    <a:pt x="2615" y="767"/>
                  </a:lnTo>
                </a:path>
              </a:pathLst>
            </a:custGeom>
            <a:noFill/>
            <a:ln w="25400">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492"/>
            <p:cNvSpPr>
              <a:spLocks/>
            </p:cNvSpPr>
            <p:nvPr/>
          </p:nvSpPr>
          <p:spPr bwMode="auto">
            <a:xfrm>
              <a:off x="3952979" y="4264819"/>
              <a:ext cx="822960" cy="548640"/>
            </a:xfrm>
            <a:custGeom>
              <a:avLst/>
              <a:gdLst/>
              <a:ahLst/>
              <a:cxnLst>
                <a:cxn ang="0">
                  <a:pos x="0" y="1059"/>
                </a:cxn>
                <a:cxn ang="0">
                  <a:pos x="109" y="784"/>
                </a:cxn>
                <a:cxn ang="0">
                  <a:pos x="219" y="547"/>
                </a:cxn>
                <a:cxn ang="0">
                  <a:pos x="326" y="366"/>
                </a:cxn>
                <a:cxn ang="0">
                  <a:pos x="436" y="215"/>
                </a:cxn>
                <a:cxn ang="0">
                  <a:pos x="546" y="132"/>
                </a:cxn>
                <a:cxn ang="0">
                  <a:pos x="653" y="42"/>
                </a:cxn>
                <a:cxn ang="0">
                  <a:pos x="763" y="0"/>
                </a:cxn>
                <a:cxn ang="0">
                  <a:pos x="872" y="53"/>
                </a:cxn>
                <a:cxn ang="0">
                  <a:pos x="979" y="132"/>
                </a:cxn>
                <a:cxn ang="0">
                  <a:pos x="1089" y="223"/>
                </a:cxn>
                <a:cxn ang="0">
                  <a:pos x="1199" y="396"/>
                </a:cxn>
                <a:cxn ang="0">
                  <a:pos x="1306" y="608"/>
                </a:cxn>
                <a:cxn ang="0">
                  <a:pos x="1416" y="844"/>
                </a:cxn>
                <a:cxn ang="0">
                  <a:pos x="1526" y="1072"/>
                </a:cxn>
                <a:cxn ang="0">
                  <a:pos x="1633" y="1339"/>
                </a:cxn>
                <a:cxn ang="0">
                  <a:pos x="1742" y="1586"/>
                </a:cxn>
                <a:cxn ang="0">
                  <a:pos x="1852" y="1738"/>
                </a:cxn>
                <a:cxn ang="0">
                  <a:pos x="1959" y="1856"/>
                </a:cxn>
                <a:cxn ang="0">
                  <a:pos x="2069" y="1870"/>
                </a:cxn>
                <a:cxn ang="0">
                  <a:pos x="2179" y="1817"/>
                </a:cxn>
                <a:cxn ang="0">
                  <a:pos x="2286" y="1688"/>
                </a:cxn>
                <a:cxn ang="0">
                  <a:pos x="2396" y="1501"/>
                </a:cxn>
                <a:cxn ang="0">
                  <a:pos x="2505" y="1270"/>
                </a:cxn>
                <a:cxn ang="0">
                  <a:pos x="2615" y="1059"/>
                </a:cxn>
              </a:cxnLst>
              <a:rect l="0" t="0" r="r" b="b"/>
              <a:pathLst>
                <a:path w="2615" h="1870">
                  <a:moveTo>
                    <a:pt x="0" y="1059"/>
                  </a:moveTo>
                  <a:lnTo>
                    <a:pt x="109" y="784"/>
                  </a:lnTo>
                  <a:lnTo>
                    <a:pt x="219" y="547"/>
                  </a:lnTo>
                  <a:lnTo>
                    <a:pt x="326" y="366"/>
                  </a:lnTo>
                  <a:lnTo>
                    <a:pt x="436" y="215"/>
                  </a:lnTo>
                  <a:lnTo>
                    <a:pt x="546" y="132"/>
                  </a:lnTo>
                  <a:lnTo>
                    <a:pt x="653" y="42"/>
                  </a:lnTo>
                  <a:lnTo>
                    <a:pt x="763" y="0"/>
                  </a:lnTo>
                  <a:lnTo>
                    <a:pt x="872" y="53"/>
                  </a:lnTo>
                  <a:lnTo>
                    <a:pt x="979" y="132"/>
                  </a:lnTo>
                  <a:lnTo>
                    <a:pt x="1089" y="223"/>
                  </a:lnTo>
                  <a:lnTo>
                    <a:pt x="1199" y="396"/>
                  </a:lnTo>
                  <a:lnTo>
                    <a:pt x="1306" y="608"/>
                  </a:lnTo>
                  <a:lnTo>
                    <a:pt x="1416" y="844"/>
                  </a:lnTo>
                  <a:lnTo>
                    <a:pt x="1526" y="1072"/>
                  </a:lnTo>
                  <a:lnTo>
                    <a:pt x="1633" y="1339"/>
                  </a:lnTo>
                  <a:lnTo>
                    <a:pt x="1742" y="1586"/>
                  </a:lnTo>
                  <a:lnTo>
                    <a:pt x="1852" y="1738"/>
                  </a:lnTo>
                  <a:lnTo>
                    <a:pt x="1959" y="1856"/>
                  </a:lnTo>
                  <a:lnTo>
                    <a:pt x="2069" y="1870"/>
                  </a:lnTo>
                  <a:lnTo>
                    <a:pt x="2179" y="1817"/>
                  </a:lnTo>
                  <a:lnTo>
                    <a:pt x="2286" y="1688"/>
                  </a:lnTo>
                  <a:lnTo>
                    <a:pt x="2396" y="1501"/>
                  </a:lnTo>
                  <a:lnTo>
                    <a:pt x="2505" y="1270"/>
                  </a:lnTo>
                  <a:lnTo>
                    <a:pt x="2615" y="1059"/>
                  </a:lnTo>
                </a:path>
              </a:pathLst>
            </a:custGeom>
            <a:noFill/>
            <a:ln w="25400">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244"/>
            <p:cNvSpPr>
              <a:spLocks/>
            </p:cNvSpPr>
            <p:nvPr/>
          </p:nvSpPr>
          <p:spPr bwMode="auto">
            <a:xfrm>
              <a:off x="7620000" y="5307985"/>
              <a:ext cx="757478" cy="504985"/>
            </a:xfrm>
            <a:custGeom>
              <a:avLst/>
              <a:gdLst/>
              <a:ahLst/>
              <a:cxnLst>
                <a:cxn ang="0">
                  <a:pos x="0" y="1009"/>
                </a:cxn>
                <a:cxn ang="0">
                  <a:pos x="109" y="737"/>
                </a:cxn>
                <a:cxn ang="0">
                  <a:pos x="219" y="470"/>
                </a:cxn>
                <a:cxn ang="0">
                  <a:pos x="326" y="269"/>
                </a:cxn>
                <a:cxn ang="0">
                  <a:pos x="436" y="129"/>
                </a:cxn>
                <a:cxn ang="0">
                  <a:pos x="546" y="41"/>
                </a:cxn>
                <a:cxn ang="0">
                  <a:pos x="653" y="5"/>
                </a:cxn>
                <a:cxn ang="0">
                  <a:pos x="763" y="0"/>
                </a:cxn>
                <a:cxn ang="0">
                  <a:pos x="872" y="22"/>
                </a:cxn>
                <a:cxn ang="0">
                  <a:pos x="979" y="27"/>
                </a:cxn>
                <a:cxn ang="0">
                  <a:pos x="1089" y="104"/>
                </a:cxn>
                <a:cxn ang="0">
                  <a:pos x="1199" y="209"/>
                </a:cxn>
                <a:cxn ang="0">
                  <a:pos x="1306" y="346"/>
                </a:cxn>
                <a:cxn ang="0">
                  <a:pos x="1416" y="530"/>
                </a:cxn>
                <a:cxn ang="0">
                  <a:pos x="1526" y="745"/>
                </a:cxn>
                <a:cxn ang="0">
                  <a:pos x="1633" y="976"/>
                </a:cxn>
                <a:cxn ang="0">
                  <a:pos x="1742" y="1223"/>
                </a:cxn>
                <a:cxn ang="0">
                  <a:pos x="1852" y="1479"/>
                </a:cxn>
                <a:cxn ang="0">
                  <a:pos x="1959" y="1668"/>
                </a:cxn>
                <a:cxn ang="0">
                  <a:pos x="2069" y="1787"/>
                </a:cxn>
                <a:cxn ang="0">
                  <a:pos x="2179" y="1795"/>
                </a:cxn>
                <a:cxn ang="0">
                  <a:pos x="2286" y="1688"/>
                </a:cxn>
                <a:cxn ang="0">
                  <a:pos x="2396" y="1482"/>
                </a:cxn>
                <a:cxn ang="0">
                  <a:pos x="2505" y="1259"/>
                </a:cxn>
                <a:cxn ang="0">
                  <a:pos x="2615" y="1009"/>
                </a:cxn>
              </a:cxnLst>
              <a:rect l="0" t="0" r="r" b="b"/>
              <a:pathLst>
                <a:path w="2615" h="1795">
                  <a:moveTo>
                    <a:pt x="0" y="1009"/>
                  </a:moveTo>
                  <a:lnTo>
                    <a:pt x="109" y="737"/>
                  </a:lnTo>
                  <a:lnTo>
                    <a:pt x="219" y="470"/>
                  </a:lnTo>
                  <a:lnTo>
                    <a:pt x="326" y="269"/>
                  </a:lnTo>
                  <a:lnTo>
                    <a:pt x="436" y="129"/>
                  </a:lnTo>
                  <a:lnTo>
                    <a:pt x="546" y="41"/>
                  </a:lnTo>
                  <a:lnTo>
                    <a:pt x="653" y="5"/>
                  </a:lnTo>
                  <a:lnTo>
                    <a:pt x="763" y="0"/>
                  </a:lnTo>
                  <a:lnTo>
                    <a:pt x="872" y="22"/>
                  </a:lnTo>
                  <a:lnTo>
                    <a:pt x="979" y="27"/>
                  </a:lnTo>
                  <a:lnTo>
                    <a:pt x="1089" y="104"/>
                  </a:lnTo>
                  <a:lnTo>
                    <a:pt x="1199" y="209"/>
                  </a:lnTo>
                  <a:lnTo>
                    <a:pt x="1306" y="346"/>
                  </a:lnTo>
                  <a:lnTo>
                    <a:pt x="1416" y="530"/>
                  </a:lnTo>
                  <a:lnTo>
                    <a:pt x="1526" y="745"/>
                  </a:lnTo>
                  <a:lnTo>
                    <a:pt x="1633" y="976"/>
                  </a:lnTo>
                  <a:lnTo>
                    <a:pt x="1742" y="1223"/>
                  </a:lnTo>
                  <a:lnTo>
                    <a:pt x="1852" y="1479"/>
                  </a:lnTo>
                  <a:lnTo>
                    <a:pt x="1959" y="1668"/>
                  </a:lnTo>
                  <a:lnTo>
                    <a:pt x="2069" y="1787"/>
                  </a:lnTo>
                  <a:lnTo>
                    <a:pt x="2179" y="1795"/>
                  </a:lnTo>
                  <a:lnTo>
                    <a:pt x="2286" y="1688"/>
                  </a:lnTo>
                  <a:lnTo>
                    <a:pt x="2396" y="1482"/>
                  </a:lnTo>
                  <a:lnTo>
                    <a:pt x="2505" y="1259"/>
                  </a:lnTo>
                  <a:lnTo>
                    <a:pt x="2615" y="1009"/>
                  </a:lnTo>
                </a:path>
              </a:pathLst>
            </a:custGeom>
            <a:noFill/>
            <a:ln w="25400">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75"/>
            <p:cNvGrpSpPr/>
            <p:nvPr/>
          </p:nvGrpSpPr>
          <p:grpSpPr>
            <a:xfrm>
              <a:off x="3876779" y="4066699"/>
              <a:ext cx="957655" cy="838200"/>
              <a:chOff x="1905000" y="1904999"/>
              <a:chExt cx="750888" cy="657225"/>
            </a:xfrm>
          </p:grpSpPr>
          <p:cxnSp>
            <p:nvCxnSpPr>
              <p:cNvPr id="77" name="Straight Connector 76"/>
              <p:cNvCxnSpPr/>
              <p:nvPr/>
            </p:nvCxnSpPr>
            <p:spPr bwMode="auto">
              <a:xfrm rot="5400000">
                <a:off x="1576387" y="2233612"/>
                <a:ext cx="657225"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bwMode="auto">
              <a:xfrm>
                <a:off x="1905000" y="2560637"/>
                <a:ext cx="750888" cy="0"/>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8" name="Group 82"/>
            <p:cNvGrpSpPr/>
            <p:nvPr/>
          </p:nvGrpSpPr>
          <p:grpSpPr>
            <a:xfrm>
              <a:off x="5715000" y="4107339"/>
              <a:ext cx="881455" cy="771505"/>
              <a:chOff x="1905000" y="1904999"/>
              <a:chExt cx="750888" cy="657225"/>
            </a:xfrm>
          </p:grpSpPr>
          <p:cxnSp>
            <p:nvCxnSpPr>
              <p:cNvPr id="84" name="Straight Connector 83"/>
              <p:cNvCxnSpPr/>
              <p:nvPr/>
            </p:nvCxnSpPr>
            <p:spPr bwMode="auto">
              <a:xfrm rot="5400000">
                <a:off x="1576387" y="2233612"/>
                <a:ext cx="657225"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bwMode="auto">
              <a:xfrm>
                <a:off x="1905000" y="2560637"/>
                <a:ext cx="750888" cy="0"/>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9" name="Group 91"/>
            <p:cNvGrpSpPr/>
            <p:nvPr/>
          </p:nvGrpSpPr>
          <p:grpSpPr>
            <a:xfrm>
              <a:off x="7500545" y="4127659"/>
              <a:ext cx="881455" cy="771505"/>
              <a:chOff x="1905000" y="1904999"/>
              <a:chExt cx="750888" cy="657225"/>
            </a:xfrm>
          </p:grpSpPr>
          <p:cxnSp>
            <p:nvCxnSpPr>
              <p:cNvPr id="96" name="Straight Connector 95"/>
              <p:cNvCxnSpPr/>
              <p:nvPr/>
            </p:nvCxnSpPr>
            <p:spPr bwMode="auto">
              <a:xfrm rot="5400000">
                <a:off x="1576387" y="2233612"/>
                <a:ext cx="657225"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bwMode="auto">
              <a:xfrm>
                <a:off x="1905000" y="2560637"/>
                <a:ext cx="750888" cy="0"/>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102" name="Freeform 175"/>
            <p:cNvSpPr>
              <a:spLocks/>
            </p:cNvSpPr>
            <p:nvPr/>
          </p:nvSpPr>
          <p:spPr bwMode="auto">
            <a:xfrm>
              <a:off x="5791200" y="5323225"/>
              <a:ext cx="728402" cy="485601"/>
            </a:xfrm>
            <a:custGeom>
              <a:avLst/>
              <a:gdLst/>
              <a:ahLst/>
              <a:cxnLst>
                <a:cxn ang="0">
                  <a:pos x="0" y="786"/>
                </a:cxn>
                <a:cxn ang="0">
                  <a:pos x="109" y="373"/>
                </a:cxn>
                <a:cxn ang="0">
                  <a:pos x="219" y="140"/>
                </a:cxn>
                <a:cxn ang="0">
                  <a:pos x="326" y="49"/>
                </a:cxn>
                <a:cxn ang="0">
                  <a:pos x="436" y="11"/>
                </a:cxn>
                <a:cxn ang="0">
                  <a:pos x="546" y="0"/>
                </a:cxn>
                <a:cxn ang="0">
                  <a:pos x="653" y="0"/>
                </a:cxn>
                <a:cxn ang="0">
                  <a:pos x="763" y="0"/>
                </a:cxn>
                <a:cxn ang="0">
                  <a:pos x="872" y="11"/>
                </a:cxn>
                <a:cxn ang="0">
                  <a:pos x="979" y="2"/>
                </a:cxn>
                <a:cxn ang="0">
                  <a:pos x="1089" y="2"/>
                </a:cxn>
                <a:cxn ang="0">
                  <a:pos x="1199" y="22"/>
                </a:cxn>
                <a:cxn ang="0">
                  <a:pos x="1306" y="66"/>
                </a:cxn>
                <a:cxn ang="0">
                  <a:pos x="1416" y="189"/>
                </a:cxn>
                <a:cxn ang="0">
                  <a:pos x="1526" y="442"/>
                </a:cxn>
                <a:cxn ang="0">
                  <a:pos x="1633" y="849"/>
                </a:cxn>
                <a:cxn ang="0">
                  <a:pos x="1742" y="1259"/>
                </a:cxn>
                <a:cxn ang="0">
                  <a:pos x="1852" y="1575"/>
                </a:cxn>
                <a:cxn ang="0">
                  <a:pos x="1959" y="1745"/>
                </a:cxn>
                <a:cxn ang="0">
                  <a:pos x="2069" y="1806"/>
                </a:cxn>
                <a:cxn ang="0">
                  <a:pos x="2179" y="1806"/>
                </a:cxn>
                <a:cxn ang="0">
                  <a:pos x="2286" y="1734"/>
                </a:cxn>
                <a:cxn ang="0">
                  <a:pos x="2396" y="1561"/>
                </a:cxn>
                <a:cxn ang="0">
                  <a:pos x="2505" y="1220"/>
                </a:cxn>
                <a:cxn ang="0">
                  <a:pos x="2615" y="786"/>
                </a:cxn>
              </a:cxnLst>
              <a:rect l="0" t="0" r="r" b="b"/>
              <a:pathLst>
                <a:path w="2615" h="1806">
                  <a:moveTo>
                    <a:pt x="0" y="786"/>
                  </a:moveTo>
                  <a:lnTo>
                    <a:pt x="109" y="373"/>
                  </a:lnTo>
                  <a:lnTo>
                    <a:pt x="219" y="140"/>
                  </a:lnTo>
                  <a:lnTo>
                    <a:pt x="326" y="49"/>
                  </a:lnTo>
                  <a:lnTo>
                    <a:pt x="436" y="11"/>
                  </a:lnTo>
                  <a:lnTo>
                    <a:pt x="546" y="0"/>
                  </a:lnTo>
                  <a:lnTo>
                    <a:pt x="653" y="0"/>
                  </a:lnTo>
                  <a:lnTo>
                    <a:pt x="763" y="0"/>
                  </a:lnTo>
                  <a:lnTo>
                    <a:pt x="872" y="11"/>
                  </a:lnTo>
                  <a:lnTo>
                    <a:pt x="979" y="2"/>
                  </a:lnTo>
                  <a:lnTo>
                    <a:pt x="1089" y="2"/>
                  </a:lnTo>
                  <a:lnTo>
                    <a:pt x="1199" y="22"/>
                  </a:lnTo>
                  <a:lnTo>
                    <a:pt x="1306" y="66"/>
                  </a:lnTo>
                  <a:lnTo>
                    <a:pt x="1416" y="189"/>
                  </a:lnTo>
                  <a:lnTo>
                    <a:pt x="1526" y="442"/>
                  </a:lnTo>
                  <a:lnTo>
                    <a:pt x="1633" y="849"/>
                  </a:lnTo>
                  <a:lnTo>
                    <a:pt x="1742" y="1259"/>
                  </a:lnTo>
                  <a:lnTo>
                    <a:pt x="1852" y="1575"/>
                  </a:lnTo>
                  <a:lnTo>
                    <a:pt x="1959" y="1745"/>
                  </a:lnTo>
                  <a:lnTo>
                    <a:pt x="2069" y="1806"/>
                  </a:lnTo>
                  <a:lnTo>
                    <a:pt x="2179" y="1806"/>
                  </a:lnTo>
                  <a:lnTo>
                    <a:pt x="2286" y="1734"/>
                  </a:lnTo>
                  <a:lnTo>
                    <a:pt x="2396" y="1561"/>
                  </a:lnTo>
                  <a:lnTo>
                    <a:pt x="2505" y="1220"/>
                  </a:lnTo>
                  <a:lnTo>
                    <a:pt x="2615" y="786"/>
                  </a:lnTo>
                </a:path>
              </a:pathLst>
            </a:custGeom>
            <a:noFill/>
            <a:ln w="25400">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44"/>
            <p:cNvSpPr>
              <a:spLocks/>
            </p:cNvSpPr>
            <p:nvPr/>
          </p:nvSpPr>
          <p:spPr bwMode="auto">
            <a:xfrm>
              <a:off x="3952979" y="5277505"/>
              <a:ext cx="813748" cy="548640"/>
            </a:xfrm>
            <a:custGeom>
              <a:avLst/>
              <a:gdLst/>
              <a:ahLst/>
              <a:cxnLst>
                <a:cxn ang="0">
                  <a:pos x="0" y="1009"/>
                </a:cxn>
                <a:cxn ang="0">
                  <a:pos x="109" y="737"/>
                </a:cxn>
                <a:cxn ang="0">
                  <a:pos x="219" y="470"/>
                </a:cxn>
                <a:cxn ang="0">
                  <a:pos x="326" y="269"/>
                </a:cxn>
                <a:cxn ang="0">
                  <a:pos x="436" y="129"/>
                </a:cxn>
                <a:cxn ang="0">
                  <a:pos x="546" y="41"/>
                </a:cxn>
                <a:cxn ang="0">
                  <a:pos x="653" y="5"/>
                </a:cxn>
                <a:cxn ang="0">
                  <a:pos x="763" y="0"/>
                </a:cxn>
                <a:cxn ang="0">
                  <a:pos x="872" y="22"/>
                </a:cxn>
                <a:cxn ang="0">
                  <a:pos x="979" y="27"/>
                </a:cxn>
                <a:cxn ang="0">
                  <a:pos x="1089" y="104"/>
                </a:cxn>
                <a:cxn ang="0">
                  <a:pos x="1199" y="209"/>
                </a:cxn>
                <a:cxn ang="0">
                  <a:pos x="1306" y="346"/>
                </a:cxn>
                <a:cxn ang="0">
                  <a:pos x="1416" y="530"/>
                </a:cxn>
                <a:cxn ang="0">
                  <a:pos x="1526" y="745"/>
                </a:cxn>
                <a:cxn ang="0">
                  <a:pos x="1633" y="976"/>
                </a:cxn>
                <a:cxn ang="0">
                  <a:pos x="1742" y="1223"/>
                </a:cxn>
                <a:cxn ang="0">
                  <a:pos x="1852" y="1479"/>
                </a:cxn>
                <a:cxn ang="0">
                  <a:pos x="1959" y="1668"/>
                </a:cxn>
                <a:cxn ang="0">
                  <a:pos x="2069" y="1787"/>
                </a:cxn>
                <a:cxn ang="0">
                  <a:pos x="2179" y="1795"/>
                </a:cxn>
                <a:cxn ang="0">
                  <a:pos x="2286" y="1688"/>
                </a:cxn>
                <a:cxn ang="0">
                  <a:pos x="2396" y="1482"/>
                </a:cxn>
                <a:cxn ang="0">
                  <a:pos x="2505" y="1259"/>
                </a:cxn>
                <a:cxn ang="0">
                  <a:pos x="2615" y="1009"/>
                </a:cxn>
              </a:cxnLst>
              <a:rect l="0" t="0" r="r" b="b"/>
              <a:pathLst>
                <a:path w="2615" h="1795">
                  <a:moveTo>
                    <a:pt x="0" y="1009"/>
                  </a:moveTo>
                  <a:lnTo>
                    <a:pt x="109" y="737"/>
                  </a:lnTo>
                  <a:lnTo>
                    <a:pt x="219" y="470"/>
                  </a:lnTo>
                  <a:lnTo>
                    <a:pt x="326" y="269"/>
                  </a:lnTo>
                  <a:lnTo>
                    <a:pt x="436" y="129"/>
                  </a:lnTo>
                  <a:lnTo>
                    <a:pt x="546" y="41"/>
                  </a:lnTo>
                  <a:lnTo>
                    <a:pt x="653" y="5"/>
                  </a:lnTo>
                  <a:lnTo>
                    <a:pt x="763" y="0"/>
                  </a:lnTo>
                  <a:lnTo>
                    <a:pt x="872" y="22"/>
                  </a:lnTo>
                  <a:lnTo>
                    <a:pt x="979" y="27"/>
                  </a:lnTo>
                  <a:lnTo>
                    <a:pt x="1089" y="104"/>
                  </a:lnTo>
                  <a:lnTo>
                    <a:pt x="1199" y="209"/>
                  </a:lnTo>
                  <a:lnTo>
                    <a:pt x="1306" y="346"/>
                  </a:lnTo>
                  <a:lnTo>
                    <a:pt x="1416" y="530"/>
                  </a:lnTo>
                  <a:lnTo>
                    <a:pt x="1526" y="745"/>
                  </a:lnTo>
                  <a:lnTo>
                    <a:pt x="1633" y="976"/>
                  </a:lnTo>
                  <a:lnTo>
                    <a:pt x="1742" y="1223"/>
                  </a:lnTo>
                  <a:lnTo>
                    <a:pt x="1852" y="1479"/>
                  </a:lnTo>
                  <a:lnTo>
                    <a:pt x="1959" y="1668"/>
                  </a:lnTo>
                  <a:lnTo>
                    <a:pt x="2069" y="1787"/>
                  </a:lnTo>
                  <a:lnTo>
                    <a:pt x="2179" y="1795"/>
                  </a:lnTo>
                  <a:lnTo>
                    <a:pt x="2286" y="1688"/>
                  </a:lnTo>
                  <a:lnTo>
                    <a:pt x="2396" y="1482"/>
                  </a:lnTo>
                  <a:lnTo>
                    <a:pt x="2505" y="1259"/>
                  </a:lnTo>
                  <a:lnTo>
                    <a:pt x="2615" y="1009"/>
                  </a:lnTo>
                </a:path>
              </a:pathLst>
            </a:custGeom>
            <a:noFill/>
            <a:ln w="25400">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 name="Group 104"/>
            <p:cNvGrpSpPr/>
            <p:nvPr/>
          </p:nvGrpSpPr>
          <p:grpSpPr>
            <a:xfrm>
              <a:off x="3878285" y="5079385"/>
              <a:ext cx="946936" cy="838200"/>
              <a:chOff x="1905000" y="1904999"/>
              <a:chExt cx="750888" cy="657225"/>
            </a:xfrm>
          </p:grpSpPr>
          <p:cxnSp>
            <p:nvCxnSpPr>
              <p:cNvPr id="106" name="Straight Connector 105"/>
              <p:cNvCxnSpPr/>
              <p:nvPr/>
            </p:nvCxnSpPr>
            <p:spPr bwMode="auto">
              <a:xfrm rot="5400000">
                <a:off x="1576387" y="2233612"/>
                <a:ext cx="657225"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auto">
              <a:xfrm>
                <a:off x="1905000" y="2560637"/>
                <a:ext cx="750888" cy="0"/>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1" name="Group 111"/>
            <p:cNvGrpSpPr/>
            <p:nvPr/>
          </p:nvGrpSpPr>
          <p:grpSpPr>
            <a:xfrm>
              <a:off x="5715000" y="5165745"/>
              <a:ext cx="847621" cy="741891"/>
              <a:chOff x="1905000" y="1904999"/>
              <a:chExt cx="750888" cy="657225"/>
            </a:xfrm>
          </p:grpSpPr>
          <p:cxnSp>
            <p:nvCxnSpPr>
              <p:cNvPr id="113" name="Straight Connector 112"/>
              <p:cNvCxnSpPr/>
              <p:nvPr/>
            </p:nvCxnSpPr>
            <p:spPr bwMode="auto">
              <a:xfrm rot="5400000">
                <a:off x="1576387" y="2233612"/>
                <a:ext cx="657225"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bwMode="auto">
              <a:xfrm>
                <a:off x="1905000" y="2560637"/>
                <a:ext cx="750888" cy="0"/>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2" name="Group 115"/>
            <p:cNvGrpSpPr/>
            <p:nvPr/>
          </p:nvGrpSpPr>
          <p:grpSpPr>
            <a:xfrm>
              <a:off x="7500545" y="5186065"/>
              <a:ext cx="881455" cy="771505"/>
              <a:chOff x="1905000" y="1904999"/>
              <a:chExt cx="750888" cy="657225"/>
            </a:xfrm>
          </p:grpSpPr>
          <p:cxnSp>
            <p:nvCxnSpPr>
              <p:cNvPr id="121" name="Straight Connector 120"/>
              <p:cNvCxnSpPr/>
              <p:nvPr/>
            </p:nvCxnSpPr>
            <p:spPr bwMode="auto">
              <a:xfrm rot="5400000">
                <a:off x="1576387" y="2233612"/>
                <a:ext cx="657225"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auto">
              <a:xfrm>
                <a:off x="1905000" y="2560637"/>
                <a:ext cx="750888" cy="0"/>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p:nvPr/>
          </p:nvCxnSpPr>
          <p:spPr>
            <a:xfrm flipV="1">
              <a:off x="6827837" y="4569619"/>
              <a:ext cx="411163" cy="3175"/>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985945" y="4569619"/>
              <a:ext cx="411163" cy="3175"/>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6858000" y="5655330"/>
              <a:ext cx="411163" cy="3175"/>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985945" y="5655330"/>
              <a:ext cx="411163" cy="3175"/>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6" name="TextBox 66"/>
            <p:cNvSpPr txBox="1">
              <a:spLocks noChangeArrowheads="1"/>
            </p:cNvSpPr>
            <p:nvPr/>
          </p:nvSpPr>
          <p:spPr bwMode="auto">
            <a:xfrm>
              <a:off x="1100634" y="4249579"/>
              <a:ext cx="213360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Defocus + Global Illumination (A)</a:t>
              </a:r>
              <a:endParaRPr lang="en-US" sz="2000" dirty="0">
                <a:solidFill>
                  <a:schemeClr val="accent6">
                    <a:lumMod val="75000"/>
                  </a:schemeClr>
                </a:solidFill>
                <a:latin typeface="Times New Roman" pitchFamily="18" charset="0"/>
                <a:cs typeface="Times New Roman" pitchFamily="18" charset="0"/>
              </a:endParaRPr>
            </a:p>
          </p:txBody>
        </p:sp>
        <p:sp>
          <p:nvSpPr>
            <p:cNvPr id="88" name="TextBox 66"/>
            <p:cNvSpPr txBox="1">
              <a:spLocks noChangeArrowheads="1"/>
            </p:cNvSpPr>
            <p:nvPr/>
          </p:nvSpPr>
          <p:spPr bwMode="auto">
            <a:xfrm>
              <a:off x="1143000" y="5338465"/>
              <a:ext cx="2133600" cy="400110"/>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Only Defocus (B)</a:t>
              </a:r>
              <a:endParaRPr lang="en-US" sz="2000" dirty="0">
                <a:solidFill>
                  <a:schemeClr val="accent6">
                    <a:lumMod val="75000"/>
                  </a:schemeClr>
                </a:solidFill>
                <a:latin typeface="Times New Roman" pitchFamily="18" charset="0"/>
                <a:cs typeface="Times New Roman" pitchFamily="18" charset="0"/>
              </a:endParaRPr>
            </a:p>
          </p:txBody>
        </p:sp>
        <p:grpSp>
          <p:nvGrpSpPr>
            <p:cNvPr id="13" name="Group 90"/>
            <p:cNvGrpSpPr/>
            <p:nvPr/>
          </p:nvGrpSpPr>
          <p:grpSpPr>
            <a:xfrm>
              <a:off x="3886200" y="6081355"/>
              <a:ext cx="4572000" cy="400110"/>
              <a:chOff x="3886200" y="6305490"/>
              <a:chExt cx="4572000" cy="400110"/>
            </a:xfrm>
          </p:grpSpPr>
          <p:cxnSp>
            <p:nvCxnSpPr>
              <p:cNvPr id="90" name="Straight Arrow Connector 89"/>
              <p:cNvCxnSpPr/>
              <p:nvPr/>
            </p:nvCxnSpPr>
            <p:spPr>
              <a:xfrm>
                <a:off x="3886200" y="6532502"/>
                <a:ext cx="4572000" cy="1588"/>
              </a:xfrm>
              <a:prstGeom prst="straightConnector1">
                <a:avLst/>
              </a:prstGeom>
              <a:ln w="34925">
                <a:solidFill>
                  <a:schemeClr val="accent6">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85" name="TextBox 66"/>
              <p:cNvSpPr txBox="1">
                <a:spLocks noChangeArrowheads="1"/>
              </p:cNvSpPr>
              <p:nvPr/>
            </p:nvSpPr>
            <p:spPr bwMode="auto">
              <a:xfrm>
                <a:off x="5029200" y="6305490"/>
                <a:ext cx="2438400" cy="400110"/>
              </a:xfrm>
              <a:prstGeom prst="rect">
                <a:avLst/>
              </a:prstGeom>
              <a:solidFill>
                <a:srgbClr val="1C1C1C"/>
              </a:solid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Focal Plane Position</a:t>
                </a:r>
                <a:endParaRPr lang="en-US" sz="2000" dirty="0">
                  <a:solidFill>
                    <a:schemeClr val="accent6">
                      <a:lumMod val="75000"/>
                    </a:schemeClr>
                  </a:solidFill>
                  <a:latin typeface="Times New Roman" pitchFamily="18" charset="0"/>
                  <a:cs typeface="Times New Roman" pitchFamily="18" charset="0"/>
                </a:endParaRPr>
              </a:p>
            </p:txBody>
          </p:sp>
        </p:grpSp>
      </p:grpSp>
      <p:sp>
        <p:nvSpPr>
          <p:cNvPr id="95" name="Text Box 5"/>
          <p:cNvSpPr txBox="1">
            <a:spLocks noChangeArrowheads="1"/>
          </p:cNvSpPr>
          <p:nvPr/>
        </p:nvSpPr>
        <p:spPr bwMode="auto">
          <a:xfrm>
            <a:off x="0" y="762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Global Illumination vs. Projector Defocus</a:t>
            </a:r>
            <a:endParaRPr lang="en-US" sz="3600" dirty="0">
              <a:solidFill>
                <a:srgbClr val="FFFF99"/>
              </a:solidFill>
              <a:latin typeface="Times New Roman" pitchFamily="18" charset="0"/>
              <a:cs typeface="Times New Roman" pitchFamily="18" charset="0"/>
            </a:endParaRPr>
          </a:p>
        </p:txBody>
      </p:sp>
      <p:pic>
        <p:nvPicPr>
          <p:cNvPr id="76" name="Picture 3" descr="C:\Documents and Settings\mohit\Desktop\CVPR Talk\CandleImages\Frame27.tif"/>
          <p:cNvPicPr>
            <a:picLocks noChangeAspect="1" noChangeArrowheads="1"/>
          </p:cNvPicPr>
          <p:nvPr/>
        </p:nvPicPr>
        <p:blipFill>
          <a:blip r:embed="rId3"/>
          <a:srcRect/>
          <a:stretch>
            <a:fillRect/>
          </a:stretch>
        </p:blipFill>
        <p:spPr bwMode="auto">
          <a:xfrm>
            <a:off x="1143000" y="1066800"/>
            <a:ext cx="1501225" cy="2497409"/>
          </a:xfrm>
          <a:prstGeom prst="rect">
            <a:avLst/>
          </a:prstGeom>
          <a:noFill/>
          <a:ln>
            <a:solidFill>
              <a:schemeClr val="tx1">
                <a:lumMod val="75000"/>
                <a:lumOff val="25000"/>
              </a:schemeClr>
            </a:solidFill>
          </a:ln>
        </p:spPr>
      </p:pic>
      <p:grpSp>
        <p:nvGrpSpPr>
          <p:cNvPr id="79" name="Group 78"/>
          <p:cNvGrpSpPr/>
          <p:nvPr/>
        </p:nvGrpSpPr>
        <p:grpSpPr>
          <a:xfrm>
            <a:off x="1676400" y="2382711"/>
            <a:ext cx="432974" cy="1126007"/>
            <a:chOff x="1676400" y="2458911"/>
            <a:chExt cx="432974" cy="1126007"/>
          </a:xfrm>
        </p:grpSpPr>
        <p:sp>
          <p:nvSpPr>
            <p:cNvPr id="83" name="Oval 82"/>
            <p:cNvSpPr/>
            <p:nvPr/>
          </p:nvSpPr>
          <p:spPr>
            <a:xfrm>
              <a:off x="1676400" y="3429000"/>
              <a:ext cx="100342" cy="10282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chemeClr val="accent6">
                    <a:lumMod val="75000"/>
                  </a:schemeClr>
                </a:solidFill>
                <a:latin typeface="Times New Roman" pitchFamily="18" charset="0"/>
                <a:cs typeface="Times New Roman" pitchFamily="18" charset="0"/>
              </a:endParaRPr>
            </a:p>
          </p:txBody>
        </p:sp>
        <p:sp>
          <p:nvSpPr>
            <p:cNvPr id="89" name="TextBox 66"/>
            <p:cNvSpPr txBox="1">
              <a:spLocks noChangeArrowheads="1"/>
            </p:cNvSpPr>
            <p:nvPr/>
          </p:nvSpPr>
          <p:spPr bwMode="auto">
            <a:xfrm>
              <a:off x="1752600" y="3224429"/>
              <a:ext cx="356773" cy="360489"/>
            </a:xfrm>
            <a:prstGeom prst="rect">
              <a:avLst/>
            </a:prstGeom>
            <a:noFill/>
            <a:ln w="9525">
              <a:noFill/>
              <a:miter lim="800000"/>
              <a:headEnd/>
              <a:tailEnd/>
            </a:ln>
          </p:spPr>
          <p:txBody>
            <a:bodyPr>
              <a:spAutoFit/>
            </a:bodyPr>
            <a:lstStyle/>
            <a:p>
              <a:pPr algn="ctr"/>
              <a:r>
                <a:rPr lang="en-US" sz="2400" b="1" dirty="0" smtClean="0">
                  <a:solidFill>
                    <a:schemeClr val="accent6">
                      <a:lumMod val="75000"/>
                    </a:schemeClr>
                  </a:solidFill>
                  <a:latin typeface="Times New Roman" pitchFamily="18" charset="0"/>
                  <a:cs typeface="Times New Roman" pitchFamily="18" charset="0"/>
                </a:rPr>
                <a:t>B</a:t>
              </a:r>
              <a:endParaRPr lang="en-US" sz="2400" b="1" dirty="0">
                <a:solidFill>
                  <a:schemeClr val="accent6">
                    <a:lumMod val="75000"/>
                  </a:schemeClr>
                </a:solidFill>
                <a:latin typeface="Times New Roman" pitchFamily="18" charset="0"/>
                <a:cs typeface="Times New Roman" pitchFamily="18" charset="0"/>
              </a:endParaRPr>
            </a:p>
          </p:txBody>
        </p:sp>
        <p:sp>
          <p:nvSpPr>
            <p:cNvPr id="91" name="Oval 90"/>
            <p:cNvSpPr/>
            <p:nvPr/>
          </p:nvSpPr>
          <p:spPr>
            <a:xfrm>
              <a:off x="1676400" y="2648390"/>
              <a:ext cx="100342" cy="10405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chemeClr val="accent6">
                    <a:lumMod val="75000"/>
                  </a:schemeClr>
                </a:solidFill>
                <a:latin typeface="Times New Roman" pitchFamily="18" charset="0"/>
                <a:cs typeface="Times New Roman" pitchFamily="18" charset="0"/>
              </a:endParaRPr>
            </a:p>
          </p:txBody>
        </p:sp>
        <p:sp>
          <p:nvSpPr>
            <p:cNvPr id="92" name="TextBox 66"/>
            <p:cNvSpPr txBox="1">
              <a:spLocks noChangeArrowheads="1"/>
            </p:cNvSpPr>
            <p:nvPr/>
          </p:nvSpPr>
          <p:spPr bwMode="auto">
            <a:xfrm>
              <a:off x="1752600" y="2458911"/>
              <a:ext cx="356774" cy="360489"/>
            </a:xfrm>
            <a:prstGeom prst="rect">
              <a:avLst/>
            </a:prstGeom>
            <a:noFill/>
            <a:ln w="9525">
              <a:noFill/>
              <a:miter lim="800000"/>
              <a:headEnd/>
              <a:tailEnd/>
            </a:ln>
          </p:spPr>
          <p:txBody>
            <a:bodyPr>
              <a:spAutoFit/>
            </a:bodyPr>
            <a:lstStyle/>
            <a:p>
              <a:pPr algn="ctr"/>
              <a:r>
                <a:rPr lang="en-US" sz="2400" b="1" dirty="0" smtClean="0">
                  <a:solidFill>
                    <a:schemeClr val="accent6">
                      <a:lumMod val="75000"/>
                    </a:schemeClr>
                  </a:solidFill>
                  <a:latin typeface="Times New Roman" pitchFamily="18" charset="0"/>
                  <a:cs typeface="Times New Roman" pitchFamily="18" charset="0"/>
                </a:rPr>
                <a:t>A</a:t>
              </a:r>
              <a:endParaRPr lang="en-US" sz="2400" b="1" dirty="0">
                <a:solidFill>
                  <a:schemeClr val="accent6">
                    <a:lumMod val="75000"/>
                  </a:schemeClr>
                </a:solidFill>
                <a:latin typeface="Times New Roman" pitchFamily="18" charset="0"/>
                <a:cs typeface="Times New Roman" pitchFamily="18" charset="0"/>
              </a:endParaRPr>
            </a:p>
          </p:txBody>
        </p:sp>
      </p:grpSp>
      <p:sp>
        <p:nvSpPr>
          <p:cNvPr id="98" name="Parallelogram 97"/>
          <p:cNvSpPr/>
          <p:nvPr/>
        </p:nvSpPr>
        <p:spPr bwMode="auto">
          <a:xfrm rot="16200000">
            <a:off x="6705600" y="1676400"/>
            <a:ext cx="1447800" cy="1143000"/>
          </a:xfrm>
          <a:prstGeom prst="parallelogram">
            <a:avLst/>
          </a:prstGeom>
          <a:solidFill>
            <a:schemeClr val="tx1">
              <a:lumMod val="75000"/>
              <a:lumOff val="25000"/>
            </a:schemeClr>
          </a:solidFill>
          <a:ln w="9525">
            <a:solidFill>
              <a:schemeClr val="tx1">
                <a:lumMod val="65000"/>
                <a:lumOff val="3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nvGrpSpPr>
          <p:cNvPr id="99" name="Group 128"/>
          <p:cNvGrpSpPr/>
          <p:nvPr/>
        </p:nvGrpSpPr>
        <p:grpSpPr>
          <a:xfrm>
            <a:off x="6629400" y="1752600"/>
            <a:ext cx="533400" cy="1142999"/>
            <a:chOff x="7010400" y="2895600"/>
            <a:chExt cx="685800" cy="990600"/>
          </a:xfrm>
        </p:grpSpPr>
        <p:sp>
          <p:nvSpPr>
            <p:cNvPr id="135" name="Can 134"/>
            <p:cNvSpPr/>
            <p:nvPr/>
          </p:nvSpPr>
          <p:spPr bwMode="auto">
            <a:xfrm>
              <a:off x="7010400" y="3505200"/>
              <a:ext cx="685800" cy="381000"/>
            </a:xfrm>
            <a:prstGeom prst="can">
              <a:avLst>
                <a:gd name="adj" fmla="val 12013"/>
              </a:avLst>
            </a:prstGeom>
            <a:solidFill>
              <a:srgbClr val="003E16"/>
            </a:solidFill>
            <a:ln w="9525">
              <a:solidFill>
                <a:schemeClr val="tx1">
                  <a:lumMod val="75000"/>
                  <a:lumOff val="2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36" name="Can 135"/>
            <p:cNvSpPr/>
            <p:nvPr/>
          </p:nvSpPr>
          <p:spPr bwMode="auto">
            <a:xfrm>
              <a:off x="7010400" y="3200400"/>
              <a:ext cx="685800" cy="381000"/>
            </a:xfrm>
            <a:prstGeom prst="can">
              <a:avLst>
                <a:gd name="adj" fmla="val 12013"/>
              </a:avLst>
            </a:prstGeom>
            <a:solidFill>
              <a:schemeClr val="bg1">
                <a:lumMod val="95000"/>
              </a:schemeClr>
            </a:solidFill>
            <a:ln w="9525">
              <a:solidFill>
                <a:schemeClr val="tx1">
                  <a:lumMod val="75000"/>
                  <a:lumOff val="25000"/>
                </a:schemeClr>
              </a:solidFill>
              <a:round/>
              <a:headEnd/>
              <a:tailEnd/>
            </a:ln>
          </p:spPr>
          <p:txBody>
            <a:bodyPr wrap="none" rtlCol="0" anchor="ctr"/>
            <a:lstStyle/>
            <a:p>
              <a:pPr algn="ctr"/>
              <a:endParaRPr lang="en-US" dirty="0">
                <a:solidFill>
                  <a:schemeClr val="bg1">
                    <a:lumMod val="85000"/>
                  </a:schemeClr>
                </a:solidFill>
                <a:latin typeface="Times New Roman" pitchFamily="18" charset="0"/>
                <a:cs typeface="Times New Roman" pitchFamily="18" charset="0"/>
              </a:endParaRPr>
            </a:p>
          </p:txBody>
        </p:sp>
        <p:sp>
          <p:nvSpPr>
            <p:cNvPr id="137" name="Can 136"/>
            <p:cNvSpPr/>
            <p:nvPr/>
          </p:nvSpPr>
          <p:spPr bwMode="auto">
            <a:xfrm>
              <a:off x="7010400" y="2895600"/>
              <a:ext cx="685800" cy="381000"/>
            </a:xfrm>
            <a:prstGeom prst="can">
              <a:avLst>
                <a:gd name="adj" fmla="val 12013"/>
              </a:avLst>
            </a:prstGeom>
            <a:solidFill>
              <a:srgbClr val="BE4807"/>
            </a:solidFill>
            <a:ln w="9525">
              <a:solidFill>
                <a:schemeClr val="tx1">
                  <a:lumMod val="75000"/>
                  <a:lumOff val="2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sp>
        <p:nvSpPr>
          <p:cNvPr id="100" name="Rectangle 99"/>
          <p:cNvSpPr/>
          <p:nvPr/>
        </p:nvSpPr>
        <p:spPr>
          <a:xfrm>
            <a:off x="4142952" y="2007176"/>
            <a:ext cx="1052724" cy="681174"/>
          </a:xfrm>
          <a:prstGeom prst="rect">
            <a:avLst/>
          </a:prstGeom>
          <a:noFill/>
          <a:ln w="127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1" name="Oval 20"/>
          <p:cNvSpPr>
            <a:spLocks noChangeArrowheads="1"/>
          </p:cNvSpPr>
          <p:nvPr/>
        </p:nvSpPr>
        <p:spPr bwMode="auto">
          <a:xfrm>
            <a:off x="4325112" y="2235776"/>
            <a:ext cx="246888" cy="246888"/>
          </a:xfrm>
          <a:prstGeom prst="ellipse">
            <a:avLst/>
          </a:prstGeom>
          <a:solidFill>
            <a:srgbClr val="FFFF99"/>
          </a:solidFill>
          <a:ln w="9525">
            <a:noFill/>
            <a:round/>
            <a:headEnd/>
            <a:tailEnd/>
          </a:ln>
        </p:spPr>
        <p:txBody>
          <a:bodyPr wrap="none" anchor="ctr"/>
          <a:lstStyle/>
          <a:p>
            <a:endParaRPr lang="en-US" sz="1600">
              <a:latin typeface="Times New Roman" pitchFamily="18" charset="0"/>
              <a:cs typeface="Times New Roman" pitchFamily="18" charset="0"/>
            </a:endParaRPr>
          </a:p>
        </p:txBody>
      </p:sp>
      <p:grpSp>
        <p:nvGrpSpPr>
          <p:cNvPr id="104" name="Group 56"/>
          <p:cNvGrpSpPr>
            <a:grpSpLocks noChangeAspect="1"/>
          </p:cNvGrpSpPr>
          <p:nvPr/>
        </p:nvGrpSpPr>
        <p:grpSpPr>
          <a:xfrm>
            <a:off x="4733266" y="2006505"/>
            <a:ext cx="67334" cy="685472"/>
            <a:chOff x="5934456" y="3429000"/>
            <a:chExt cx="164592" cy="1676400"/>
          </a:xfrm>
        </p:grpSpPr>
        <p:cxnSp>
          <p:nvCxnSpPr>
            <p:cNvPr id="112" name="Straight Connector 111"/>
            <p:cNvCxnSpPr/>
            <p:nvPr/>
          </p:nvCxnSpPr>
          <p:spPr>
            <a:xfrm>
              <a:off x="5934456" y="3429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5106194"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5248656"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5934456" y="5103309"/>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934456" y="4953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934456" y="4800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34456" y="4648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934456" y="4495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934456" y="4343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5934456" y="4191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934456" y="4038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934456" y="3886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5934456" y="3733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5934456" y="3581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grpSp>
      <p:sp>
        <p:nvSpPr>
          <p:cNvPr id="105" name="Rectangle 104"/>
          <p:cNvSpPr/>
          <p:nvPr/>
        </p:nvSpPr>
        <p:spPr bwMode="auto">
          <a:xfrm>
            <a:off x="5146908" y="2083376"/>
            <a:ext cx="76200" cy="533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08" name="Oval 107"/>
          <p:cNvSpPr/>
          <p:nvPr/>
        </p:nvSpPr>
        <p:spPr bwMode="auto">
          <a:xfrm>
            <a:off x="5195676" y="2007176"/>
            <a:ext cx="117592" cy="685800"/>
          </a:xfrm>
          <a:prstGeom prst="ellipse">
            <a:avLst/>
          </a:prstGeom>
          <a:solidFill>
            <a:srgbClr val="FFFF99"/>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Times New Roman" pitchFamily="18" charset="0"/>
              <a:cs typeface="Times New Roman" pitchFamily="18" charset="0"/>
            </a:endParaRPr>
          </a:p>
        </p:txBody>
      </p:sp>
      <p:sp>
        <p:nvSpPr>
          <p:cNvPr id="109" name="TextBox 76"/>
          <p:cNvSpPr txBox="1">
            <a:spLocks noChangeArrowheads="1"/>
          </p:cNvSpPr>
          <p:nvPr/>
        </p:nvSpPr>
        <p:spPr bwMode="auto">
          <a:xfrm>
            <a:off x="4038600" y="2746699"/>
            <a:ext cx="1295400" cy="400110"/>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Projector</a:t>
            </a:r>
            <a:endParaRPr lang="en-US" sz="2000" dirty="0">
              <a:solidFill>
                <a:schemeClr val="accent6">
                  <a:lumMod val="75000"/>
                </a:schemeClr>
              </a:solidFill>
              <a:latin typeface="Times New Roman" pitchFamily="18" charset="0"/>
              <a:cs typeface="Times New Roman" pitchFamily="18" charset="0"/>
            </a:endParaRPr>
          </a:p>
        </p:txBody>
      </p:sp>
      <p:sp>
        <p:nvSpPr>
          <p:cNvPr id="110" name="Freeform 109"/>
          <p:cNvSpPr/>
          <p:nvPr/>
        </p:nvSpPr>
        <p:spPr bwMode="auto">
          <a:xfrm>
            <a:off x="4792675" y="2089099"/>
            <a:ext cx="2823667" cy="519379"/>
          </a:xfrm>
          <a:custGeom>
            <a:avLst/>
            <a:gdLst>
              <a:gd name="connsiteX0" fmla="*/ 2823667 w 2823667"/>
              <a:gd name="connsiteY0" fmla="*/ 43891 h 519379"/>
              <a:gd name="connsiteX1" fmla="*/ 395021 w 2823667"/>
              <a:gd name="connsiteY1" fmla="*/ 0 h 519379"/>
              <a:gd name="connsiteX2" fmla="*/ 0 w 2823667"/>
              <a:gd name="connsiteY2" fmla="*/ 226771 h 519379"/>
              <a:gd name="connsiteX3" fmla="*/ 402336 w 2823667"/>
              <a:gd name="connsiteY3" fmla="*/ 519379 h 519379"/>
              <a:gd name="connsiteX4" fmla="*/ 2823667 w 2823667"/>
              <a:gd name="connsiteY4" fmla="*/ 43891 h 51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667" h="519379">
                <a:moveTo>
                  <a:pt x="2823667" y="43891"/>
                </a:moveTo>
                <a:lnTo>
                  <a:pt x="395021" y="0"/>
                </a:lnTo>
                <a:lnTo>
                  <a:pt x="0" y="226771"/>
                </a:lnTo>
                <a:lnTo>
                  <a:pt x="402336" y="519379"/>
                </a:lnTo>
                <a:lnTo>
                  <a:pt x="2823667" y="43891"/>
                </a:lnTo>
                <a:close/>
              </a:path>
            </a:pathLst>
          </a:custGeom>
          <a:solidFill>
            <a:srgbClr val="FF9933">
              <a:alpha val="82000"/>
            </a:srgbClr>
          </a:solidFill>
          <a:ln w="9525">
            <a:solidFill>
              <a:srgbClr val="FF9933"/>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11" name="Freeform 110"/>
          <p:cNvSpPr/>
          <p:nvPr/>
        </p:nvSpPr>
        <p:spPr bwMode="auto">
          <a:xfrm>
            <a:off x="4809506" y="2085109"/>
            <a:ext cx="1911928" cy="534390"/>
          </a:xfrm>
          <a:custGeom>
            <a:avLst/>
            <a:gdLst>
              <a:gd name="connsiteX0" fmla="*/ 1911928 w 1911928"/>
              <a:gd name="connsiteY0" fmla="*/ 510639 h 534390"/>
              <a:gd name="connsiteX1" fmla="*/ 391886 w 1911928"/>
              <a:gd name="connsiteY1" fmla="*/ 534390 h 534390"/>
              <a:gd name="connsiteX2" fmla="*/ 0 w 1911928"/>
              <a:gd name="connsiteY2" fmla="*/ 403761 h 534390"/>
              <a:gd name="connsiteX3" fmla="*/ 0 w 1911928"/>
              <a:gd name="connsiteY3" fmla="*/ 142504 h 534390"/>
              <a:gd name="connsiteX4" fmla="*/ 380011 w 1911928"/>
              <a:gd name="connsiteY4" fmla="*/ 0 h 534390"/>
              <a:gd name="connsiteX5" fmla="*/ 1911928 w 1911928"/>
              <a:gd name="connsiteY5" fmla="*/ 510639 h 5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928" h="534390">
                <a:moveTo>
                  <a:pt x="1911928" y="510639"/>
                </a:moveTo>
                <a:lnTo>
                  <a:pt x="391886" y="534390"/>
                </a:lnTo>
                <a:lnTo>
                  <a:pt x="0" y="403761"/>
                </a:lnTo>
                <a:lnTo>
                  <a:pt x="0" y="142504"/>
                </a:lnTo>
                <a:lnTo>
                  <a:pt x="380011" y="0"/>
                </a:lnTo>
                <a:lnTo>
                  <a:pt x="1911928" y="510639"/>
                </a:lnTo>
                <a:close/>
              </a:path>
            </a:pathLst>
          </a:custGeom>
          <a:solidFill>
            <a:schemeClr val="accent3">
              <a:lumMod val="75000"/>
              <a:alpha val="75000"/>
            </a:schemeClr>
          </a:solidFill>
          <a:ln w="9525">
            <a:solidFill>
              <a:schemeClr val="accent3">
                <a:lumMod val="7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nvGrpSpPr>
          <p:cNvPr id="141" name="Group 140"/>
          <p:cNvGrpSpPr/>
          <p:nvPr/>
        </p:nvGrpSpPr>
        <p:grpSpPr>
          <a:xfrm>
            <a:off x="6781800" y="1047691"/>
            <a:ext cx="1600200" cy="1976453"/>
            <a:chOff x="6781800" y="1047691"/>
            <a:chExt cx="1600200" cy="1976453"/>
          </a:xfrm>
        </p:grpSpPr>
        <p:sp>
          <p:nvSpPr>
            <p:cNvPr id="139" name="TextBox 77"/>
            <p:cNvSpPr txBox="1">
              <a:spLocks noChangeArrowheads="1"/>
            </p:cNvSpPr>
            <p:nvPr/>
          </p:nvSpPr>
          <p:spPr bwMode="auto">
            <a:xfrm>
              <a:off x="6781800" y="1047691"/>
              <a:ext cx="1600200" cy="400110"/>
            </a:xfrm>
            <a:prstGeom prst="rect">
              <a:avLst/>
            </a:prstGeom>
            <a:noFill/>
            <a:ln w="9525">
              <a:noFill/>
              <a:miter lim="800000"/>
              <a:headEnd/>
              <a:tailEnd/>
            </a:ln>
          </p:spPr>
          <p:txBody>
            <a:bodyPr>
              <a:spAutoFit/>
            </a:bodyPr>
            <a:lstStyle/>
            <a:p>
              <a:pPr algn="ctr"/>
              <a:r>
                <a:rPr lang="en-US" sz="2000" dirty="0" smtClean="0">
                  <a:solidFill>
                    <a:schemeClr val="accent6">
                      <a:lumMod val="75000"/>
                    </a:schemeClr>
                  </a:solidFill>
                  <a:latin typeface="Times New Roman" pitchFamily="18" charset="0"/>
                  <a:cs typeface="Times New Roman" pitchFamily="18" charset="0"/>
                </a:rPr>
                <a:t>Focal </a:t>
              </a:r>
              <a:r>
                <a:rPr lang="en-US" sz="2000" dirty="0">
                  <a:solidFill>
                    <a:schemeClr val="accent6">
                      <a:lumMod val="75000"/>
                    </a:schemeClr>
                  </a:solidFill>
                  <a:latin typeface="Times New Roman" pitchFamily="18" charset="0"/>
                  <a:cs typeface="Times New Roman" pitchFamily="18" charset="0"/>
                </a:rPr>
                <a:t>Plane</a:t>
              </a:r>
            </a:p>
          </p:txBody>
        </p:sp>
        <p:cxnSp>
          <p:nvCxnSpPr>
            <p:cNvPr id="140" name="Straight Connector 139"/>
            <p:cNvCxnSpPr/>
            <p:nvPr/>
          </p:nvCxnSpPr>
          <p:spPr bwMode="auto">
            <a:xfrm rot="5400000">
              <a:off x="6819925" y="2235181"/>
              <a:ext cx="1576337" cy="1589"/>
            </a:xfrm>
            <a:prstGeom prst="line">
              <a:avLst/>
            </a:prstGeom>
            <a:ln>
              <a:solidFill>
                <a:srgbClr val="C00000"/>
              </a:solidFill>
              <a:prstDash val="sysDash"/>
            </a:ln>
          </p:spPr>
          <p:style>
            <a:lnRef idx="2">
              <a:schemeClr val="accent2"/>
            </a:lnRef>
            <a:fillRef idx="0">
              <a:schemeClr val="accent2"/>
            </a:fillRef>
            <a:effectRef idx="1">
              <a:schemeClr val="accent2"/>
            </a:effectRef>
            <a:fontRef idx="minor">
              <a:schemeClr val="tx1"/>
            </a:fontRef>
          </p:style>
        </p:cxnSp>
      </p:grpSp>
      <p:sp>
        <p:nvSpPr>
          <p:cNvPr id="142" name="Slide Number Placeholder 141"/>
          <p:cNvSpPr>
            <a:spLocks noGrp="1"/>
          </p:cNvSpPr>
          <p:nvPr>
            <p:ph type="sldNum" sz="quarter" idx="12"/>
          </p:nvPr>
        </p:nvSpPr>
        <p:spPr/>
        <p:txBody>
          <a:bodyPr/>
          <a:lstStyle/>
          <a:p>
            <a:pPr>
              <a:defRPr/>
            </a:pPr>
            <a:fld id="{C2B633D9-1C18-44F0-AFE3-313340BFA8EB}" type="slidenum">
              <a:rPr lang="en-US" smtClean="0"/>
              <a:pPr>
                <a:defRPr/>
              </a:pPr>
              <a:t>10</a:t>
            </a:fld>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1"/>
                                        </p:tgtEl>
                                      </p:cBhvr>
                                    </p:animEffect>
                                    <p:set>
                                      <p:cBhvr>
                                        <p:cTn id="7" dur="1" fill="hold">
                                          <p:stCondLst>
                                            <p:cond delay="499"/>
                                          </p:stCondLst>
                                        </p:cTn>
                                        <p:tgtEl>
                                          <p:spTgt spid="1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0"/>
                                        </p:tgtEl>
                                      </p:cBhvr>
                                    </p:animEffect>
                                    <p:set>
                                      <p:cBhvr>
                                        <p:cTn id="10" dur="1" fill="hold">
                                          <p:stCondLst>
                                            <p:cond delay="499"/>
                                          </p:stCondLst>
                                        </p:cTn>
                                        <p:tgtEl>
                                          <p:spTgt spid="110"/>
                                        </p:tgtEl>
                                        <p:attrNameLst>
                                          <p:attrName>style.visibility</p:attrName>
                                        </p:attrNameLst>
                                      </p:cBhvr>
                                      <p:to>
                                        <p:strVal val="hidden"/>
                                      </p:to>
                                    </p:se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6.66667E-6 -2.96296E-6 L -0.16667 -2.96296E-6 " pathEditMode="relative" ptsTypes="AA">
                                      <p:cBhvr>
                                        <p:cTn id="13" dur="2000" fill="hold"/>
                                        <p:tgtEl>
                                          <p:spTgt spid="141"/>
                                        </p:tgtEl>
                                        <p:attrNameLst>
                                          <p:attrName>ppt_x</p:attrName>
                                          <p:attrName>ppt_y</p:attrName>
                                        </p:attrNameLst>
                                      </p:cBhvr>
                                    </p:animMotion>
                                  </p:childTnLst>
                                </p:cTn>
                              </p:par>
                            </p:childTnLst>
                          </p:cTn>
                        </p:par>
                        <p:par>
                          <p:cTn id="14" fill="hold">
                            <p:stCondLst>
                              <p:cond delay="2500"/>
                            </p:stCondLst>
                            <p:childTnLst>
                              <p:par>
                                <p:cTn id="15" presetID="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66"/>
          <p:cNvSpPr txBox="1">
            <a:spLocks noChangeArrowheads="1"/>
          </p:cNvSpPr>
          <p:nvPr/>
        </p:nvSpPr>
        <p:spPr bwMode="auto">
          <a:xfrm>
            <a:off x="533400" y="4123052"/>
            <a:ext cx="2667000" cy="707886"/>
          </a:xfrm>
          <a:prstGeom prst="rect">
            <a:avLst/>
          </a:prstGeom>
          <a:noFill/>
          <a:ln w="9525">
            <a:noFill/>
            <a:miter lim="800000"/>
            <a:headEnd/>
            <a:tailEnd/>
          </a:ln>
        </p:spPr>
        <p:txBody>
          <a:bodyPr wrap="square">
            <a:spAutoFit/>
          </a:bodyPr>
          <a:lstStyle/>
          <a:p>
            <a:pPr algn="ctr"/>
            <a:r>
              <a:rPr lang="en-US" sz="2000" dirty="0">
                <a:solidFill>
                  <a:schemeClr val="accent6">
                    <a:lumMod val="75000"/>
                  </a:schemeClr>
                </a:solidFill>
                <a:latin typeface="Times New Roman" pitchFamily="18" charset="0"/>
                <a:cs typeface="Times New Roman" pitchFamily="18" charset="0"/>
              </a:rPr>
              <a:t>Global Illumination Blur </a:t>
            </a:r>
            <a:r>
              <a:rPr lang="en-US" sz="2000" dirty="0" smtClean="0">
                <a:solidFill>
                  <a:schemeClr val="accent6">
                    <a:lumMod val="75000"/>
                  </a:schemeClr>
                </a:solidFill>
                <a:latin typeface="Times New Roman" pitchFamily="18" charset="0"/>
                <a:cs typeface="Times New Roman" pitchFamily="18" charset="0"/>
              </a:rPr>
              <a:t>Kernels:</a:t>
            </a:r>
            <a:endParaRPr lang="en-US" sz="2000" dirty="0">
              <a:solidFill>
                <a:schemeClr val="accent6">
                  <a:lumMod val="75000"/>
                </a:schemeClr>
              </a:solidFill>
              <a:latin typeface="Times New Roman" pitchFamily="18" charset="0"/>
              <a:cs typeface="Times New Roman" pitchFamily="18" charset="0"/>
            </a:endParaRPr>
          </a:p>
        </p:txBody>
      </p:sp>
      <p:sp>
        <p:nvSpPr>
          <p:cNvPr id="51" name="TextBox 66"/>
          <p:cNvSpPr txBox="1">
            <a:spLocks noChangeArrowheads="1"/>
          </p:cNvSpPr>
          <p:nvPr/>
        </p:nvSpPr>
        <p:spPr bwMode="auto">
          <a:xfrm>
            <a:off x="4724400" y="4123052"/>
            <a:ext cx="182880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Defocus Blur Kernels:</a:t>
            </a:r>
            <a:endParaRPr lang="en-US" sz="2000" dirty="0">
              <a:solidFill>
                <a:schemeClr val="accent6">
                  <a:lumMod val="75000"/>
                </a:schemeClr>
              </a:solidFill>
              <a:latin typeface="Times New Roman" pitchFamily="18" charset="0"/>
              <a:cs typeface="Times New Roman" pitchFamily="18" charset="0"/>
            </a:endParaRPr>
          </a:p>
        </p:txBody>
      </p:sp>
      <p:sp>
        <p:nvSpPr>
          <p:cNvPr id="52" name="Rectangle 51"/>
          <p:cNvSpPr/>
          <p:nvPr/>
        </p:nvSpPr>
        <p:spPr>
          <a:xfrm>
            <a:off x="533400" y="5558135"/>
            <a:ext cx="8001000" cy="461665"/>
          </a:xfrm>
          <a:prstGeom prst="rect">
            <a:avLst/>
          </a:prstGeom>
          <a:ln>
            <a:solidFill>
              <a:schemeClr val="tx1">
                <a:lumMod val="50000"/>
                <a:lumOff val="50000"/>
              </a:schemeClr>
            </a:solidFill>
          </a:ln>
        </p:spPr>
        <p:txBody>
          <a:bodyPr wrap="square">
            <a:spAutoFit/>
          </a:bodyPr>
          <a:lstStyle/>
          <a:p>
            <a:pPr algn="ctr" fontAlgn="auto">
              <a:spcBef>
                <a:spcPts val="0"/>
              </a:spcBef>
              <a:spcAft>
                <a:spcPts val="0"/>
              </a:spcAft>
              <a:defRPr/>
            </a:pPr>
            <a:r>
              <a:rPr lang="en-US" sz="2400" dirty="0">
                <a:solidFill>
                  <a:schemeClr val="tx2">
                    <a:lumMod val="40000"/>
                    <a:lumOff val="60000"/>
                  </a:schemeClr>
                </a:solidFill>
                <a:latin typeface="Times New Roman" pitchFamily="18" charset="0"/>
                <a:cs typeface="Times New Roman" pitchFamily="18" charset="0"/>
              </a:rPr>
              <a:t>Global Illumination Blur is independent of Focal Plane Position</a:t>
            </a:r>
          </a:p>
        </p:txBody>
      </p:sp>
      <p:cxnSp>
        <p:nvCxnSpPr>
          <p:cNvPr id="82" name="Straight Arrow Connector 81"/>
          <p:cNvCxnSpPr/>
          <p:nvPr/>
        </p:nvCxnSpPr>
        <p:spPr>
          <a:xfrm>
            <a:off x="3581400" y="5332412"/>
            <a:ext cx="4572000" cy="1588"/>
          </a:xfrm>
          <a:prstGeom prst="straightConnector1">
            <a:avLst/>
          </a:prstGeom>
          <a:ln w="34925">
            <a:solidFill>
              <a:schemeClr val="accent6">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83" name="TextBox 66"/>
          <p:cNvSpPr txBox="1">
            <a:spLocks noChangeArrowheads="1"/>
          </p:cNvSpPr>
          <p:nvPr/>
        </p:nvSpPr>
        <p:spPr bwMode="auto">
          <a:xfrm>
            <a:off x="4724400" y="5105400"/>
            <a:ext cx="2438400" cy="400110"/>
          </a:xfrm>
          <a:prstGeom prst="rect">
            <a:avLst/>
          </a:prstGeom>
          <a:solidFill>
            <a:srgbClr val="1C1C1C"/>
          </a:solid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Focal Plane Position</a:t>
            </a:r>
            <a:endParaRPr lang="en-US" sz="2000" dirty="0">
              <a:solidFill>
                <a:schemeClr val="accent6">
                  <a:lumMod val="75000"/>
                </a:schemeClr>
              </a:solidFill>
              <a:latin typeface="Times New Roman" pitchFamily="18" charset="0"/>
              <a:cs typeface="Times New Roman" pitchFamily="18" charset="0"/>
            </a:endParaRPr>
          </a:p>
        </p:txBody>
      </p:sp>
      <p:sp>
        <p:nvSpPr>
          <p:cNvPr id="88" name="Text Box 5"/>
          <p:cNvSpPr txBox="1">
            <a:spLocks noChangeArrowheads="1"/>
          </p:cNvSpPr>
          <p:nvPr/>
        </p:nvSpPr>
        <p:spPr bwMode="auto">
          <a:xfrm>
            <a:off x="0" y="762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Global Illumination vs. Projector Defocus</a:t>
            </a:r>
            <a:endParaRPr lang="en-US" sz="3600" dirty="0">
              <a:solidFill>
                <a:srgbClr val="FFFF99"/>
              </a:solidFill>
              <a:latin typeface="Times New Roman" pitchFamily="18" charset="0"/>
              <a:cs typeface="Times New Roman" pitchFamily="18" charset="0"/>
            </a:endParaRPr>
          </a:p>
        </p:txBody>
      </p:sp>
      <p:sp>
        <p:nvSpPr>
          <p:cNvPr id="153" name="Freeform 60"/>
          <p:cNvSpPr>
            <a:spLocks noChangeAspect="1"/>
          </p:cNvSpPr>
          <p:nvPr/>
        </p:nvSpPr>
        <p:spPr bwMode="auto">
          <a:xfrm>
            <a:off x="3124200" y="3811050"/>
            <a:ext cx="1143000" cy="905909"/>
          </a:xfrm>
          <a:custGeom>
            <a:avLst/>
            <a:gdLst/>
            <a:ahLst/>
            <a:cxnLst>
              <a:cxn ang="0">
                <a:pos x="0" y="1899"/>
              </a:cxn>
              <a:cxn ang="0">
                <a:pos x="109" y="1899"/>
              </a:cxn>
              <a:cxn ang="0">
                <a:pos x="219" y="1866"/>
              </a:cxn>
              <a:cxn ang="0">
                <a:pos x="326" y="1886"/>
              </a:cxn>
              <a:cxn ang="0">
                <a:pos x="436" y="1877"/>
              </a:cxn>
              <a:cxn ang="0">
                <a:pos x="546" y="1701"/>
              </a:cxn>
              <a:cxn ang="0">
                <a:pos x="653" y="1451"/>
              </a:cxn>
              <a:cxn ang="0">
                <a:pos x="763" y="1144"/>
              </a:cxn>
              <a:cxn ang="0">
                <a:pos x="872" y="814"/>
              </a:cxn>
              <a:cxn ang="0">
                <a:pos x="979" y="495"/>
              </a:cxn>
              <a:cxn ang="0">
                <a:pos x="1089" y="234"/>
              </a:cxn>
              <a:cxn ang="0">
                <a:pos x="1199" y="61"/>
              </a:cxn>
              <a:cxn ang="0">
                <a:pos x="1306" y="0"/>
              </a:cxn>
              <a:cxn ang="0">
                <a:pos x="1416" y="61"/>
              </a:cxn>
              <a:cxn ang="0">
                <a:pos x="1526" y="234"/>
              </a:cxn>
              <a:cxn ang="0">
                <a:pos x="1633" y="495"/>
              </a:cxn>
              <a:cxn ang="0">
                <a:pos x="1742" y="814"/>
              </a:cxn>
              <a:cxn ang="0">
                <a:pos x="1852" y="1144"/>
              </a:cxn>
              <a:cxn ang="0">
                <a:pos x="1959" y="1451"/>
              </a:cxn>
              <a:cxn ang="0">
                <a:pos x="2069" y="1701"/>
              </a:cxn>
              <a:cxn ang="0">
                <a:pos x="2179" y="1877"/>
              </a:cxn>
              <a:cxn ang="0">
                <a:pos x="2286" y="1886"/>
              </a:cxn>
              <a:cxn ang="0">
                <a:pos x="2396" y="1866"/>
              </a:cxn>
            </a:cxnLst>
            <a:rect l="0" t="0" r="r" b="b"/>
            <a:pathLst>
              <a:path w="2396" h="1899">
                <a:moveTo>
                  <a:pt x="0" y="1899"/>
                </a:moveTo>
                <a:lnTo>
                  <a:pt x="109" y="1899"/>
                </a:lnTo>
                <a:lnTo>
                  <a:pt x="219" y="1866"/>
                </a:lnTo>
                <a:lnTo>
                  <a:pt x="326" y="1886"/>
                </a:lnTo>
                <a:lnTo>
                  <a:pt x="436" y="1877"/>
                </a:lnTo>
                <a:lnTo>
                  <a:pt x="546" y="1701"/>
                </a:lnTo>
                <a:lnTo>
                  <a:pt x="653" y="1451"/>
                </a:lnTo>
                <a:lnTo>
                  <a:pt x="763" y="1144"/>
                </a:lnTo>
                <a:lnTo>
                  <a:pt x="872" y="814"/>
                </a:lnTo>
                <a:lnTo>
                  <a:pt x="979" y="495"/>
                </a:lnTo>
                <a:lnTo>
                  <a:pt x="1089" y="234"/>
                </a:lnTo>
                <a:lnTo>
                  <a:pt x="1199" y="61"/>
                </a:lnTo>
                <a:lnTo>
                  <a:pt x="1306" y="0"/>
                </a:lnTo>
                <a:lnTo>
                  <a:pt x="1416" y="61"/>
                </a:lnTo>
                <a:lnTo>
                  <a:pt x="1526" y="234"/>
                </a:lnTo>
                <a:lnTo>
                  <a:pt x="1633" y="495"/>
                </a:lnTo>
                <a:lnTo>
                  <a:pt x="1742" y="814"/>
                </a:lnTo>
                <a:lnTo>
                  <a:pt x="1852" y="1144"/>
                </a:lnTo>
                <a:lnTo>
                  <a:pt x="1959" y="1451"/>
                </a:lnTo>
                <a:lnTo>
                  <a:pt x="2069" y="1701"/>
                </a:lnTo>
                <a:lnTo>
                  <a:pt x="2179" y="1877"/>
                </a:lnTo>
                <a:lnTo>
                  <a:pt x="2286" y="1886"/>
                </a:lnTo>
                <a:lnTo>
                  <a:pt x="2396" y="1866"/>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63"/>
          <p:cNvSpPr>
            <a:spLocks noChangeAspect="1"/>
          </p:cNvSpPr>
          <p:nvPr/>
        </p:nvSpPr>
        <p:spPr bwMode="auto">
          <a:xfrm>
            <a:off x="4495800" y="3811050"/>
            <a:ext cx="1143000" cy="895414"/>
          </a:xfrm>
          <a:custGeom>
            <a:avLst/>
            <a:gdLst/>
            <a:ahLst/>
            <a:cxnLst>
              <a:cxn ang="0">
                <a:pos x="0" y="1877"/>
              </a:cxn>
              <a:cxn ang="0">
                <a:pos x="109" y="1877"/>
              </a:cxn>
              <a:cxn ang="0">
                <a:pos x="219" y="1844"/>
              </a:cxn>
              <a:cxn ang="0">
                <a:pos x="326" y="1861"/>
              </a:cxn>
              <a:cxn ang="0">
                <a:pos x="436" y="1850"/>
              </a:cxn>
              <a:cxn ang="0">
                <a:pos x="546" y="1679"/>
              </a:cxn>
              <a:cxn ang="0">
                <a:pos x="653" y="1432"/>
              </a:cxn>
              <a:cxn ang="0">
                <a:pos x="763" y="1130"/>
              </a:cxn>
              <a:cxn ang="0">
                <a:pos x="872" y="800"/>
              </a:cxn>
              <a:cxn ang="0">
                <a:pos x="979" y="489"/>
              </a:cxn>
              <a:cxn ang="0">
                <a:pos x="1089" y="228"/>
              </a:cxn>
              <a:cxn ang="0">
                <a:pos x="1199" y="58"/>
              </a:cxn>
              <a:cxn ang="0">
                <a:pos x="1306" y="0"/>
              </a:cxn>
              <a:cxn ang="0">
                <a:pos x="1416" y="58"/>
              </a:cxn>
              <a:cxn ang="0">
                <a:pos x="1526" y="228"/>
              </a:cxn>
              <a:cxn ang="0">
                <a:pos x="1633" y="489"/>
              </a:cxn>
              <a:cxn ang="0">
                <a:pos x="1742" y="800"/>
              </a:cxn>
              <a:cxn ang="0">
                <a:pos x="1852" y="1130"/>
              </a:cxn>
              <a:cxn ang="0">
                <a:pos x="1959" y="1432"/>
              </a:cxn>
              <a:cxn ang="0">
                <a:pos x="2069" y="1679"/>
              </a:cxn>
              <a:cxn ang="0">
                <a:pos x="2179" y="1850"/>
              </a:cxn>
              <a:cxn ang="0">
                <a:pos x="2286" y="1861"/>
              </a:cxn>
              <a:cxn ang="0">
                <a:pos x="2396" y="1844"/>
              </a:cxn>
            </a:cxnLst>
            <a:rect l="0" t="0" r="r" b="b"/>
            <a:pathLst>
              <a:path w="2396" h="1877">
                <a:moveTo>
                  <a:pt x="0" y="1877"/>
                </a:moveTo>
                <a:lnTo>
                  <a:pt x="109" y="1877"/>
                </a:lnTo>
                <a:lnTo>
                  <a:pt x="219" y="1844"/>
                </a:lnTo>
                <a:lnTo>
                  <a:pt x="326" y="1861"/>
                </a:lnTo>
                <a:lnTo>
                  <a:pt x="436" y="1850"/>
                </a:lnTo>
                <a:lnTo>
                  <a:pt x="546" y="1679"/>
                </a:lnTo>
                <a:lnTo>
                  <a:pt x="653" y="1432"/>
                </a:lnTo>
                <a:lnTo>
                  <a:pt x="763" y="1130"/>
                </a:lnTo>
                <a:lnTo>
                  <a:pt x="872" y="800"/>
                </a:lnTo>
                <a:lnTo>
                  <a:pt x="979" y="489"/>
                </a:lnTo>
                <a:lnTo>
                  <a:pt x="1089" y="228"/>
                </a:lnTo>
                <a:lnTo>
                  <a:pt x="1199" y="58"/>
                </a:lnTo>
                <a:lnTo>
                  <a:pt x="1306" y="0"/>
                </a:lnTo>
                <a:lnTo>
                  <a:pt x="1416" y="58"/>
                </a:lnTo>
                <a:lnTo>
                  <a:pt x="1526" y="228"/>
                </a:lnTo>
                <a:lnTo>
                  <a:pt x="1633" y="489"/>
                </a:lnTo>
                <a:lnTo>
                  <a:pt x="1742" y="800"/>
                </a:lnTo>
                <a:lnTo>
                  <a:pt x="1852" y="1130"/>
                </a:lnTo>
                <a:lnTo>
                  <a:pt x="1959" y="1432"/>
                </a:lnTo>
                <a:lnTo>
                  <a:pt x="2069" y="1679"/>
                </a:lnTo>
                <a:lnTo>
                  <a:pt x="2179" y="1850"/>
                </a:lnTo>
                <a:lnTo>
                  <a:pt x="2286" y="1861"/>
                </a:lnTo>
                <a:lnTo>
                  <a:pt x="2396" y="1844"/>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64"/>
          <p:cNvSpPr>
            <a:spLocks noChangeAspect="1"/>
          </p:cNvSpPr>
          <p:nvPr/>
        </p:nvSpPr>
        <p:spPr bwMode="auto">
          <a:xfrm>
            <a:off x="5867400" y="3811050"/>
            <a:ext cx="1143000" cy="874901"/>
          </a:xfrm>
          <a:custGeom>
            <a:avLst/>
            <a:gdLst/>
            <a:ahLst/>
            <a:cxnLst>
              <a:cxn ang="0">
                <a:pos x="0" y="1828"/>
              </a:cxn>
              <a:cxn ang="0">
                <a:pos x="109" y="1828"/>
              </a:cxn>
              <a:cxn ang="0">
                <a:pos x="219" y="1814"/>
              </a:cxn>
              <a:cxn ang="0">
                <a:pos x="326" y="1834"/>
              </a:cxn>
              <a:cxn ang="0">
                <a:pos x="436" y="1737"/>
              </a:cxn>
              <a:cxn ang="0">
                <a:pos x="546" y="1567"/>
              </a:cxn>
              <a:cxn ang="0">
                <a:pos x="653" y="1331"/>
              </a:cxn>
              <a:cxn ang="0">
                <a:pos x="763" y="1045"/>
              </a:cxn>
              <a:cxn ang="0">
                <a:pos x="872" y="740"/>
              </a:cxn>
              <a:cxn ang="0">
                <a:pos x="979" y="451"/>
              </a:cxn>
              <a:cxn ang="0">
                <a:pos x="1089" y="212"/>
              </a:cxn>
              <a:cxn ang="0">
                <a:pos x="1199" y="55"/>
              </a:cxn>
              <a:cxn ang="0">
                <a:pos x="1306" y="0"/>
              </a:cxn>
              <a:cxn ang="0">
                <a:pos x="1416" y="55"/>
              </a:cxn>
              <a:cxn ang="0">
                <a:pos x="1526" y="212"/>
              </a:cxn>
              <a:cxn ang="0">
                <a:pos x="1633" y="451"/>
              </a:cxn>
              <a:cxn ang="0">
                <a:pos x="1742" y="740"/>
              </a:cxn>
              <a:cxn ang="0">
                <a:pos x="1852" y="1045"/>
              </a:cxn>
              <a:cxn ang="0">
                <a:pos x="1959" y="1331"/>
              </a:cxn>
              <a:cxn ang="0">
                <a:pos x="2069" y="1567"/>
              </a:cxn>
              <a:cxn ang="0">
                <a:pos x="2179" y="1737"/>
              </a:cxn>
              <a:cxn ang="0">
                <a:pos x="2286" y="1834"/>
              </a:cxn>
              <a:cxn ang="0">
                <a:pos x="2396" y="1814"/>
              </a:cxn>
            </a:cxnLst>
            <a:rect l="0" t="0" r="r" b="b"/>
            <a:pathLst>
              <a:path w="2396" h="1834">
                <a:moveTo>
                  <a:pt x="0" y="1828"/>
                </a:moveTo>
                <a:lnTo>
                  <a:pt x="109" y="1828"/>
                </a:lnTo>
                <a:lnTo>
                  <a:pt x="219" y="1814"/>
                </a:lnTo>
                <a:lnTo>
                  <a:pt x="326" y="1834"/>
                </a:lnTo>
                <a:lnTo>
                  <a:pt x="436" y="1737"/>
                </a:lnTo>
                <a:lnTo>
                  <a:pt x="546" y="1567"/>
                </a:lnTo>
                <a:lnTo>
                  <a:pt x="653" y="1331"/>
                </a:lnTo>
                <a:lnTo>
                  <a:pt x="763" y="1045"/>
                </a:lnTo>
                <a:lnTo>
                  <a:pt x="872" y="740"/>
                </a:lnTo>
                <a:lnTo>
                  <a:pt x="979" y="451"/>
                </a:lnTo>
                <a:lnTo>
                  <a:pt x="1089" y="212"/>
                </a:lnTo>
                <a:lnTo>
                  <a:pt x="1199" y="55"/>
                </a:lnTo>
                <a:lnTo>
                  <a:pt x="1306" y="0"/>
                </a:lnTo>
                <a:lnTo>
                  <a:pt x="1416" y="55"/>
                </a:lnTo>
                <a:lnTo>
                  <a:pt x="1526" y="212"/>
                </a:lnTo>
                <a:lnTo>
                  <a:pt x="1633" y="451"/>
                </a:lnTo>
                <a:lnTo>
                  <a:pt x="1742" y="740"/>
                </a:lnTo>
                <a:lnTo>
                  <a:pt x="1852" y="1045"/>
                </a:lnTo>
                <a:lnTo>
                  <a:pt x="1959" y="1331"/>
                </a:lnTo>
                <a:lnTo>
                  <a:pt x="2069" y="1567"/>
                </a:lnTo>
                <a:lnTo>
                  <a:pt x="2179" y="1737"/>
                </a:lnTo>
                <a:lnTo>
                  <a:pt x="2286" y="1834"/>
                </a:lnTo>
                <a:lnTo>
                  <a:pt x="2396" y="1814"/>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65"/>
          <p:cNvSpPr>
            <a:spLocks noChangeAspect="1"/>
          </p:cNvSpPr>
          <p:nvPr/>
        </p:nvSpPr>
        <p:spPr bwMode="auto">
          <a:xfrm>
            <a:off x="7239000" y="3811050"/>
            <a:ext cx="1143000" cy="869176"/>
          </a:xfrm>
          <a:custGeom>
            <a:avLst/>
            <a:gdLst/>
            <a:ahLst/>
            <a:cxnLst>
              <a:cxn ang="0">
                <a:pos x="0" y="1808"/>
              </a:cxn>
              <a:cxn ang="0">
                <a:pos x="109" y="1808"/>
              </a:cxn>
              <a:cxn ang="0">
                <a:pos x="219" y="1795"/>
              </a:cxn>
              <a:cxn ang="0">
                <a:pos x="326" y="1822"/>
              </a:cxn>
              <a:cxn ang="0">
                <a:pos x="436" y="1731"/>
              </a:cxn>
              <a:cxn ang="0">
                <a:pos x="546" y="1564"/>
              </a:cxn>
              <a:cxn ang="0">
                <a:pos x="653" y="1330"/>
              </a:cxn>
              <a:cxn ang="0">
                <a:pos x="763" y="1044"/>
              </a:cxn>
              <a:cxn ang="0">
                <a:pos x="872" y="739"/>
              </a:cxn>
              <a:cxn ang="0">
                <a:pos x="979" y="451"/>
              </a:cxn>
              <a:cxn ang="0">
                <a:pos x="1089" y="211"/>
              </a:cxn>
              <a:cxn ang="0">
                <a:pos x="1199" y="55"/>
              </a:cxn>
              <a:cxn ang="0">
                <a:pos x="1306" y="0"/>
              </a:cxn>
              <a:cxn ang="0">
                <a:pos x="1416" y="55"/>
              </a:cxn>
              <a:cxn ang="0">
                <a:pos x="1526" y="211"/>
              </a:cxn>
              <a:cxn ang="0">
                <a:pos x="1633" y="451"/>
              </a:cxn>
              <a:cxn ang="0">
                <a:pos x="1742" y="739"/>
              </a:cxn>
              <a:cxn ang="0">
                <a:pos x="1852" y="1044"/>
              </a:cxn>
              <a:cxn ang="0">
                <a:pos x="1959" y="1330"/>
              </a:cxn>
              <a:cxn ang="0">
                <a:pos x="2069" y="1564"/>
              </a:cxn>
              <a:cxn ang="0">
                <a:pos x="2179" y="1731"/>
              </a:cxn>
              <a:cxn ang="0">
                <a:pos x="2286" y="1822"/>
              </a:cxn>
              <a:cxn ang="0">
                <a:pos x="2396" y="1795"/>
              </a:cxn>
            </a:cxnLst>
            <a:rect l="0" t="0" r="r" b="b"/>
            <a:pathLst>
              <a:path w="2396" h="1822">
                <a:moveTo>
                  <a:pt x="0" y="1808"/>
                </a:moveTo>
                <a:lnTo>
                  <a:pt x="109" y="1808"/>
                </a:lnTo>
                <a:lnTo>
                  <a:pt x="219" y="1795"/>
                </a:lnTo>
                <a:lnTo>
                  <a:pt x="326" y="1822"/>
                </a:lnTo>
                <a:lnTo>
                  <a:pt x="436" y="1731"/>
                </a:lnTo>
                <a:lnTo>
                  <a:pt x="546" y="1564"/>
                </a:lnTo>
                <a:lnTo>
                  <a:pt x="653" y="1330"/>
                </a:lnTo>
                <a:lnTo>
                  <a:pt x="763" y="1044"/>
                </a:lnTo>
                <a:lnTo>
                  <a:pt x="872" y="739"/>
                </a:lnTo>
                <a:lnTo>
                  <a:pt x="979" y="451"/>
                </a:lnTo>
                <a:lnTo>
                  <a:pt x="1089" y="211"/>
                </a:lnTo>
                <a:lnTo>
                  <a:pt x="1199" y="55"/>
                </a:lnTo>
                <a:lnTo>
                  <a:pt x="1306" y="0"/>
                </a:lnTo>
                <a:lnTo>
                  <a:pt x="1416" y="55"/>
                </a:lnTo>
                <a:lnTo>
                  <a:pt x="1526" y="211"/>
                </a:lnTo>
                <a:lnTo>
                  <a:pt x="1633" y="451"/>
                </a:lnTo>
                <a:lnTo>
                  <a:pt x="1742" y="739"/>
                </a:lnTo>
                <a:lnTo>
                  <a:pt x="1852" y="1044"/>
                </a:lnTo>
                <a:lnTo>
                  <a:pt x="1959" y="1330"/>
                </a:lnTo>
                <a:lnTo>
                  <a:pt x="2069" y="1564"/>
                </a:lnTo>
                <a:lnTo>
                  <a:pt x="2179" y="1731"/>
                </a:lnTo>
                <a:lnTo>
                  <a:pt x="2286" y="1822"/>
                </a:lnTo>
                <a:lnTo>
                  <a:pt x="2396" y="1795"/>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 name="Group 158"/>
          <p:cNvGrpSpPr/>
          <p:nvPr/>
        </p:nvGrpSpPr>
        <p:grpSpPr>
          <a:xfrm>
            <a:off x="3124200" y="3810000"/>
            <a:ext cx="1143000" cy="907340"/>
            <a:chOff x="1731963" y="1803400"/>
            <a:chExt cx="3803650" cy="3019426"/>
          </a:xfrm>
        </p:grpSpPr>
        <p:sp>
          <p:nvSpPr>
            <p:cNvPr id="160" name="Freeform 60"/>
            <p:cNvSpPr>
              <a:spLocks noChangeAspect="1"/>
            </p:cNvSpPr>
            <p:nvPr/>
          </p:nvSpPr>
          <p:spPr bwMode="auto">
            <a:xfrm>
              <a:off x="1731963" y="1803400"/>
              <a:ext cx="3803650" cy="3014663"/>
            </a:xfrm>
            <a:custGeom>
              <a:avLst/>
              <a:gdLst/>
              <a:ahLst/>
              <a:cxnLst>
                <a:cxn ang="0">
                  <a:pos x="0" y="1899"/>
                </a:cxn>
                <a:cxn ang="0">
                  <a:pos x="109" y="1899"/>
                </a:cxn>
                <a:cxn ang="0">
                  <a:pos x="219" y="1866"/>
                </a:cxn>
                <a:cxn ang="0">
                  <a:pos x="326" y="1886"/>
                </a:cxn>
                <a:cxn ang="0">
                  <a:pos x="436" y="1877"/>
                </a:cxn>
                <a:cxn ang="0">
                  <a:pos x="546" y="1701"/>
                </a:cxn>
                <a:cxn ang="0">
                  <a:pos x="653" y="1451"/>
                </a:cxn>
                <a:cxn ang="0">
                  <a:pos x="763" y="1144"/>
                </a:cxn>
                <a:cxn ang="0">
                  <a:pos x="872" y="814"/>
                </a:cxn>
                <a:cxn ang="0">
                  <a:pos x="979" y="495"/>
                </a:cxn>
                <a:cxn ang="0">
                  <a:pos x="1089" y="234"/>
                </a:cxn>
                <a:cxn ang="0">
                  <a:pos x="1199" y="61"/>
                </a:cxn>
                <a:cxn ang="0">
                  <a:pos x="1306" y="0"/>
                </a:cxn>
                <a:cxn ang="0">
                  <a:pos x="1416" y="61"/>
                </a:cxn>
                <a:cxn ang="0">
                  <a:pos x="1526" y="234"/>
                </a:cxn>
                <a:cxn ang="0">
                  <a:pos x="1633" y="495"/>
                </a:cxn>
                <a:cxn ang="0">
                  <a:pos x="1742" y="814"/>
                </a:cxn>
                <a:cxn ang="0">
                  <a:pos x="1852" y="1144"/>
                </a:cxn>
                <a:cxn ang="0">
                  <a:pos x="1959" y="1451"/>
                </a:cxn>
                <a:cxn ang="0">
                  <a:pos x="2069" y="1701"/>
                </a:cxn>
                <a:cxn ang="0">
                  <a:pos x="2179" y="1877"/>
                </a:cxn>
                <a:cxn ang="0">
                  <a:pos x="2286" y="1886"/>
                </a:cxn>
                <a:cxn ang="0">
                  <a:pos x="2396" y="1866"/>
                </a:cxn>
              </a:cxnLst>
              <a:rect l="0" t="0" r="r" b="b"/>
              <a:pathLst>
                <a:path w="2396" h="1899">
                  <a:moveTo>
                    <a:pt x="0" y="1899"/>
                  </a:moveTo>
                  <a:lnTo>
                    <a:pt x="109" y="1899"/>
                  </a:lnTo>
                  <a:lnTo>
                    <a:pt x="219" y="1866"/>
                  </a:lnTo>
                  <a:lnTo>
                    <a:pt x="326" y="1886"/>
                  </a:lnTo>
                  <a:lnTo>
                    <a:pt x="436" y="1877"/>
                  </a:lnTo>
                  <a:lnTo>
                    <a:pt x="546" y="1701"/>
                  </a:lnTo>
                  <a:lnTo>
                    <a:pt x="653" y="1451"/>
                  </a:lnTo>
                  <a:lnTo>
                    <a:pt x="763" y="1144"/>
                  </a:lnTo>
                  <a:lnTo>
                    <a:pt x="872" y="814"/>
                  </a:lnTo>
                  <a:lnTo>
                    <a:pt x="979" y="495"/>
                  </a:lnTo>
                  <a:lnTo>
                    <a:pt x="1089" y="234"/>
                  </a:lnTo>
                  <a:lnTo>
                    <a:pt x="1199" y="61"/>
                  </a:lnTo>
                  <a:lnTo>
                    <a:pt x="1306" y="0"/>
                  </a:lnTo>
                  <a:lnTo>
                    <a:pt x="1416" y="61"/>
                  </a:lnTo>
                  <a:lnTo>
                    <a:pt x="1526" y="234"/>
                  </a:lnTo>
                  <a:lnTo>
                    <a:pt x="1633" y="495"/>
                  </a:lnTo>
                  <a:lnTo>
                    <a:pt x="1742" y="814"/>
                  </a:lnTo>
                  <a:lnTo>
                    <a:pt x="1852" y="1144"/>
                  </a:lnTo>
                  <a:lnTo>
                    <a:pt x="1959" y="1451"/>
                  </a:lnTo>
                  <a:lnTo>
                    <a:pt x="2069" y="1701"/>
                  </a:lnTo>
                  <a:lnTo>
                    <a:pt x="2179" y="1877"/>
                  </a:lnTo>
                  <a:lnTo>
                    <a:pt x="2286" y="1886"/>
                  </a:lnTo>
                  <a:lnTo>
                    <a:pt x="2396" y="1866"/>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61"/>
            <p:cNvSpPr>
              <a:spLocks noChangeAspect="1"/>
            </p:cNvSpPr>
            <p:nvPr/>
          </p:nvSpPr>
          <p:spPr bwMode="auto">
            <a:xfrm>
              <a:off x="1731963" y="1868488"/>
              <a:ext cx="3803650" cy="2954338"/>
            </a:xfrm>
            <a:custGeom>
              <a:avLst/>
              <a:gdLst/>
              <a:ahLst/>
              <a:cxnLst>
                <a:cxn ang="0">
                  <a:pos x="0" y="1861"/>
                </a:cxn>
                <a:cxn ang="0">
                  <a:pos x="109" y="1861"/>
                </a:cxn>
                <a:cxn ang="0">
                  <a:pos x="219" y="1834"/>
                </a:cxn>
                <a:cxn ang="0">
                  <a:pos x="326" y="1856"/>
                </a:cxn>
                <a:cxn ang="0">
                  <a:pos x="436" y="1825"/>
                </a:cxn>
                <a:cxn ang="0">
                  <a:pos x="546" y="1655"/>
                </a:cxn>
                <a:cxn ang="0">
                  <a:pos x="653" y="1410"/>
                </a:cxn>
                <a:cxn ang="0">
                  <a:pos x="763" y="1111"/>
                </a:cxn>
                <a:cxn ang="0">
                  <a:pos x="872" y="789"/>
                </a:cxn>
                <a:cxn ang="0">
                  <a:pos x="979" y="481"/>
                </a:cxn>
                <a:cxn ang="0">
                  <a:pos x="1089" y="226"/>
                </a:cxn>
                <a:cxn ang="0">
                  <a:pos x="1199" y="58"/>
                </a:cxn>
                <a:cxn ang="0">
                  <a:pos x="1306" y="0"/>
                </a:cxn>
                <a:cxn ang="0">
                  <a:pos x="1416" y="58"/>
                </a:cxn>
                <a:cxn ang="0">
                  <a:pos x="1526" y="226"/>
                </a:cxn>
                <a:cxn ang="0">
                  <a:pos x="1633" y="481"/>
                </a:cxn>
                <a:cxn ang="0">
                  <a:pos x="1742" y="789"/>
                </a:cxn>
                <a:cxn ang="0">
                  <a:pos x="1852" y="1111"/>
                </a:cxn>
                <a:cxn ang="0">
                  <a:pos x="1959" y="1410"/>
                </a:cxn>
                <a:cxn ang="0">
                  <a:pos x="2069" y="1655"/>
                </a:cxn>
                <a:cxn ang="0">
                  <a:pos x="2179" y="1825"/>
                </a:cxn>
                <a:cxn ang="0">
                  <a:pos x="2286" y="1856"/>
                </a:cxn>
                <a:cxn ang="0">
                  <a:pos x="2396" y="1834"/>
                </a:cxn>
              </a:cxnLst>
              <a:rect l="0" t="0" r="r" b="b"/>
              <a:pathLst>
                <a:path w="2396" h="1861">
                  <a:moveTo>
                    <a:pt x="0" y="1861"/>
                  </a:moveTo>
                  <a:lnTo>
                    <a:pt x="109" y="1861"/>
                  </a:lnTo>
                  <a:lnTo>
                    <a:pt x="219" y="1834"/>
                  </a:lnTo>
                  <a:lnTo>
                    <a:pt x="326" y="1856"/>
                  </a:lnTo>
                  <a:lnTo>
                    <a:pt x="436" y="1825"/>
                  </a:lnTo>
                  <a:lnTo>
                    <a:pt x="546" y="1655"/>
                  </a:lnTo>
                  <a:lnTo>
                    <a:pt x="653" y="1410"/>
                  </a:lnTo>
                  <a:lnTo>
                    <a:pt x="763" y="1111"/>
                  </a:lnTo>
                  <a:lnTo>
                    <a:pt x="872" y="789"/>
                  </a:lnTo>
                  <a:lnTo>
                    <a:pt x="979" y="481"/>
                  </a:lnTo>
                  <a:lnTo>
                    <a:pt x="1089" y="226"/>
                  </a:lnTo>
                  <a:lnTo>
                    <a:pt x="1199" y="58"/>
                  </a:lnTo>
                  <a:lnTo>
                    <a:pt x="1306" y="0"/>
                  </a:lnTo>
                  <a:lnTo>
                    <a:pt x="1416" y="58"/>
                  </a:lnTo>
                  <a:lnTo>
                    <a:pt x="1526" y="226"/>
                  </a:lnTo>
                  <a:lnTo>
                    <a:pt x="1633" y="481"/>
                  </a:lnTo>
                  <a:lnTo>
                    <a:pt x="1742" y="789"/>
                  </a:lnTo>
                  <a:lnTo>
                    <a:pt x="1852" y="1111"/>
                  </a:lnTo>
                  <a:lnTo>
                    <a:pt x="1959" y="1410"/>
                  </a:lnTo>
                  <a:lnTo>
                    <a:pt x="2069" y="1655"/>
                  </a:lnTo>
                  <a:lnTo>
                    <a:pt x="2179" y="1825"/>
                  </a:lnTo>
                  <a:lnTo>
                    <a:pt x="2286" y="1856"/>
                  </a:lnTo>
                  <a:lnTo>
                    <a:pt x="2396" y="1834"/>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63"/>
            <p:cNvSpPr>
              <a:spLocks noChangeAspect="1"/>
            </p:cNvSpPr>
            <p:nvPr/>
          </p:nvSpPr>
          <p:spPr bwMode="auto">
            <a:xfrm>
              <a:off x="1731963" y="1843088"/>
              <a:ext cx="3803650" cy="2979738"/>
            </a:xfrm>
            <a:custGeom>
              <a:avLst/>
              <a:gdLst/>
              <a:ahLst/>
              <a:cxnLst>
                <a:cxn ang="0">
                  <a:pos x="0" y="1877"/>
                </a:cxn>
                <a:cxn ang="0">
                  <a:pos x="109" y="1877"/>
                </a:cxn>
                <a:cxn ang="0">
                  <a:pos x="219" y="1844"/>
                </a:cxn>
                <a:cxn ang="0">
                  <a:pos x="326" y="1861"/>
                </a:cxn>
                <a:cxn ang="0">
                  <a:pos x="436" y="1850"/>
                </a:cxn>
                <a:cxn ang="0">
                  <a:pos x="546" y="1679"/>
                </a:cxn>
                <a:cxn ang="0">
                  <a:pos x="653" y="1432"/>
                </a:cxn>
                <a:cxn ang="0">
                  <a:pos x="763" y="1130"/>
                </a:cxn>
                <a:cxn ang="0">
                  <a:pos x="872" y="800"/>
                </a:cxn>
                <a:cxn ang="0">
                  <a:pos x="979" y="489"/>
                </a:cxn>
                <a:cxn ang="0">
                  <a:pos x="1089" y="228"/>
                </a:cxn>
                <a:cxn ang="0">
                  <a:pos x="1199" y="58"/>
                </a:cxn>
                <a:cxn ang="0">
                  <a:pos x="1306" y="0"/>
                </a:cxn>
                <a:cxn ang="0">
                  <a:pos x="1416" y="58"/>
                </a:cxn>
                <a:cxn ang="0">
                  <a:pos x="1526" y="228"/>
                </a:cxn>
                <a:cxn ang="0">
                  <a:pos x="1633" y="489"/>
                </a:cxn>
                <a:cxn ang="0">
                  <a:pos x="1742" y="800"/>
                </a:cxn>
                <a:cxn ang="0">
                  <a:pos x="1852" y="1130"/>
                </a:cxn>
                <a:cxn ang="0">
                  <a:pos x="1959" y="1432"/>
                </a:cxn>
                <a:cxn ang="0">
                  <a:pos x="2069" y="1679"/>
                </a:cxn>
                <a:cxn ang="0">
                  <a:pos x="2179" y="1850"/>
                </a:cxn>
                <a:cxn ang="0">
                  <a:pos x="2286" y="1861"/>
                </a:cxn>
                <a:cxn ang="0">
                  <a:pos x="2396" y="1844"/>
                </a:cxn>
              </a:cxnLst>
              <a:rect l="0" t="0" r="r" b="b"/>
              <a:pathLst>
                <a:path w="2396" h="1877">
                  <a:moveTo>
                    <a:pt x="0" y="1877"/>
                  </a:moveTo>
                  <a:lnTo>
                    <a:pt x="109" y="1877"/>
                  </a:lnTo>
                  <a:lnTo>
                    <a:pt x="219" y="1844"/>
                  </a:lnTo>
                  <a:lnTo>
                    <a:pt x="326" y="1861"/>
                  </a:lnTo>
                  <a:lnTo>
                    <a:pt x="436" y="1850"/>
                  </a:lnTo>
                  <a:lnTo>
                    <a:pt x="546" y="1679"/>
                  </a:lnTo>
                  <a:lnTo>
                    <a:pt x="653" y="1432"/>
                  </a:lnTo>
                  <a:lnTo>
                    <a:pt x="763" y="1130"/>
                  </a:lnTo>
                  <a:lnTo>
                    <a:pt x="872" y="800"/>
                  </a:lnTo>
                  <a:lnTo>
                    <a:pt x="979" y="489"/>
                  </a:lnTo>
                  <a:lnTo>
                    <a:pt x="1089" y="228"/>
                  </a:lnTo>
                  <a:lnTo>
                    <a:pt x="1199" y="58"/>
                  </a:lnTo>
                  <a:lnTo>
                    <a:pt x="1306" y="0"/>
                  </a:lnTo>
                  <a:lnTo>
                    <a:pt x="1416" y="58"/>
                  </a:lnTo>
                  <a:lnTo>
                    <a:pt x="1526" y="228"/>
                  </a:lnTo>
                  <a:lnTo>
                    <a:pt x="1633" y="489"/>
                  </a:lnTo>
                  <a:lnTo>
                    <a:pt x="1742" y="800"/>
                  </a:lnTo>
                  <a:lnTo>
                    <a:pt x="1852" y="1130"/>
                  </a:lnTo>
                  <a:lnTo>
                    <a:pt x="1959" y="1432"/>
                  </a:lnTo>
                  <a:lnTo>
                    <a:pt x="2069" y="1679"/>
                  </a:lnTo>
                  <a:lnTo>
                    <a:pt x="2179" y="1850"/>
                  </a:lnTo>
                  <a:lnTo>
                    <a:pt x="2286" y="1861"/>
                  </a:lnTo>
                  <a:lnTo>
                    <a:pt x="2396" y="1844"/>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70" name="Picture 3" descr="C:\Documents and Settings\mohit\Desktop\CVPR Talk\CandleImages\Frame27.tif"/>
          <p:cNvPicPr>
            <a:picLocks noChangeAspect="1" noChangeArrowheads="1"/>
          </p:cNvPicPr>
          <p:nvPr/>
        </p:nvPicPr>
        <p:blipFill>
          <a:blip r:embed="rId3"/>
          <a:srcRect/>
          <a:stretch>
            <a:fillRect/>
          </a:stretch>
        </p:blipFill>
        <p:spPr bwMode="auto">
          <a:xfrm>
            <a:off x="1143000" y="1066800"/>
            <a:ext cx="1501225" cy="2497409"/>
          </a:xfrm>
          <a:prstGeom prst="rect">
            <a:avLst/>
          </a:prstGeom>
          <a:noFill/>
          <a:ln>
            <a:solidFill>
              <a:schemeClr val="tx1">
                <a:lumMod val="75000"/>
                <a:lumOff val="25000"/>
              </a:schemeClr>
            </a:solidFill>
          </a:ln>
        </p:spPr>
      </p:pic>
      <p:grpSp>
        <p:nvGrpSpPr>
          <p:cNvPr id="4" name="Group 270"/>
          <p:cNvGrpSpPr/>
          <p:nvPr/>
        </p:nvGrpSpPr>
        <p:grpSpPr>
          <a:xfrm>
            <a:off x="1676400" y="2382711"/>
            <a:ext cx="432974" cy="1126007"/>
            <a:chOff x="1676400" y="2458911"/>
            <a:chExt cx="432974" cy="1126007"/>
          </a:xfrm>
        </p:grpSpPr>
        <p:sp>
          <p:nvSpPr>
            <p:cNvPr id="272" name="Oval 271"/>
            <p:cNvSpPr/>
            <p:nvPr/>
          </p:nvSpPr>
          <p:spPr>
            <a:xfrm>
              <a:off x="1676400" y="3429000"/>
              <a:ext cx="100342" cy="10282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chemeClr val="accent6">
                    <a:lumMod val="75000"/>
                  </a:schemeClr>
                </a:solidFill>
                <a:latin typeface="Times New Roman" pitchFamily="18" charset="0"/>
                <a:cs typeface="Times New Roman" pitchFamily="18" charset="0"/>
              </a:endParaRPr>
            </a:p>
          </p:txBody>
        </p:sp>
        <p:sp>
          <p:nvSpPr>
            <p:cNvPr id="273" name="TextBox 66"/>
            <p:cNvSpPr txBox="1">
              <a:spLocks noChangeArrowheads="1"/>
            </p:cNvSpPr>
            <p:nvPr/>
          </p:nvSpPr>
          <p:spPr bwMode="auto">
            <a:xfrm>
              <a:off x="1752600" y="3224429"/>
              <a:ext cx="356773" cy="360489"/>
            </a:xfrm>
            <a:prstGeom prst="rect">
              <a:avLst/>
            </a:prstGeom>
            <a:noFill/>
            <a:ln w="9525">
              <a:noFill/>
              <a:miter lim="800000"/>
              <a:headEnd/>
              <a:tailEnd/>
            </a:ln>
          </p:spPr>
          <p:txBody>
            <a:bodyPr>
              <a:spAutoFit/>
            </a:bodyPr>
            <a:lstStyle/>
            <a:p>
              <a:pPr algn="ctr"/>
              <a:r>
                <a:rPr lang="en-US" sz="2400" b="1" dirty="0" smtClean="0">
                  <a:solidFill>
                    <a:schemeClr val="accent6">
                      <a:lumMod val="75000"/>
                    </a:schemeClr>
                  </a:solidFill>
                  <a:latin typeface="Times New Roman" pitchFamily="18" charset="0"/>
                  <a:cs typeface="Times New Roman" pitchFamily="18" charset="0"/>
                </a:rPr>
                <a:t>B</a:t>
              </a:r>
              <a:endParaRPr lang="en-US" sz="2400" b="1" dirty="0">
                <a:solidFill>
                  <a:schemeClr val="accent6">
                    <a:lumMod val="75000"/>
                  </a:schemeClr>
                </a:solidFill>
                <a:latin typeface="Times New Roman" pitchFamily="18" charset="0"/>
                <a:cs typeface="Times New Roman" pitchFamily="18" charset="0"/>
              </a:endParaRPr>
            </a:p>
          </p:txBody>
        </p:sp>
        <p:sp>
          <p:nvSpPr>
            <p:cNvPr id="274" name="Oval 273"/>
            <p:cNvSpPr/>
            <p:nvPr/>
          </p:nvSpPr>
          <p:spPr>
            <a:xfrm>
              <a:off x="1676400" y="2648390"/>
              <a:ext cx="100342" cy="10405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chemeClr val="accent6">
                    <a:lumMod val="75000"/>
                  </a:schemeClr>
                </a:solidFill>
                <a:latin typeface="Times New Roman" pitchFamily="18" charset="0"/>
                <a:cs typeface="Times New Roman" pitchFamily="18" charset="0"/>
              </a:endParaRPr>
            </a:p>
          </p:txBody>
        </p:sp>
        <p:sp>
          <p:nvSpPr>
            <p:cNvPr id="275" name="TextBox 66"/>
            <p:cNvSpPr txBox="1">
              <a:spLocks noChangeArrowheads="1"/>
            </p:cNvSpPr>
            <p:nvPr/>
          </p:nvSpPr>
          <p:spPr bwMode="auto">
            <a:xfrm>
              <a:off x="1752600" y="2458911"/>
              <a:ext cx="356774" cy="360489"/>
            </a:xfrm>
            <a:prstGeom prst="rect">
              <a:avLst/>
            </a:prstGeom>
            <a:noFill/>
            <a:ln w="9525">
              <a:noFill/>
              <a:miter lim="800000"/>
              <a:headEnd/>
              <a:tailEnd/>
            </a:ln>
          </p:spPr>
          <p:txBody>
            <a:bodyPr>
              <a:spAutoFit/>
            </a:bodyPr>
            <a:lstStyle/>
            <a:p>
              <a:pPr algn="ctr"/>
              <a:r>
                <a:rPr lang="en-US" sz="2400" b="1" dirty="0" smtClean="0">
                  <a:solidFill>
                    <a:schemeClr val="accent6">
                      <a:lumMod val="75000"/>
                    </a:schemeClr>
                  </a:solidFill>
                  <a:latin typeface="Times New Roman" pitchFamily="18" charset="0"/>
                  <a:cs typeface="Times New Roman" pitchFamily="18" charset="0"/>
                </a:rPr>
                <a:t>A</a:t>
              </a:r>
              <a:endParaRPr lang="en-US" sz="2400" b="1" dirty="0">
                <a:solidFill>
                  <a:schemeClr val="accent6">
                    <a:lumMod val="75000"/>
                  </a:schemeClr>
                </a:solidFill>
                <a:latin typeface="Times New Roman" pitchFamily="18" charset="0"/>
                <a:cs typeface="Times New Roman" pitchFamily="18" charset="0"/>
              </a:endParaRPr>
            </a:p>
          </p:txBody>
        </p:sp>
      </p:grpSp>
      <p:sp>
        <p:nvSpPr>
          <p:cNvPr id="276" name="Parallelogram 275"/>
          <p:cNvSpPr/>
          <p:nvPr/>
        </p:nvSpPr>
        <p:spPr bwMode="auto">
          <a:xfrm rot="16200000">
            <a:off x="6705600" y="1676400"/>
            <a:ext cx="1447800" cy="1143000"/>
          </a:xfrm>
          <a:prstGeom prst="parallelogram">
            <a:avLst/>
          </a:prstGeom>
          <a:solidFill>
            <a:schemeClr val="tx1">
              <a:lumMod val="75000"/>
              <a:lumOff val="25000"/>
            </a:schemeClr>
          </a:solidFill>
          <a:ln w="9525">
            <a:solidFill>
              <a:schemeClr val="tx1">
                <a:lumMod val="65000"/>
                <a:lumOff val="3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nvGrpSpPr>
          <p:cNvPr id="5" name="Group 128"/>
          <p:cNvGrpSpPr/>
          <p:nvPr/>
        </p:nvGrpSpPr>
        <p:grpSpPr>
          <a:xfrm>
            <a:off x="6629400" y="1752600"/>
            <a:ext cx="533400" cy="1142999"/>
            <a:chOff x="7010400" y="2895600"/>
            <a:chExt cx="685800" cy="990600"/>
          </a:xfrm>
        </p:grpSpPr>
        <p:sp>
          <p:nvSpPr>
            <p:cNvPr id="278" name="Can 277"/>
            <p:cNvSpPr/>
            <p:nvPr/>
          </p:nvSpPr>
          <p:spPr bwMode="auto">
            <a:xfrm>
              <a:off x="7010400" y="3505200"/>
              <a:ext cx="685800" cy="381000"/>
            </a:xfrm>
            <a:prstGeom prst="can">
              <a:avLst>
                <a:gd name="adj" fmla="val 12013"/>
              </a:avLst>
            </a:prstGeom>
            <a:solidFill>
              <a:srgbClr val="003E16"/>
            </a:solidFill>
            <a:ln w="9525">
              <a:solidFill>
                <a:schemeClr val="tx1">
                  <a:lumMod val="75000"/>
                  <a:lumOff val="2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279" name="Can 278"/>
            <p:cNvSpPr/>
            <p:nvPr/>
          </p:nvSpPr>
          <p:spPr bwMode="auto">
            <a:xfrm>
              <a:off x="7010400" y="3200400"/>
              <a:ext cx="685800" cy="381000"/>
            </a:xfrm>
            <a:prstGeom prst="can">
              <a:avLst>
                <a:gd name="adj" fmla="val 12013"/>
              </a:avLst>
            </a:prstGeom>
            <a:solidFill>
              <a:schemeClr val="bg1">
                <a:lumMod val="95000"/>
              </a:schemeClr>
            </a:solidFill>
            <a:ln w="9525">
              <a:solidFill>
                <a:schemeClr val="tx1">
                  <a:lumMod val="75000"/>
                  <a:lumOff val="25000"/>
                </a:schemeClr>
              </a:solidFill>
              <a:round/>
              <a:headEnd/>
              <a:tailEnd/>
            </a:ln>
          </p:spPr>
          <p:txBody>
            <a:bodyPr wrap="none" rtlCol="0" anchor="ctr"/>
            <a:lstStyle/>
            <a:p>
              <a:pPr algn="ctr"/>
              <a:endParaRPr lang="en-US" dirty="0">
                <a:solidFill>
                  <a:schemeClr val="bg1">
                    <a:lumMod val="85000"/>
                  </a:schemeClr>
                </a:solidFill>
                <a:latin typeface="Times New Roman" pitchFamily="18" charset="0"/>
                <a:cs typeface="Times New Roman" pitchFamily="18" charset="0"/>
              </a:endParaRPr>
            </a:p>
          </p:txBody>
        </p:sp>
        <p:sp>
          <p:nvSpPr>
            <p:cNvPr id="280" name="Can 279"/>
            <p:cNvSpPr/>
            <p:nvPr/>
          </p:nvSpPr>
          <p:spPr bwMode="auto">
            <a:xfrm>
              <a:off x="7010400" y="2895600"/>
              <a:ext cx="685800" cy="381000"/>
            </a:xfrm>
            <a:prstGeom prst="can">
              <a:avLst>
                <a:gd name="adj" fmla="val 12013"/>
              </a:avLst>
            </a:prstGeom>
            <a:solidFill>
              <a:srgbClr val="BE4807"/>
            </a:solidFill>
            <a:ln w="9525">
              <a:solidFill>
                <a:schemeClr val="tx1">
                  <a:lumMod val="75000"/>
                  <a:lumOff val="2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sp>
        <p:nvSpPr>
          <p:cNvPr id="281" name="Rectangle 280"/>
          <p:cNvSpPr/>
          <p:nvPr/>
        </p:nvSpPr>
        <p:spPr>
          <a:xfrm>
            <a:off x="4142952" y="2007176"/>
            <a:ext cx="1052724" cy="681174"/>
          </a:xfrm>
          <a:prstGeom prst="rect">
            <a:avLst/>
          </a:prstGeom>
          <a:noFill/>
          <a:ln w="127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2" name="Oval 20"/>
          <p:cNvSpPr>
            <a:spLocks noChangeArrowheads="1"/>
          </p:cNvSpPr>
          <p:nvPr/>
        </p:nvSpPr>
        <p:spPr bwMode="auto">
          <a:xfrm>
            <a:off x="4325112" y="2235776"/>
            <a:ext cx="246888" cy="246888"/>
          </a:xfrm>
          <a:prstGeom prst="ellipse">
            <a:avLst/>
          </a:prstGeom>
          <a:solidFill>
            <a:srgbClr val="FFFF99"/>
          </a:solidFill>
          <a:ln w="9525">
            <a:noFill/>
            <a:round/>
            <a:headEnd/>
            <a:tailEnd/>
          </a:ln>
        </p:spPr>
        <p:txBody>
          <a:bodyPr wrap="none" anchor="ctr"/>
          <a:lstStyle/>
          <a:p>
            <a:endParaRPr lang="en-US" sz="1600">
              <a:latin typeface="Times New Roman" pitchFamily="18" charset="0"/>
              <a:cs typeface="Times New Roman" pitchFamily="18" charset="0"/>
            </a:endParaRPr>
          </a:p>
        </p:txBody>
      </p:sp>
      <p:grpSp>
        <p:nvGrpSpPr>
          <p:cNvPr id="6" name="Group 56"/>
          <p:cNvGrpSpPr>
            <a:grpSpLocks noChangeAspect="1"/>
          </p:cNvGrpSpPr>
          <p:nvPr/>
        </p:nvGrpSpPr>
        <p:grpSpPr>
          <a:xfrm>
            <a:off x="4733266" y="2006505"/>
            <a:ext cx="67334" cy="685472"/>
            <a:chOff x="5934456" y="3429000"/>
            <a:chExt cx="164592" cy="1676400"/>
          </a:xfrm>
        </p:grpSpPr>
        <p:cxnSp>
          <p:nvCxnSpPr>
            <p:cNvPr id="284" name="Straight Connector 283"/>
            <p:cNvCxnSpPr/>
            <p:nvPr/>
          </p:nvCxnSpPr>
          <p:spPr>
            <a:xfrm>
              <a:off x="5934456" y="3429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rot="5400000">
              <a:off x="5106194"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5400000">
              <a:off x="5248656"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5934456" y="5103309"/>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5934456" y="4953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5934456" y="4800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5934456" y="4648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5934456" y="4495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5934456" y="4343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5934456" y="4191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5934456" y="4038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5934456" y="3886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5934456" y="3733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5934456" y="3581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grpSp>
      <p:sp>
        <p:nvSpPr>
          <p:cNvPr id="298" name="Rectangle 297"/>
          <p:cNvSpPr/>
          <p:nvPr/>
        </p:nvSpPr>
        <p:spPr bwMode="auto">
          <a:xfrm>
            <a:off x="5146908" y="2083376"/>
            <a:ext cx="76200" cy="533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299" name="Oval 298"/>
          <p:cNvSpPr/>
          <p:nvPr/>
        </p:nvSpPr>
        <p:spPr bwMode="auto">
          <a:xfrm>
            <a:off x="5195676" y="2007176"/>
            <a:ext cx="117592" cy="685800"/>
          </a:xfrm>
          <a:prstGeom prst="ellipse">
            <a:avLst/>
          </a:prstGeom>
          <a:solidFill>
            <a:srgbClr val="FFFF99"/>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Times New Roman" pitchFamily="18" charset="0"/>
              <a:cs typeface="Times New Roman" pitchFamily="18" charset="0"/>
            </a:endParaRPr>
          </a:p>
        </p:txBody>
      </p:sp>
      <p:sp>
        <p:nvSpPr>
          <p:cNvPr id="300" name="TextBox 76"/>
          <p:cNvSpPr txBox="1">
            <a:spLocks noChangeArrowheads="1"/>
          </p:cNvSpPr>
          <p:nvPr/>
        </p:nvSpPr>
        <p:spPr bwMode="auto">
          <a:xfrm>
            <a:off x="4038600" y="2746699"/>
            <a:ext cx="1295400" cy="400110"/>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Projector</a:t>
            </a:r>
            <a:endParaRPr lang="en-US" sz="2000" dirty="0">
              <a:solidFill>
                <a:schemeClr val="accent6">
                  <a:lumMod val="75000"/>
                </a:schemeClr>
              </a:solidFill>
              <a:latin typeface="Times New Roman" pitchFamily="18" charset="0"/>
              <a:cs typeface="Times New Roman" pitchFamily="18" charset="0"/>
            </a:endParaRPr>
          </a:p>
        </p:txBody>
      </p:sp>
      <p:grpSp>
        <p:nvGrpSpPr>
          <p:cNvPr id="7" name="Group 302"/>
          <p:cNvGrpSpPr/>
          <p:nvPr/>
        </p:nvGrpSpPr>
        <p:grpSpPr>
          <a:xfrm>
            <a:off x="5257800" y="1047691"/>
            <a:ext cx="1600200" cy="1976453"/>
            <a:chOff x="6781800" y="1047691"/>
            <a:chExt cx="1600200" cy="1976453"/>
          </a:xfrm>
        </p:grpSpPr>
        <p:sp>
          <p:nvSpPr>
            <p:cNvPr id="304" name="TextBox 77"/>
            <p:cNvSpPr txBox="1">
              <a:spLocks noChangeArrowheads="1"/>
            </p:cNvSpPr>
            <p:nvPr/>
          </p:nvSpPr>
          <p:spPr bwMode="auto">
            <a:xfrm>
              <a:off x="6781800" y="1047691"/>
              <a:ext cx="1600200" cy="400110"/>
            </a:xfrm>
            <a:prstGeom prst="rect">
              <a:avLst/>
            </a:prstGeom>
            <a:noFill/>
            <a:ln w="9525">
              <a:noFill/>
              <a:miter lim="800000"/>
              <a:headEnd/>
              <a:tailEnd/>
            </a:ln>
          </p:spPr>
          <p:txBody>
            <a:bodyPr>
              <a:spAutoFit/>
            </a:bodyPr>
            <a:lstStyle/>
            <a:p>
              <a:pPr algn="ctr"/>
              <a:r>
                <a:rPr lang="en-US" sz="2000" dirty="0" smtClean="0">
                  <a:solidFill>
                    <a:schemeClr val="accent6">
                      <a:lumMod val="75000"/>
                    </a:schemeClr>
                  </a:solidFill>
                  <a:latin typeface="Times New Roman" pitchFamily="18" charset="0"/>
                  <a:cs typeface="Times New Roman" pitchFamily="18" charset="0"/>
                </a:rPr>
                <a:t>Focal </a:t>
              </a:r>
              <a:r>
                <a:rPr lang="en-US" sz="2000" dirty="0">
                  <a:solidFill>
                    <a:schemeClr val="accent6">
                      <a:lumMod val="75000"/>
                    </a:schemeClr>
                  </a:solidFill>
                  <a:latin typeface="Times New Roman" pitchFamily="18" charset="0"/>
                  <a:cs typeface="Times New Roman" pitchFamily="18" charset="0"/>
                </a:rPr>
                <a:t>Plane</a:t>
              </a:r>
            </a:p>
          </p:txBody>
        </p:sp>
        <p:cxnSp>
          <p:nvCxnSpPr>
            <p:cNvPr id="305" name="Straight Connector 304"/>
            <p:cNvCxnSpPr/>
            <p:nvPr/>
          </p:nvCxnSpPr>
          <p:spPr bwMode="auto">
            <a:xfrm rot="5400000">
              <a:off x="6819925" y="2235181"/>
              <a:ext cx="1576337" cy="1589"/>
            </a:xfrm>
            <a:prstGeom prst="line">
              <a:avLst/>
            </a:prstGeom>
            <a:ln>
              <a:solidFill>
                <a:srgbClr val="C00000"/>
              </a:solidFill>
              <a:prstDash val="sysDash"/>
            </a:ln>
          </p:spPr>
          <p:style>
            <a:lnRef idx="2">
              <a:schemeClr val="accent2"/>
            </a:lnRef>
            <a:fillRef idx="0">
              <a:schemeClr val="accent2"/>
            </a:fillRef>
            <a:effectRef idx="1">
              <a:schemeClr val="accent2"/>
            </a:effectRef>
            <a:fontRef idx="minor">
              <a:schemeClr val="tx1"/>
            </a:fontRef>
          </p:style>
        </p:cxnSp>
      </p:grpSp>
      <p:sp>
        <p:nvSpPr>
          <p:cNvPr id="306" name="Slide Number Placeholder 305"/>
          <p:cNvSpPr>
            <a:spLocks noGrp="1"/>
          </p:cNvSpPr>
          <p:nvPr>
            <p:ph type="sldNum" sz="quarter" idx="12"/>
          </p:nvPr>
        </p:nvSpPr>
        <p:spPr/>
        <p:txBody>
          <a:bodyPr/>
          <a:lstStyle/>
          <a:p>
            <a:pPr>
              <a:defRPr/>
            </a:pPr>
            <a:fld id="{C2B633D9-1C18-44F0-AFE3-313340BFA8EB}" type="slidenum">
              <a:rPr lang="en-US" smtClean="0"/>
              <a:pPr>
                <a:defRPr/>
              </a:pPr>
              <a:t>11</a:t>
            </a:fld>
            <a:endParaRPr lang="en-US"/>
          </a:p>
        </p:txBody>
      </p:sp>
      <p:grpSp>
        <p:nvGrpSpPr>
          <p:cNvPr id="79" name="Group 78"/>
          <p:cNvGrpSpPr/>
          <p:nvPr/>
        </p:nvGrpSpPr>
        <p:grpSpPr>
          <a:xfrm>
            <a:off x="6172200" y="3733800"/>
            <a:ext cx="2133600" cy="1066800"/>
            <a:chOff x="6172200" y="3962400"/>
            <a:chExt cx="2133600" cy="1066800"/>
          </a:xfrm>
        </p:grpSpPr>
        <p:grpSp>
          <p:nvGrpSpPr>
            <p:cNvPr id="72" name="Group 71"/>
            <p:cNvGrpSpPr/>
            <p:nvPr/>
          </p:nvGrpSpPr>
          <p:grpSpPr>
            <a:xfrm>
              <a:off x="6248400" y="3962400"/>
              <a:ext cx="1905000" cy="990600"/>
              <a:chOff x="2928938" y="1978025"/>
              <a:chExt cx="4751388" cy="2400300"/>
            </a:xfrm>
          </p:grpSpPr>
          <p:sp>
            <p:nvSpPr>
              <p:cNvPr id="73" name="Freeform 137"/>
              <p:cNvSpPr>
                <a:spLocks/>
              </p:cNvSpPr>
              <p:nvPr/>
            </p:nvSpPr>
            <p:spPr bwMode="auto">
              <a:xfrm>
                <a:off x="2928938" y="1978025"/>
                <a:ext cx="4751388" cy="2400300"/>
              </a:xfrm>
              <a:custGeom>
                <a:avLst/>
                <a:gdLst/>
                <a:ahLst/>
                <a:cxnLst>
                  <a:cxn ang="0">
                    <a:pos x="35" y="1512"/>
                  </a:cxn>
                  <a:cxn ang="0">
                    <a:pos x="110" y="1512"/>
                  </a:cxn>
                  <a:cxn ang="0">
                    <a:pos x="185" y="1512"/>
                  </a:cxn>
                  <a:cxn ang="0">
                    <a:pos x="260" y="1512"/>
                  </a:cxn>
                  <a:cxn ang="0">
                    <a:pos x="335" y="1512"/>
                  </a:cxn>
                  <a:cxn ang="0">
                    <a:pos x="410" y="1512"/>
                  </a:cxn>
                  <a:cxn ang="0">
                    <a:pos x="485" y="1512"/>
                  </a:cxn>
                  <a:cxn ang="0">
                    <a:pos x="560" y="1512"/>
                  </a:cxn>
                  <a:cxn ang="0">
                    <a:pos x="635" y="1512"/>
                  </a:cxn>
                  <a:cxn ang="0">
                    <a:pos x="710" y="1512"/>
                  </a:cxn>
                  <a:cxn ang="0">
                    <a:pos x="782" y="1512"/>
                  </a:cxn>
                  <a:cxn ang="0">
                    <a:pos x="857" y="1512"/>
                  </a:cxn>
                  <a:cxn ang="0">
                    <a:pos x="932" y="1512"/>
                  </a:cxn>
                  <a:cxn ang="0">
                    <a:pos x="1007" y="1512"/>
                  </a:cxn>
                  <a:cxn ang="0">
                    <a:pos x="1082" y="1512"/>
                  </a:cxn>
                  <a:cxn ang="0">
                    <a:pos x="1157" y="1512"/>
                  </a:cxn>
                  <a:cxn ang="0">
                    <a:pos x="1232" y="1512"/>
                  </a:cxn>
                  <a:cxn ang="0">
                    <a:pos x="1307" y="1512"/>
                  </a:cxn>
                  <a:cxn ang="0">
                    <a:pos x="1382" y="1512"/>
                  </a:cxn>
                  <a:cxn ang="0">
                    <a:pos x="1457" y="1512"/>
                  </a:cxn>
                  <a:cxn ang="0">
                    <a:pos x="1530" y="0"/>
                  </a:cxn>
                  <a:cxn ang="0">
                    <a:pos x="1605" y="1512"/>
                  </a:cxn>
                  <a:cxn ang="0">
                    <a:pos x="1680" y="1512"/>
                  </a:cxn>
                  <a:cxn ang="0">
                    <a:pos x="1755" y="1512"/>
                  </a:cxn>
                  <a:cxn ang="0">
                    <a:pos x="1830" y="1512"/>
                  </a:cxn>
                  <a:cxn ang="0">
                    <a:pos x="1905" y="1512"/>
                  </a:cxn>
                  <a:cxn ang="0">
                    <a:pos x="1980" y="1512"/>
                  </a:cxn>
                  <a:cxn ang="0">
                    <a:pos x="2055" y="1512"/>
                  </a:cxn>
                  <a:cxn ang="0">
                    <a:pos x="2130" y="1512"/>
                  </a:cxn>
                  <a:cxn ang="0">
                    <a:pos x="2205" y="1512"/>
                  </a:cxn>
                  <a:cxn ang="0">
                    <a:pos x="2277" y="1512"/>
                  </a:cxn>
                  <a:cxn ang="0">
                    <a:pos x="2352" y="1512"/>
                  </a:cxn>
                  <a:cxn ang="0">
                    <a:pos x="2427" y="1512"/>
                  </a:cxn>
                  <a:cxn ang="0">
                    <a:pos x="2502" y="1512"/>
                  </a:cxn>
                  <a:cxn ang="0">
                    <a:pos x="2577" y="1512"/>
                  </a:cxn>
                  <a:cxn ang="0">
                    <a:pos x="2652" y="1512"/>
                  </a:cxn>
                  <a:cxn ang="0">
                    <a:pos x="2727" y="1512"/>
                  </a:cxn>
                  <a:cxn ang="0">
                    <a:pos x="2802" y="1512"/>
                  </a:cxn>
                  <a:cxn ang="0">
                    <a:pos x="2877" y="1512"/>
                  </a:cxn>
                  <a:cxn ang="0">
                    <a:pos x="2952" y="1512"/>
                  </a:cxn>
                  <a:cxn ang="0">
                    <a:pos x="2993" y="1512"/>
                  </a:cxn>
                </a:cxnLst>
                <a:rect l="0" t="0" r="r" b="b"/>
                <a:pathLst>
                  <a:path w="2993" h="1512">
                    <a:moveTo>
                      <a:pt x="0" y="1512"/>
                    </a:moveTo>
                    <a:lnTo>
                      <a:pt x="35" y="1512"/>
                    </a:lnTo>
                    <a:lnTo>
                      <a:pt x="72" y="1512"/>
                    </a:lnTo>
                    <a:lnTo>
                      <a:pt x="110" y="1512"/>
                    </a:lnTo>
                    <a:lnTo>
                      <a:pt x="147" y="1512"/>
                    </a:lnTo>
                    <a:lnTo>
                      <a:pt x="185" y="1512"/>
                    </a:lnTo>
                    <a:lnTo>
                      <a:pt x="222" y="1512"/>
                    </a:lnTo>
                    <a:lnTo>
                      <a:pt x="260" y="1512"/>
                    </a:lnTo>
                    <a:lnTo>
                      <a:pt x="297" y="1512"/>
                    </a:lnTo>
                    <a:lnTo>
                      <a:pt x="335" y="1512"/>
                    </a:lnTo>
                    <a:lnTo>
                      <a:pt x="372" y="1512"/>
                    </a:lnTo>
                    <a:lnTo>
                      <a:pt x="410" y="1512"/>
                    </a:lnTo>
                    <a:lnTo>
                      <a:pt x="447" y="1512"/>
                    </a:lnTo>
                    <a:lnTo>
                      <a:pt x="485" y="1512"/>
                    </a:lnTo>
                    <a:lnTo>
                      <a:pt x="522" y="1512"/>
                    </a:lnTo>
                    <a:lnTo>
                      <a:pt x="560" y="1512"/>
                    </a:lnTo>
                    <a:lnTo>
                      <a:pt x="597" y="1512"/>
                    </a:lnTo>
                    <a:lnTo>
                      <a:pt x="635" y="1512"/>
                    </a:lnTo>
                    <a:lnTo>
                      <a:pt x="672" y="1512"/>
                    </a:lnTo>
                    <a:lnTo>
                      <a:pt x="710" y="1512"/>
                    </a:lnTo>
                    <a:lnTo>
                      <a:pt x="747" y="1512"/>
                    </a:lnTo>
                    <a:lnTo>
                      <a:pt x="782" y="1512"/>
                    </a:lnTo>
                    <a:lnTo>
                      <a:pt x="820" y="1512"/>
                    </a:lnTo>
                    <a:lnTo>
                      <a:pt x="857" y="1512"/>
                    </a:lnTo>
                    <a:lnTo>
                      <a:pt x="895" y="1512"/>
                    </a:lnTo>
                    <a:lnTo>
                      <a:pt x="932" y="1512"/>
                    </a:lnTo>
                    <a:lnTo>
                      <a:pt x="970" y="1512"/>
                    </a:lnTo>
                    <a:lnTo>
                      <a:pt x="1007" y="1512"/>
                    </a:lnTo>
                    <a:lnTo>
                      <a:pt x="1045" y="1512"/>
                    </a:lnTo>
                    <a:lnTo>
                      <a:pt x="1082" y="1512"/>
                    </a:lnTo>
                    <a:lnTo>
                      <a:pt x="1120" y="1512"/>
                    </a:lnTo>
                    <a:lnTo>
                      <a:pt x="1157" y="1512"/>
                    </a:lnTo>
                    <a:lnTo>
                      <a:pt x="1195" y="1512"/>
                    </a:lnTo>
                    <a:lnTo>
                      <a:pt x="1232" y="1512"/>
                    </a:lnTo>
                    <a:lnTo>
                      <a:pt x="1270" y="1512"/>
                    </a:lnTo>
                    <a:lnTo>
                      <a:pt x="1307" y="1512"/>
                    </a:lnTo>
                    <a:lnTo>
                      <a:pt x="1345" y="1512"/>
                    </a:lnTo>
                    <a:lnTo>
                      <a:pt x="1382" y="1512"/>
                    </a:lnTo>
                    <a:lnTo>
                      <a:pt x="1420" y="1512"/>
                    </a:lnTo>
                    <a:lnTo>
                      <a:pt x="1457" y="1512"/>
                    </a:lnTo>
                    <a:lnTo>
                      <a:pt x="1495" y="0"/>
                    </a:lnTo>
                    <a:lnTo>
                      <a:pt x="1530" y="0"/>
                    </a:lnTo>
                    <a:lnTo>
                      <a:pt x="1567" y="1512"/>
                    </a:lnTo>
                    <a:lnTo>
                      <a:pt x="1605" y="1512"/>
                    </a:lnTo>
                    <a:lnTo>
                      <a:pt x="1642" y="1512"/>
                    </a:lnTo>
                    <a:lnTo>
                      <a:pt x="1680" y="1512"/>
                    </a:lnTo>
                    <a:lnTo>
                      <a:pt x="1717" y="1512"/>
                    </a:lnTo>
                    <a:lnTo>
                      <a:pt x="1755" y="1512"/>
                    </a:lnTo>
                    <a:lnTo>
                      <a:pt x="1792" y="1512"/>
                    </a:lnTo>
                    <a:lnTo>
                      <a:pt x="1830" y="1512"/>
                    </a:lnTo>
                    <a:lnTo>
                      <a:pt x="1867" y="1512"/>
                    </a:lnTo>
                    <a:lnTo>
                      <a:pt x="1905" y="1512"/>
                    </a:lnTo>
                    <a:lnTo>
                      <a:pt x="1942" y="1512"/>
                    </a:lnTo>
                    <a:lnTo>
                      <a:pt x="1980" y="1512"/>
                    </a:lnTo>
                    <a:lnTo>
                      <a:pt x="2017" y="1512"/>
                    </a:lnTo>
                    <a:lnTo>
                      <a:pt x="2055" y="1512"/>
                    </a:lnTo>
                    <a:lnTo>
                      <a:pt x="2092" y="1512"/>
                    </a:lnTo>
                    <a:lnTo>
                      <a:pt x="2130" y="1512"/>
                    </a:lnTo>
                    <a:lnTo>
                      <a:pt x="2167" y="1512"/>
                    </a:lnTo>
                    <a:lnTo>
                      <a:pt x="2205" y="1512"/>
                    </a:lnTo>
                    <a:lnTo>
                      <a:pt x="2242" y="1512"/>
                    </a:lnTo>
                    <a:lnTo>
                      <a:pt x="2277" y="1512"/>
                    </a:lnTo>
                    <a:lnTo>
                      <a:pt x="2315" y="1512"/>
                    </a:lnTo>
                    <a:lnTo>
                      <a:pt x="2352" y="1512"/>
                    </a:lnTo>
                    <a:lnTo>
                      <a:pt x="2390" y="1512"/>
                    </a:lnTo>
                    <a:lnTo>
                      <a:pt x="2427" y="1512"/>
                    </a:lnTo>
                    <a:lnTo>
                      <a:pt x="2465" y="1512"/>
                    </a:lnTo>
                    <a:lnTo>
                      <a:pt x="2502" y="1512"/>
                    </a:lnTo>
                    <a:lnTo>
                      <a:pt x="2540" y="1512"/>
                    </a:lnTo>
                    <a:lnTo>
                      <a:pt x="2577" y="1512"/>
                    </a:lnTo>
                    <a:lnTo>
                      <a:pt x="2615" y="1512"/>
                    </a:lnTo>
                    <a:lnTo>
                      <a:pt x="2652" y="1512"/>
                    </a:lnTo>
                    <a:lnTo>
                      <a:pt x="2690" y="1512"/>
                    </a:lnTo>
                    <a:lnTo>
                      <a:pt x="2727" y="1512"/>
                    </a:lnTo>
                    <a:lnTo>
                      <a:pt x="2765" y="1512"/>
                    </a:lnTo>
                    <a:lnTo>
                      <a:pt x="2802" y="1512"/>
                    </a:lnTo>
                    <a:lnTo>
                      <a:pt x="2840" y="1512"/>
                    </a:lnTo>
                    <a:lnTo>
                      <a:pt x="2877" y="1512"/>
                    </a:lnTo>
                    <a:lnTo>
                      <a:pt x="2915" y="1512"/>
                    </a:lnTo>
                    <a:lnTo>
                      <a:pt x="2952" y="1512"/>
                    </a:lnTo>
                    <a:lnTo>
                      <a:pt x="2990" y="1512"/>
                    </a:lnTo>
                    <a:lnTo>
                      <a:pt x="2993" y="1512"/>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38"/>
              <p:cNvSpPr>
                <a:spLocks/>
              </p:cNvSpPr>
              <p:nvPr/>
            </p:nvSpPr>
            <p:spPr bwMode="auto">
              <a:xfrm>
                <a:off x="2928938" y="2852738"/>
                <a:ext cx="4751388" cy="1520825"/>
              </a:xfrm>
              <a:custGeom>
                <a:avLst/>
                <a:gdLst/>
                <a:ahLst/>
                <a:cxnLst>
                  <a:cxn ang="0">
                    <a:pos x="35" y="958"/>
                  </a:cxn>
                  <a:cxn ang="0">
                    <a:pos x="110" y="958"/>
                  </a:cxn>
                  <a:cxn ang="0">
                    <a:pos x="185" y="958"/>
                  </a:cxn>
                  <a:cxn ang="0">
                    <a:pos x="260" y="958"/>
                  </a:cxn>
                  <a:cxn ang="0">
                    <a:pos x="335" y="958"/>
                  </a:cxn>
                  <a:cxn ang="0">
                    <a:pos x="410" y="958"/>
                  </a:cxn>
                  <a:cxn ang="0">
                    <a:pos x="485" y="958"/>
                  </a:cxn>
                  <a:cxn ang="0">
                    <a:pos x="560" y="958"/>
                  </a:cxn>
                  <a:cxn ang="0">
                    <a:pos x="635" y="958"/>
                  </a:cxn>
                  <a:cxn ang="0">
                    <a:pos x="710" y="958"/>
                  </a:cxn>
                  <a:cxn ang="0">
                    <a:pos x="782" y="958"/>
                  </a:cxn>
                  <a:cxn ang="0">
                    <a:pos x="857" y="958"/>
                  </a:cxn>
                  <a:cxn ang="0">
                    <a:pos x="932" y="953"/>
                  </a:cxn>
                  <a:cxn ang="0">
                    <a:pos x="1007" y="934"/>
                  </a:cxn>
                  <a:cxn ang="0">
                    <a:pos x="1082" y="891"/>
                  </a:cxn>
                  <a:cxn ang="0">
                    <a:pos x="1157" y="800"/>
                  </a:cxn>
                  <a:cxn ang="0">
                    <a:pos x="1232" y="648"/>
                  </a:cxn>
                  <a:cxn ang="0">
                    <a:pos x="1307" y="434"/>
                  </a:cxn>
                  <a:cxn ang="0">
                    <a:pos x="1382" y="206"/>
                  </a:cxn>
                  <a:cxn ang="0">
                    <a:pos x="1457" y="38"/>
                  </a:cxn>
                  <a:cxn ang="0">
                    <a:pos x="1530" y="0"/>
                  </a:cxn>
                  <a:cxn ang="0">
                    <a:pos x="1605" y="110"/>
                  </a:cxn>
                  <a:cxn ang="0">
                    <a:pos x="1680" y="316"/>
                  </a:cxn>
                  <a:cxn ang="0">
                    <a:pos x="1755" y="546"/>
                  </a:cxn>
                  <a:cxn ang="0">
                    <a:pos x="1830" y="733"/>
                  </a:cxn>
                  <a:cxn ang="0">
                    <a:pos x="1905" y="854"/>
                  </a:cxn>
                  <a:cxn ang="0">
                    <a:pos x="1980" y="918"/>
                  </a:cxn>
                  <a:cxn ang="0">
                    <a:pos x="2055" y="945"/>
                  </a:cxn>
                  <a:cxn ang="0">
                    <a:pos x="2130" y="955"/>
                  </a:cxn>
                  <a:cxn ang="0">
                    <a:pos x="2205" y="958"/>
                  </a:cxn>
                  <a:cxn ang="0">
                    <a:pos x="2277" y="958"/>
                  </a:cxn>
                  <a:cxn ang="0">
                    <a:pos x="2352" y="958"/>
                  </a:cxn>
                  <a:cxn ang="0">
                    <a:pos x="2427" y="958"/>
                  </a:cxn>
                  <a:cxn ang="0">
                    <a:pos x="2502" y="958"/>
                  </a:cxn>
                  <a:cxn ang="0">
                    <a:pos x="2577" y="958"/>
                  </a:cxn>
                  <a:cxn ang="0">
                    <a:pos x="2652" y="958"/>
                  </a:cxn>
                  <a:cxn ang="0">
                    <a:pos x="2727" y="958"/>
                  </a:cxn>
                  <a:cxn ang="0">
                    <a:pos x="2802" y="958"/>
                  </a:cxn>
                  <a:cxn ang="0">
                    <a:pos x="2877" y="958"/>
                  </a:cxn>
                  <a:cxn ang="0">
                    <a:pos x="2952" y="958"/>
                  </a:cxn>
                  <a:cxn ang="0">
                    <a:pos x="2993" y="958"/>
                  </a:cxn>
                </a:cxnLst>
                <a:rect l="0" t="0" r="r" b="b"/>
                <a:pathLst>
                  <a:path w="2993" h="958">
                    <a:moveTo>
                      <a:pt x="0" y="958"/>
                    </a:moveTo>
                    <a:lnTo>
                      <a:pt x="35" y="958"/>
                    </a:lnTo>
                    <a:lnTo>
                      <a:pt x="72" y="958"/>
                    </a:lnTo>
                    <a:lnTo>
                      <a:pt x="110" y="958"/>
                    </a:lnTo>
                    <a:lnTo>
                      <a:pt x="147" y="958"/>
                    </a:lnTo>
                    <a:lnTo>
                      <a:pt x="185" y="958"/>
                    </a:lnTo>
                    <a:lnTo>
                      <a:pt x="222" y="958"/>
                    </a:lnTo>
                    <a:lnTo>
                      <a:pt x="260" y="958"/>
                    </a:lnTo>
                    <a:lnTo>
                      <a:pt x="297" y="958"/>
                    </a:lnTo>
                    <a:lnTo>
                      <a:pt x="335" y="958"/>
                    </a:lnTo>
                    <a:lnTo>
                      <a:pt x="372" y="958"/>
                    </a:lnTo>
                    <a:lnTo>
                      <a:pt x="410" y="958"/>
                    </a:lnTo>
                    <a:lnTo>
                      <a:pt x="447" y="958"/>
                    </a:lnTo>
                    <a:lnTo>
                      <a:pt x="485" y="958"/>
                    </a:lnTo>
                    <a:lnTo>
                      <a:pt x="522" y="958"/>
                    </a:lnTo>
                    <a:lnTo>
                      <a:pt x="560" y="958"/>
                    </a:lnTo>
                    <a:lnTo>
                      <a:pt x="597" y="958"/>
                    </a:lnTo>
                    <a:lnTo>
                      <a:pt x="635" y="958"/>
                    </a:lnTo>
                    <a:lnTo>
                      <a:pt x="672" y="958"/>
                    </a:lnTo>
                    <a:lnTo>
                      <a:pt x="710" y="958"/>
                    </a:lnTo>
                    <a:lnTo>
                      <a:pt x="747" y="958"/>
                    </a:lnTo>
                    <a:lnTo>
                      <a:pt x="782" y="958"/>
                    </a:lnTo>
                    <a:lnTo>
                      <a:pt x="820" y="958"/>
                    </a:lnTo>
                    <a:lnTo>
                      <a:pt x="857" y="958"/>
                    </a:lnTo>
                    <a:lnTo>
                      <a:pt x="895" y="955"/>
                    </a:lnTo>
                    <a:lnTo>
                      <a:pt x="932" y="953"/>
                    </a:lnTo>
                    <a:lnTo>
                      <a:pt x="970" y="945"/>
                    </a:lnTo>
                    <a:lnTo>
                      <a:pt x="1007" y="934"/>
                    </a:lnTo>
                    <a:lnTo>
                      <a:pt x="1045" y="918"/>
                    </a:lnTo>
                    <a:lnTo>
                      <a:pt x="1082" y="891"/>
                    </a:lnTo>
                    <a:lnTo>
                      <a:pt x="1120" y="854"/>
                    </a:lnTo>
                    <a:lnTo>
                      <a:pt x="1157" y="800"/>
                    </a:lnTo>
                    <a:lnTo>
                      <a:pt x="1195" y="733"/>
                    </a:lnTo>
                    <a:lnTo>
                      <a:pt x="1232" y="648"/>
                    </a:lnTo>
                    <a:lnTo>
                      <a:pt x="1270" y="546"/>
                    </a:lnTo>
                    <a:lnTo>
                      <a:pt x="1307" y="434"/>
                    </a:lnTo>
                    <a:lnTo>
                      <a:pt x="1345" y="316"/>
                    </a:lnTo>
                    <a:lnTo>
                      <a:pt x="1382" y="206"/>
                    </a:lnTo>
                    <a:lnTo>
                      <a:pt x="1420" y="110"/>
                    </a:lnTo>
                    <a:lnTo>
                      <a:pt x="1457" y="38"/>
                    </a:lnTo>
                    <a:lnTo>
                      <a:pt x="1495" y="0"/>
                    </a:lnTo>
                    <a:lnTo>
                      <a:pt x="1530" y="0"/>
                    </a:lnTo>
                    <a:lnTo>
                      <a:pt x="1567" y="38"/>
                    </a:lnTo>
                    <a:lnTo>
                      <a:pt x="1605" y="110"/>
                    </a:lnTo>
                    <a:lnTo>
                      <a:pt x="1642" y="206"/>
                    </a:lnTo>
                    <a:lnTo>
                      <a:pt x="1680" y="316"/>
                    </a:lnTo>
                    <a:lnTo>
                      <a:pt x="1717" y="434"/>
                    </a:lnTo>
                    <a:lnTo>
                      <a:pt x="1755" y="546"/>
                    </a:lnTo>
                    <a:lnTo>
                      <a:pt x="1792" y="648"/>
                    </a:lnTo>
                    <a:lnTo>
                      <a:pt x="1830" y="733"/>
                    </a:lnTo>
                    <a:lnTo>
                      <a:pt x="1867" y="800"/>
                    </a:lnTo>
                    <a:lnTo>
                      <a:pt x="1905" y="854"/>
                    </a:lnTo>
                    <a:lnTo>
                      <a:pt x="1942" y="891"/>
                    </a:lnTo>
                    <a:lnTo>
                      <a:pt x="1980" y="918"/>
                    </a:lnTo>
                    <a:lnTo>
                      <a:pt x="2017" y="934"/>
                    </a:lnTo>
                    <a:lnTo>
                      <a:pt x="2055" y="945"/>
                    </a:lnTo>
                    <a:lnTo>
                      <a:pt x="2092" y="953"/>
                    </a:lnTo>
                    <a:lnTo>
                      <a:pt x="2130" y="955"/>
                    </a:lnTo>
                    <a:lnTo>
                      <a:pt x="2167" y="958"/>
                    </a:lnTo>
                    <a:lnTo>
                      <a:pt x="2205" y="958"/>
                    </a:lnTo>
                    <a:lnTo>
                      <a:pt x="2242" y="958"/>
                    </a:lnTo>
                    <a:lnTo>
                      <a:pt x="2277" y="958"/>
                    </a:lnTo>
                    <a:lnTo>
                      <a:pt x="2315" y="958"/>
                    </a:lnTo>
                    <a:lnTo>
                      <a:pt x="2352" y="958"/>
                    </a:lnTo>
                    <a:lnTo>
                      <a:pt x="2390" y="958"/>
                    </a:lnTo>
                    <a:lnTo>
                      <a:pt x="2427" y="958"/>
                    </a:lnTo>
                    <a:lnTo>
                      <a:pt x="2465" y="958"/>
                    </a:lnTo>
                    <a:lnTo>
                      <a:pt x="2502" y="958"/>
                    </a:lnTo>
                    <a:lnTo>
                      <a:pt x="2540" y="958"/>
                    </a:lnTo>
                    <a:lnTo>
                      <a:pt x="2577" y="958"/>
                    </a:lnTo>
                    <a:lnTo>
                      <a:pt x="2615" y="958"/>
                    </a:lnTo>
                    <a:lnTo>
                      <a:pt x="2652" y="958"/>
                    </a:lnTo>
                    <a:lnTo>
                      <a:pt x="2690" y="958"/>
                    </a:lnTo>
                    <a:lnTo>
                      <a:pt x="2727" y="958"/>
                    </a:lnTo>
                    <a:lnTo>
                      <a:pt x="2765" y="958"/>
                    </a:lnTo>
                    <a:lnTo>
                      <a:pt x="2802" y="958"/>
                    </a:lnTo>
                    <a:lnTo>
                      <a:pt x="2840" y="958"/>
                    </a:lnTo>
                    <a:lnTo>
                      <a:pt x="2877" y="958"/>
                    </a:lnTo>
                    <a:lnTo>
                      <a:pt x="2915" y="958"/>
                    </a:lnTo>
                    <a:lnTo>
                      <a:pt x="2952" y="958"/>
                    </a:lnTo>
                    <a:lnTo>
                      <a:pt x="2990" y="958"/>
                    </a:lnTo>
                    <a:lnTo>
                      <a:pt x="2993" y="958"/>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39"/>
              <p:cNvSpPr>
                <a:spLocks/>
              </p:cNvSpPr>
              <p:nvPr/>
            </p:nvSpPr>
            <p:spPr bwMode="auto">
              <a:xfrm>
                <a:off x="2928938" y="3613150"/>
                <a:ext cx="4751388" cy="760413"/>
              </a:xfrm>
              <a:custGeom>
                <a:avLst/>
                <a:gdLst/>
                <a:ahLst/>
                <a:cxnLst>
                  <a:cxn ang="0">
                    <a:pos x="35" y="479"/>
                  </a:cxn>
                  <a:cxn ang="0">
                    <a:pos x="110" y="479"/>
                  </a:cxn>
                  <a:cxn ang="0">
                    <a:pos x="185" y="479"/>
                  </a:cxn>
                  <a:cxn ang="0">
                    <a:pos x="260" y="479"/>
                  </a:cxn>
                  <a:cxn ang="0">
                    <a:pos x="335" y="476"/>
                  </a:cxn>
                  <a:cxn ang="0">
                    <a:pos x="410" y="474"/>
                  </a:cxn>
                  <a:cxn ang="0">
                    <a:pos x="485" y="468"/>
                  </a:cxn>
                  <a:cxn ang="0">
                    <a:pos x="560" y="463"/>
                  </a:cxn>
                  <a:cxn ang="0">
                    <a:pos x="635" y="449"/>
                  </a:cxn>
                  <a:cxn ang="0">
                    <a:pos x="710" y="433"/>
                  </a:cxn>
                  <a:cxn ang="0">
                    <a:pos x="782" y="409"/>
                  </a:cxn>
                  <a:cxn ang="0">
                    <a:pos x="857" y="377"/>
                  </a:cxn>
                  <a:cxn ang="0">
                    <a:pos x="932" y="334"/>
                  </a:cxn>
                  <a:cxn ang="0">
                    <a:pos x="1007" y="286"/>
                  </a:cxn>
                  <a:cxn ang="0">
                    <a:pos x="1082" y="233"/>
                  </a:cxn>
                  <a:cxn ang="0">
                    <a:pos x="1157" y="174"/>
                  </a:cxn>
                  <a:cxn ang="0">
                    <a:pos x="1232" y="118"/>
                  </a:cxn>
                  <a:cxn ang="0">
                    <a:pos x="1307" y="67"/>
                  </a:cxn>
                  <a:cxn ang="0">
                    <a:pos x="1382" y="27"/>
                  </a:cxn>
                  <a:cxn ang="0">
                    <a:pos x="1457" y="3"/>
                  </a:cxn>
                  <a:cxn ang="0">
                    <a:pos x="1530" y="0"/>
                  </a:cxn>
                  <a:cxn ang="0">
                    <a:pos x="1605" y="14"/>
                  </a:cxn>
                  <a:cxn ang="0">
                    <a:pos x="1680" y="46"/>
                  </a:cxn>
                  <a:cxn ang="0">
                    <a:pos x="1755" y="91"/>
                  </a:cxn>
                  <a:cxn ang="0">
                    <a:pos x="1830" y="145"/>
                  </a:cxn>
                  <a:cxn ang="0">
                    <a:pos x="1905" y="203"/>
                  </a:cxn>
                  <a:cxn ang="0">
                    <a:pos x="1980" y="260"/>
                  </a:cxn>
                  <a:cxn ang="0">
                    <a:pos x="2055" y="313"/>
                  </a:cxn>
                  <a:cxn ang="0">
                    <a:pos x="2130" y="356"/>
                  </a:cxn>
                  <a:cxn ang="0">
                    <a:pos x="2205" y="393"/>
                  </a:cxn>
                  <a:cxn ang="0">
                    <a:pos x="2277" y="420"/>
                  </a:cxn>
                  <a:cxn ang="0">
                    <a:pos x="2352" y="441"/>
                  </a:cxn>
                  <a:cxn ang="0">
                    <a:pos x="2427" y="458"/>
                  </a:cxn>
                  <a:cxn ang="0">
                    <a:pos x="2502" y="466"/>
                  </a:cxn>
                  <a:cxn ang="0">
                    <a:pos x="2577" y="471"/>
                  </a:cxn>
                  <a:cxn ang="0">
                    <a:pos x="2652" y="476"/>
                  </a:cxn>
                  <a:cxn ang="0">
                    <a:pos x="2727" y="479"/>
                  </a:cxn>
                  <a:cxn ang="0">
                    <a:pos x="2802" y="479"/>
                  </a:cxn>
                  <a:cxn ang="0">
                    <a:pos x="2877" y="479"/>
                  </a:cxn>
                  <a:cxn ang="0">
                    <a:pos x="2952" y="479"/>
                  </a:cxn>
                  <a:cxn ang="0">
                    <a:pos x="2993" y="479"/>
                  </a:cxn>
                </a:cxnLst>
                <a:rect l="0" t="0" r="r" b="b"/>
                <a:pathLst>
                  <a:path w="2993" h="479">
                    <a:moveTo>
                      <a:pt x="0" y="479"/>
                    </a:moveTo>
                    <a:lnTo>
                      <a:pt x="35" y="479"/>
                    </a:lnTo>
                    <a:lnTo>
                      <a:pt x="72" y="479"/>
                    </a:lnTo>
                    <a:lnTo>
                      <a:pt x="110" y="479"/>
                    </a:lnTo>
                    <a:lnTo>
                      <a:pt x="147" y="479"/>
                    </a:lnTo>
                    <a:lnTo>
                      <a:pt x="185" y="479"/>
                    </a:lnTo>
                    <a:lnTo>
                      <a:pt x="222" y="479"/>
                    </a:lnTo>
                    <a:lnTo>
                      <a:pt x="260" y="479"/>
                    </a:lnTo>
                    <a:lnTo>
                      <a:pt x="297" y="479"/>
                    </a:lnTo>
                    <a:lnTo>
                      <a:pt x="335" y="476"/>
                    </a:lnTo>
                    <a:lnTo>
                      <a:pt x="372" y="476"/>
                    </a:lnTo>
                    <a:lnTo>
                      <a:pt x="410" y="474"/>
                    </a:lnTo>
                    <a:lnTo>
                      <a:pt x="447" y="471"/>
                    </a:lnTo>
                    <a:lnTo>
                      <a:pt x="485" y="468"/>
                    </a:lnTo>
                    <a:lnTo>
                      <a:pt x="522" y="466"/>
                    </a:lnTo>
                    <a:lnTo>
                      <a:pt x="560" y="463"/>
                    </a:lnTo>
                    <a:lnTo>
                      <a:pt x="597" y="458"/>
                    </a:lnTo>
                    <a:lnTo>
                      <a:pt x="635" y="449"/>
                    </a:lnTo>
                    <a:lnTo>
                      <a:pt x="672" y="441"/>
                    </a:lnTo>
                    <a:lnTo>
                      <a:pt x="710" y="433"/>
                    </a:lnTo>
                    <a:lnTo>
                      <a:pt x="747" y="420"/>
                    </a:lnTo>
                    <a:lnTo>
                      <a:pt x="782" y="409"/>
                    </a:lnTo>
                    <a:lnTo>
                      <a:pt x="820" y="393"/>
                    </a:lnTo>
                    <a:lnTo>
                      <a:pt x="857" y="377"/>
                    </a:lnTo>
                    <a:lnTo>
                      <a:pt x="895" y="356"/>
                    </a:lnTo>
                    <a:lnTo>
                      <a:pt x="932" y="334"/>
                    </a:lnTo>
                    <a:lnTo>
                      <a:pt x="970" y="313"/>
                    </a:lnTo>
                    <a:lnTo>
                      <a:pt x="1007" y="286"/>
                    </a:lnTo>
                    <a:lnTo>
                      <a:pt x="1045" y="260"/>
                    </a:lnTo>
                    <a:lnTo>
                      <a:pt x="1082" y="233"/>
                    </a:lnTo>
                    <a:lnTo>
                      <a:pt x="1120" y="203"/>
                    </a:lnTo>
                    <a:lnTo>
                      <a:pt x="1157" y="174"/>
                    </a:lnTo>
                    <a:lnTo>
                      <a:pt x="1195" y="145"/>
                    </a:lnTo>
                    <a:lnTo>
                      <a:pt x="1232" y="118"/>
                    </a:lnTo>
                    <a:lnTo>
                      <a:pt x="1270" y="91"/>
                    </a:lnTo>
                    <a:lnTo>
                      <a:pt x="1307" y="67"/>
                    </a:lnTo>
                    <a:lnTo>
                      <a:pt x="1345" y="46"/>
                    </a:lnTo>
                    <a:lnTo>
                      <a:pt x="1382" y="27"/>
                    </a:lnTo>
                    <a:lnTo>
                      <a:pt x="1420" y="14"/>
                    </a:lnTo>
                    <a:lnTo>
                      <a:pt x="1457" y="3"/>
                    </a:lnTo>
                    <a:lnTo>
                      <a:pt x="1495" y="0"/>
                    </a:lnTo>
                    <a:lnTo>
                      <a:pt x="1530" y="0"/>
                    </a:lnTo>
                    <a:lnTo>
                      <a:pt x="1567" y="3"/>
                    </a:lnTo>
                    <a:lnTo>
                      <a:pt x="1605" y="14"/>
                    </a:lnTo>
                    <a:lnTo>
                      <a:pt x="1642" y="27"/>
                    </a:lnTo>
                    <a:lnTo>
                      <a:pt x="1680" y="46"/>
                    </a:lnTo>
                    <a:lnTo>
                      <a:pt x="1717" y="67"/>
                    </a:lnTo>
                    <a:lnTo>
                      <a:pt x="1755" y="91"/>
                    </a:lnTo>
                    <a:lnTo>
                      <a:pt x="1792" y="118"/>
                    </a:lnTo>
                    <a:lnTo>
                      <a:pt x="1830" y="145"/>
                    </a:lnTo>
                    <a:lnTo>
                      <a:pt x="1867" y="174"/>
                    </a:lnTo>
                    <a:lnTo>
                      <a:pt x="1905" y="203"/>
                    </a:lnTo>
                    <a:lnTo>
                      <a:pt x="1942" y="233"/>
                    </a:lnTo>
                    <a:lnTo>
                      <a:pt x="1980" y="260"/>
                    </a:lnTo>
                    <a:lnTo>
                      <a:pt x="2017" y="286"/>
                    </a:lnTo>
                    <a:lnTo>
                      <a:pt x="2055" y="313"/>
                    </a:lnTo>
                    <a:lnTo>
                      <a:pt x="2092" y="334"/>
                    </a:lnTo>
                    <a:lnTo>
                      <a:pt x="2130" y="356"/>
                    </a:lnTo>
                    <a:lnTo>
                      <a:pt x="2167" y="377"/>
                    </a:lnTo>
                    <a:lnTo>
                      <a:pt x="2205" y="393"/>
                    </a:lnTo>
                    <a:lnTo>
                      <a:pt x="2242" y="409"/>
                    </a:lnTo>
                    <a:lnTo>
                      <a:pt x="2277" y="420"/>
                    </a:lnTo>
                    <a:lnTo>
                      <a:pt x="2315" y="433"/>
                    </a:lnTo>
                    <a:lnTo>
                      <a:pt x="2352" y="441"/>
                    </a:lnTo>
                    <a:lnTo>
                      <a:pt x="2390" y="449"/>
                    </a:lnTo>
                    <a:lnTo>
                      <a:pt x="2427" y="458"/>
                    </a:lnTo>
                    <a:lnTo>
                      <a:pt x="2465" y="463"/>
                    </a:lnTo>
                    <a:lnTo>
                      <a:pt x="2502" y="466"/>
                    </a:lnTo>
                    <a:lnTo>
                      <a:pt x="2540" y="468"/>
                    </a:lnTo>
                    <a:lnTo>
                      <a:pt x="2577" y="471"/>
                    </a:lnTo>
                    <a:lnTo>
                      <a:pt x="2615" y="474"/>
                    </a:lnTo>
                    <a:lnTo>
                      <a:pt x="2652" y="476"/>
                    </a:lnTo>
                    <a:lnTo>
                      <a:pt x="2690" y="476"/>
                    </a:lnTo>
                    <a:lnTo>
                      <a:pt x="2727" y="479"/>
                    </a:lnTo>
                    <a:lnTo>
                      <a:pt x="2765" y="479"/>
                    </a:lnTo>
                    <a:lnTo>
                      <a:pt x="2802" y="479"/>
                    </a:lnTo>
                    <a:lnTo>
                      <a:pt x="2840" y="479"/>
                    </a:lnTo>
                    <a:lnTo>
                      <a:pt x="2877" y="479"/>
                    </a:lnTo>
                    <a:lnTo>
                      <a:pt x="2915" y="479"/>
                    </a:lnTo>
                    <a:lnTo>
                      <a:pt x="2952" y="479"/>
                    </a:lnTo>
                    <a:lnTo>
                      <a:pt x="2990" y="479"/>
                    </a:lnTo>
                    <a:lnTo>
                      <a:pt x="2993" y="479"/>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40"/>
              <p:cNvSpPr>
                <a:spLocks/>
              </p:cNvSpPr>
              <p:nvPr/>
            </p:nvSpPr>
            <p:spPr bwMode="auto">
              <a:xfrm>
                <a:off x="2928938" y="3990975"/>
                <a:ext cx="4751388" cy="334963"/>
              </a:xfrm>
              <a:custGeom>
                <a:avLst/>
                <a:gdLst/>
                <a:ahLst/>
                <a:cxnLst>
                  <a:cxn ang="0">
                    <a:pos x="35" y="209"/>
                  </a:cxn>
                  <a:cxn ang="0">
                    <a:pos x="110" y="201"/>
                  </a:cxn>
                  <a:cxn ang="0">
                    <a:pos x="185" y="193"/>
                  </a:cxn>
                  <a:cxn ang="0">
                    <a:pos x="260" y="182"/>
                  </a:cxn>
                  <a:cxn ang="0">
                    <a:pos x="335" y="171"/>
                  </a:cxn>
                  <a:cxn ang="0">
                    <a:pos x="410" y="161"/>
                  </a:cxn>
                  <a:cxn ang="0">
                    <a:pos x="485" y="150"/>
                  </a:cxn>
                  <a:cxn ang="0">
                    <a:pos x="560" y="137"/>
                  </a:cxn>
                  <a:cxn ang="0">
                    <a:pos x="635" y="121"/>
                  </a:cxn>
                  <a:cxn ang="0">
                    <a:pos x="710" y="107"/>
                  </a:cxn>
                  <a:cxn ang="0">
                    <a:pos x="782" y="94"/>
                  </a:cxn>
                  <a:cxn ang="0">
                    <a:pos x="857" y="78"/>
                  </a:cxn>
                  <a:cxn ang="0">
                    <a:pos x="932" y="64"/>
                  </a:cxn>
                  <a:cxn ang="0">
                    <a:pos x="1007" y="51"/>
                  </a:cxn>
                  <a:cxn ang="0">
                    <a:pos x="1082" y="38"/>
                  </a:cxn>
                  <a:cxn ang="0">
                    <a:pos x="1157" y="27"/>
                  </a:cxn>
                  <a:cxn ang="0">
                    <a:pos x="1232" y="19"/>
                  </a:cxn>
                  <a:cxn ang="0">
                    <a:pos x="1307" y="11"/>
                  </a:cxn>
                  <a:cxn ang="0">
                    <a:pos x="1382" y="6"/>
                  </a:cxn>
                  <a:cxn ang="0">
                    <a:pos x="1457" y="3"/>
                  </a:cxn>
                  <a:cxn ang="0">
                    <a:pos x="1530" y="0"/>
                  </a:cxn>
                  <a:cxn ang="0">
                    <a:pos x="1605" y="3"/>
                  </a:cxn>
                  <a:cxn ang="0">
                    <a:pos x="1680" y="8"/>
                  </a:cxn>
                  <a:cxn ang="0">
                    <a:pos x="1755" y="14"/>
                  </a:cxn>
                  <a:cxn ang="0">
                    <a:pos x="1830" y="22"/>
                  </a:cxn>
                  <a:cxn ang="0">
                    <a:pos x="1905" y="32"/>
                  </a:cxn>
                  <a:cxn ang="0">
                    <a:pos x="1980" y="43"/>
                  </a:cxn>
                  <a:cxn ang="0">
                    <a:pos x="2055" y="56"/>
                  </a:cxn>
                  <a:cxn ang="0">
                    <a:pos x="2130" y="70"/>
                  </a:cxn>
                  <a:cxn ang="0">
                    <a:pos x="2205" y="86"/>
                  </a:cxn>
                  <a:cxn ang="0">
                    <a:pos x="2277" y="99"/>
                  </a:cxn>
                  <a:cxn ang="0">
                    <a:pos x="2352" y="115"/>
                  </a:cxn>
                  <a:cxn ang="0">
                    <a:pos x="2427" y="129"/>
                  </a:cxn>
                  <a:cxn ang="0">
                    <a:pos x="2502" y="142"/>
                  </a:cxn>
                  <a:cxn ang="0">
                    <a:pos x="2577" y="155"/>
                  </a:cxn>
                  <a:cxn ang="0">
                    <a:pos x="2652" y="166"/>
                  </a:cxn>
                  <a:cxn ang="0">
                    <a:pos x="2727" y="177"/>
                  </a:cxn>
                  <a:cxn ang="0">
                    <a:pos x="2802" y="187"/>
                  </a:cxn>
                  <a:cxn ang="0">
                    <a:pos x="2877" y="195"/>
                  </a:cxn>
                  <a:cxn ang="0">
                    <a:pos x="2952" y="203"/>
                  </a:cxn>
                  <a:cxn ang="0">
                    <a:pos x="2993" y="209"/>
                  </a:cxn>
                </a:cxnLst>
                <a:rect l="0" t="0" r="r" b="b"/>
                <a:pathLst>
                  <a:path w="2993" h="211">
                    <a:moveTo>
                      <a:pt x="0" y="211"/>
                    </a:moveTo>
                    <a:lnTo>
                      <a:pt x="35" y="209"/>
                    </a:lnTo>
                    <a:lnTo>
                      <a:pt x="72" y="203"/>
                    </a:lnTo>
                    <a:lnTo>
                      <a:pt x="110" y="201"/>
                    </a:lnTo>
                    <a:lnTo>
                      <a:pt x="147" y="195"/>
                    </a:lnTo>
                    <a:lnTo>
                      <a:pt x="185" y="193"/>
                    </a:lnTo>
                    <a:lnTo>
                      <a:pt x="222" y="187"/>
                    </a:lnTo>
                    <a:lnTo>
                      <a:pt x="260" y="182"/>
                    </a:lnTo>
                    <a:lnTo>
                      <a:pt x="297" y="177"/>
                    </a:lnTo>
                    <a:lnTo>
                      <a:pt x="335" y="171"/>
                    </a:lnTo>
                    <a:lnTo>
                      <a:pt x="372" y="166"/>
                    </a:lnTo>
                    <a:lnTo>
                      <a:pt x="410" y="161"/>
                    </a:lnTo>
                    <a:lnTo>
                      <a:pt x="447" y="155"/>
                    </a:lnTo>
                    <a:lnTo>
                      <a:pt x="485" y="150"/>
                    </a:lnTo>
                    <a:lnTo>
                      <a:pt x="522" y="142"/>
                    </a:lnTo>
                    <a:lnTo>
                      <a:pt x="560" y="137"/>
                    </a:lnTo>
                    <a:lnTo>
                      <a:pt x="597" y="129"/>
                    </a:lnTo>
                    <a:lnTo>
                      <a:pt x="635" y="121"/>
                    </a:lnTo>
                    <a:lnTo>
                      <a:pt x="672" y="115"/>
                    </a:lnTo>
                    <a:lnTo>
                      <a:pt x="710" y="107"/>
                    </a:lnTo>
                    <a:lnTo>
                      <a:pt x="747" y="99"/>
                    </a:lnTo>
                    <a:lnTo>
                      <a:pt x="782" y="94"/>
                    </a:lnTo>
                    <a:lnTo>
                      <a:pt x="820" y="86"/>
                    </a:lnTo>
                    <a:lnTo>
                      <a:pt x="857" y="78"/>
                    </a:lnTo>
                    <a:lnTo>
                      <a:pt x="895" y="70"/>
                    </a:lnTo>
                    <a:lnTo>
                      <a:pt x="932" y="64"/>
                    </a:lnTo>
                    <a:lnTo>
                      <a:pt x="970" y="56"/>
                    </a:lnTo>
                    <a:lnTo>
                      <a:pt x="1007" y="51"/>
                    </a:lnTo>
                    <a:lnTo>
                      <a:pt x="1045" y="43"/>
                    </a:lnTo>
                    <a:lnTo>
                      <a:pt x="1082" y="38"/>
                    </a:lnTo>
                    <a:lnTo>
                      <a:pt x="1120" y="32"/>
                    </a:lnTo>
                    <a:lnTo>
                      <a:pt x="1157" y="27"/>
                    </a:lnTo>
                    <a:lnTo>
                      <a:pt x="1195" y="22"/>
                    </a:lnTo>
                    <a:lnTo>
                      <a:pt x="1232" y="19"/>
                    </a:lnTo>
                    <a:lnTo>
                      <a:pt x="1270" y="14"/>
                    </a:lnTo>
                    <a:lnTo>
                      <a:pt x="1307" y="11"/>
                    </a:lnTo>
                    <a:lnTo>
                      <a:pt x="1345" y="8"/>
                    </a:lnTo>
                    <a:lnTo>
                      <a:pt x="1382" y="6"/>
                    </a:lnTo>
                    <a:lnTo>
                      <a:pt x="1420" y="3"/>
                    </a:lnTo>
                    <a:lnTo>
                      <a:pt x="1457" y="3"/>
                    </a:lnTo>
                    <a:lnTo>
                      <a:pt x="1495" y="0"/>
                    </a:lnTo>
                    <a:lnTo>
                      <a:pt x="1530" y="0"/>
                    </a:lnTo>
                    <a:lnTo>
                      <a:pt x="1567" y="3"/>
                    </a:lnTo>
                    <a:lnTo>
                      <a:pt x="1605" y="3"/>
                    </a:lnTo>
                    <a:lnTo>
                      <a:pt x="1642" y="6"/>
                    </a:lnTo>
                    <a:lnTo>
                      <a:pt x="1680" y="8"/>
                    </a:lnTo>
                    <a:lnTo>
                      <a:pt x="1717" y="11"/>
                    </a:lnTo>
                    <a:lnTo>
                      <a:pt x="1755" y="14"/>
                    </a:lnTo>
                    <a:lnTo>
                      <a:pt x="1792" y="19"/>
                    </a:lnTo>
                    <a:lnTo>
                      <a:pt x="1830" y="22"/>
                    </a:lnTo>
                    <a:lnTo>
                      <a:pt x="1867" y="27"/>
                    </a:lnTo>
                    <a:lnTo>
                      <a:pt x="1905" y="32"/>
                    </a:lnTo>
                    <a:lnTo>
                      <a:pt x="1942" y="38"/>
                    </a:lnTo>
                    <a:lnTo>
                      <a:pt x="1980" y="43"/>
                    </a:lnTo>
                    <a:lnTo>
                      <a:pt x="2017" y="51"/>
                    </a:lnTo>
                    <a:lnTo>
                      <a:pt x="2055" y="56"/>
                    </a:lnTo>
                    <a:lnTo>
                      <a:pt x="2092" y="64"/>
                    </a:lnTo>
                    <a:lnTo>
                      <a:pt x="2130" y="70"/>
                    </a:lnTo>
                    <a:lnTo>
                      <a:pt x="2167" y="78"/>
                    </a:lnTo>
                    <a:lnTo>
                      <a:pt x="2205" y="86"/>
                    </a:lnTo>
                    <a:lnTo>
                      <a:pt x="2242" y="94"/>
                    </a:lnTo>
                    <a:lnTo>
                      <a:pt x="2277" y="99"/>
                    </a:lnTo>
                    <a:lnTo>
                      <a:pt x="2315" y="107"/>
                    </a:lnTo>
                    <a:lnTo>
                      <a:pt x="2352" y="115"/>
                    </a:lnTo>
                    <a:lnTo>
                      <a:pt x="2390" y="121"/>
                    </a:lnTo>
                    <a:lnTo>
                      <a:pt x="2427" y="129"/>
                    </a:lnTo>
                    <a:lnTo>
                      <a:pt x="2465" y="137"/>
                    </a:lnTo>
                    <a:lnTo>
                      <a:pt x="2502" y="142"/>
                    </a:lnTo>
                    <a:lnTo>
                      <a:pt x="2540" y="150"/>
                    </a:lnTo>
                    <a:lnTo>
                      <a:pt x="2577" y="155"/>
                    </a:lnTo>
                    <a:lnTo>
                      <a:pt x="2615" y="161"/>
                    </a:lnTo>
                    <a:lnTo>
                      <a:pt x="2652" y="166"/>
                    </a:lnTo>
                    <a:lnTo>
                      <a:pt x="2690" y="171"/>
                    </a:lnTo>
                    <a:lnTo>
                      <a:pt x="2727" y="177"/>
                    </a:lnTo>
                    <a:lnTo>
                      <a:pt x="2765" y="182"/>
                    </a:lnTo>
                    <a:lnTo>
                      <a:pt x="2802" y="187"/>
                    </a:lnTo>
                    <a:lnTo>
                      <a:pt x="2840" y="193"/>
                    </a:lnTo>
                    <a:lnTo>
                      <a:pt x="2877" y="195"/>
                    </a:lnTo>
                    <a:lnTo>
                      <a:pt x="2915" y="201"/>
                    </a:lnTo>
                    <a:lnTo>
                      <a:pt x="2952" y="203"/>
                    </a:lnTo>
                    <a:lnTo>
                      <a:pt x="2990" y="209"/>
                    </a:lnTo>
                    <a:lnTo>
                      <a:pt x="2993" y="209"/>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7" name="Rectangle 76"/>
            <p:cNvSpPr/>
            <p:nvPr/>
          </p:nvSpPr>
          <p:spPr bwMode="auto">
            <a:xfrm>
              <a:off x="6172200" y="4876800"/>
              <a:ext cx="381000" cy="152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78" name="Rectangle 77"/>
            <p:cNvSpPr/>
            <p:nvPr/>
          </p:nvSpPr>
          <p:spPr bwMode="auto">
            <a:xfrm>
              <a:off x="7924800" y="4876800"/>
              <a:ext cx="381000" cy="152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0 L -0.15 0 " pathEditMode="relative" ptsTypes="AA">
                                      <p:cBhvr>
                                        <p:cTn id="6" dur="2000" fill="hold"/>
                                        <p:tgtEl>
                                          <p:spTgt spid="156"/>
                                        </p:tgtEl>
                                        <p:attrNameLst>
                                          <p:attrName>ppt_x</p:attrName>
                                          <p:attrName>ppt_y</p:attrName>
                                        </p:attrNameLst>
                                      </p:cBhvr>
                                    </p:animMotion>
                                  </p:childTnLst>
                                </p:cTn>
                              </p:par>
                              <p:par>
                                <p:cTn id="7" presetID="0" presetClass="path" presetSubtype="0" accel="50000" decel="50000" fill="hold" grpId="1" nodeType="withEffect">
                                  <p:stCondLst>
                                    <p:cond delay="0"/>
                                  </p:stCondLst>
                                  <p:childTnLst>
                                    <p:animMotion origin="layout" path="M 0 0 L -0.3 0 " pathEditMode="relative" ptsTypes="AA">
                                      <p:cBhvr>
                                        <p:cTn id="8" dur="2000" fill="hold"/>
                                        <p:tgtEl>
                                          <p:spTgt spid="157"/>
                                        </p:tgtEl>
                                        <p:attrNameLst>
                                          <p:attrName>ppt_x</p:attrName>
                                          <p:attrName>ppt_y</p:attrName>
                                        </p:attrNameLst>
                                      </p:cBhvr>
                                    </p:animMotion>
                                  </p:childTnLst>
                                </p:cTn>
                              </p:par>
                              <p:par>
                                <p:cTn id="9" presetID="0" presetClass="path" presetSubtype="0" accel="50000" decel="50000" fill="hold" grpId="1" nodeType="withEffect">
                                  <p:stCondLst>
                                    <p:cond delay="0"/>
                                  </p:stCondLst>
                                  <p:childTnLst>
                                    <p:animMotion origin="layout" path="M 0 0 L -0.45 0 " pathEditMode="relative" ptsTypes="AA">
                                      <p:cBhvr>
                                        <p:cTn id="10" dur="2000" fill="hold"/>
                                        <p:tgtEl>
                                          <p:spTgt spid="158"/>
                                        </p:tgtEl>
                                        <p:attrNameLst>
                                          <p:attrName>ppt_x</p:attrName>
                                          <p:attrName>ppt_y</p:attrName>
                                        </p:attrNameLst>
                                      </p:cBhvr>
                                    </p:animMotion>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153"/>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56"/>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57"/>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5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2"/>
                                        </p:tgtEl>
                                      </p:cBhvr>
                                    </p:animEffect>
                                    <p:set>
                                      <p:cBhvr>
                                        <p:cTn id="22" dur="1" fill="hold">
                                          <p:stCondLst>
                                            <p:cond delay="499"/>
                                          </p:stCondLst>
                                        </p:cTn>
                                        <p:tgtEl>
                                          <p:spTgt spid="8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83"/>
                                        </p:tgtEl>
                                      </p:cBhvr>
                                    </p:animEffect>
                                    <p:set>
                                      <p:cBhvr>
                                        <p:cTn id="25" dur="1" fill="hold">
                                          <p:stCondLst>
                                            <p:cond delay="499"/>
                                          </p:stCondLst>
                                        </p:cTn>
                                        <p:tgtEl>
                                          <p:spTgt spid="83"/>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animBg="1"/>
      <p:bldP spid="83" grpId="0" animBg="1"/>
      <p:bldP spid="153" grpId="0" animBg="1"/>
      <p:bldP spid="156" grpId="0" animBg="1"/>
      <p:bldP spid="156" grpId="1" animBg="1"/>
      <p:bldP spid="157" grpId="0" animBg="1"/>
      <p:bldP spid="157" grpId="1" animBg="1"/>
      <p:bldP spid="158" grpId="0" animBg="1"/>
      <p:bldP spid="15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9" name="Picture 5" descr="D:\Presentations\VASC Seminar Jan 2009\Images\ExtraImages\ExtraImages\PlaneFrame51.tif"/>
          <p:cNvPicPr>
            <a:picLocks noChangeArrowheads="1"/>
          </p:cNvPicPr>
          <p:nvPr/>
        </p:nvPicPr>
        <p:blipFill>
          <a:blip r:embed="rId3" cstate="print"/>
          <a:srcRect/>
          <a:stretch>
            <a:fillRect/>
          </a:stretch>
        </p:blipFill>
        <p:spPr bwMode="auto">
          <a:xfrm>
            <a:off x="5105400" y="1171635"/>
            <a:ext cx="1193658" cy="2276475"/>
          </a:xfrm>
          <a:prstGeom prst="rect">
            <a:avLst/>
          </a:prstGeom>
          <a:noFill/>
          <a:ln>
            <a:solidFill>
              <a:schemeClr val="tx1">
                <a:lumMod val="75000"/>
                <a:lumOff val="25000"/>
              </a:schemeClr>
            </a:solidFill>
          </a:ln>
        </p:spPr>
      </p:pic>
      <p:pic>
        <p:nvPicPr>
          <p:cNvPr id="41985" name="Picture 32" descr="IMG_TOT_ALLPLANES_Masked"/>
          <p:cNvPicPr>
            <a:picLocks noChangeArrowheads="1"/>
          </p:cNvPicPr>
          <p:nvPr/>
        </p:nvPicPr>
        <p:blipFill>
          <a:blip r:embed="rId4" cstate="print"/>
          <a:srcRect/>
          <a:stretch>
            <a:fillRect/>
          </a:stretch>
        </p:blipFill>
        <p:spPr bwMode="auto">
          <a:xfrm>
            <a:off x="3124200" y="1171636"/>
            <a:ext cx="1193065" cy="2275114"/>
          </a:xfrm>
          <a:prstGeom prst="rect">
            <a:avLst/>
          </a:prstGeom>
          <a:noFill/>
          <a:ln w="9525">
            <a:solidFill>
              <a:srgbClr val="4D4D4D"/>
            </a:solidFill>
            <a:miter lim="800000"/>
            <a:headEnd/>
            <a:tailEnd/>
          </a:ln>
        </p:spPr>
      </p:pic>
      <p:grpSp>
        <p:nvGrpSpPr>
          <p:cNvPr id="2" name="Group 201"/>
          <p:cNvGrpSpPr>
            <a:grpSpLocks/>
          </p:cNvGrpSpPr>
          <p:nvPr/>
        </p:nvGrpSpPr>
        <p:grpSpPr bwMode="auto">
          <a:xfrm>
            <a:off x="5257800" y="2238435"/>
            <a:ext cx="420267" cy="358097"/>
            <a:chOff x="1685760" y="2402309"/>
            <a:chExt cx="601628" cy="513357"/>
          </a:xfrm>
        </p:grpSpPr>
        <p:sp>
          <p:nvSpPr>
            <p:cNvPr id="47" name="Oval 46"/>
            <p:cNvSpPr/>
            <p:nvPr/>
          </p:nvSpPr>
          <p:spPr>
            <a:xfrm>
              <a:off x="2112951" y="2589471"/>
              <a:ext cx="174437" cy="17468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accent6">
                    <a:lumMod val="75000"/>
                  </a:schemeClr>
                </a:solidFill>
                <a:latin typeface="Times New Roman" pitchFamily="18" charset="0"/>
                <a:cs typeface="Times New Roman" pitchFamily="18" charset="0"/>
              </a:endParaRPr>
            </a:p>
          </p:txBody>
        </p:sp>
        <p:sp>
          <p:nvSpPr>
            <p:cNvPr id="42001" name="TextBox 66"/>
            <p:cNvSpPr txBox="1">
              <a:spLocks noChangeArrowheads="1"/>
            </p:cNvSpPr>
            <p:nvPr/>
          </p:nvSpPr>
          <p:spPr bwMode="auto">
            <a:xfrm>
              <a:off x="1685760" y="2402309"/>
              <a:ext cx="457451" cy="513357"/>
            </a:xfrm>
            <a:prstGeom prst="rect">
              <a:avLst/>
            </a:prstGeom>
            <a:noFill/>
            <a:ln w="9525">
              <a:noFill/>
              <a:miter lim="800000"/>
              <a:headEnd/>
              <a:tailEnd/>
            </a:ln>
          </p:spPr>
          <p:txBody>
            <a:bodyPr>
              <a:spAutoFit/>
            </a:bodyPr>
            <a:lstStyle/>
            <a:p>
              <a:pPr algn="ctr"/>
              <a:r>
                <a:rPr lang="en-US" sz="2400" b="1" dirty="0">
                  <a:solidFill>
                    <a:schemeClr val="accent6">
                      <a:lumMod val="75000"/>
                    </a:schemeClr>
                  </a:solidFill>
                  <a:latin typeface="Times New Roman" pitchFamily="18" charset="0"/>
                  <a:cs typeface="Times New Roman" pitchFamily="18" charset="0"/>
                </a:rPr>
                <a:t>A</a:t>
              </a:r>
            </a:p>
          </p:txBody>
        </p:sp>
      </p:grpSp>
      <p:grpSp>
        <p:nvGrpSpPr>
          <p:cNvPr id="3" name="Group 201"/>
          <p:cNvGrpSpPr>
            <a:grpSpLocks/>
          </p:cNvGrpSpPr>
          <p:nvPr/>
        </p:nvGrpSpPr>
        <p:grpSpPr bwMode="auto">
          <a:xfrm>
            <a:off x="3581402" y="2238435"/>
            <a:ext cx="438921" cy="358097"/>
            <a:chOff x="1856629" y="2402309"/>
            <a:chExt cx="628329" cy="513357"/>
          </a:xfrm>
        </p:grpSpPr>
        <p:sp>
          <p:nvSpPr>
            <p:cNvPr id="48" name="Oval 47"/>
            <p:cNvSpPr/>
            <p:nvPr/>
          </p:nvSpPr>
          <p:spPr>
            <a:xfrm>
              <a:off x="1856629" y="2589471"/>
              <a:ext cx="174436" cy="17468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accent6">
                    <a:lumMod val="75000"/>
                  </a:schemeClr>
                </a:solidFill>
                <a:latin typeface="Times New Roman" pitchFamily="18" charset="0"/>
                <a:cs typeface="Times New Roman" pitchFamily="18" charset="0"/>
              </a:endParaRPr>
            </a:p>
          </p:txBody>
        </p:sp>
        <p:sp>
          <p:nvSpPr>
            <p:cNvPr id="41999" name="TextBox 66"/>
            <p:cNvSpPr txBox="1">
              <a:spLocks noChangeArrowheads="1"/>
            </p:cNvSpPr>
            <p:nvPr/>
          </p:nvSpPr>
          <p:spPr bwMode="auto">
            <a:xfrm>
              <a:off x="2027504" y="2402309"/>
              <a:ext cx="457454" cy="513357"/>
            </a:xfrm>
            <a:prstGeom prst="rect">
              <a:avLst/>
            </a:prstGeom>
            <a:noFill/>
            <a:ln w="9525">
              <a:noFill/>
              <a:miter lim="800000"/>
              <a:headEnd/>
              <a:tailEnd/>
            </a:ln>
          </p:spPr>
          <p:txBody>
            <a:bodyPr>
              <a:spAutoFit/>
            </a:bodyPr>
            <a:lstStyle/>
            <a:p>
              <a:pPr algn="ctr"/>
              <a:r>
                <a:rPr lang="en-US" sz="2400" b="1" dirty="0">
                  <a:solidFill>
                    <a:schemeClr val="accent6">
                      <a:lumMod val="75000"/>
                    </a:schemeClr>
                  </a:solidFill>
                  <a:latin typeface="Times New Roman" pitchFamily="18" charset="0"/>
                  <a:cs typeface="Times New Roman" pitchFamily="18" charset="0"/>
                </a:rPr>
                <a:t>A</a:t>
              </a:r>
            </a:p>
          </p:txBody>
        </p:sp>
      </p:grpSp>
      <p:sp>
        <p:nvSpPr>
          <p:cNvPr id="41994" name="Text Box 5"/>
          <p:cNvSpPr txBox="1">
            <a:spLocks noChangeArrowheads="1"/>
          </p:cNvSpPr>
          <p:nvPr/>
        </p:nvSpPr>
        <p:spPr bwMode="auto">
          <a:xfrm>
            <a:off x="914400" y="1933635"/>
            <a:ext cx="2057400" cy="1015663"/>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Receives Global </a:t>
            </a:r>
            <a:r>
              <a:rPr lang="en-US" sz="2000" dirty="0" smtClean="0">
                <a:solidFill>
                  <a:schemeClr val="accent6">
                    <a:lumMod val="75000"/>
                  </a:schemeClr>
                </a:solidFill>
                <a:latin typeface="Times New Roman" pitchFamily="18" charset="0"/>
                <a:cs typeface="Times New Roman" pitchFamily="18" charset="0"/>
              </a:rPr>
              <a:t>Illumination (Inter-reflections)</a:t>
            </a:r>
            <a:endParaRPr lang="en-US" sz="2000" dirty="0">
              <a:solidFill>
                <a:schemeClr val="accent6">
                  <a:lumMod val="75000"/>
                </a:schemeClr>
              </a:solidFill>
              <a:latin typeface="Times New Roman" pitchFamily="18" charset="0"/>
              <a:cs typeface="Times New Roman" pitchFamily="18" charset="0"/>
            </a:endParaRPr>
          </a:p>
        </p:txBody>
      </p:sp>
      <p:sp>
        <p:nvSpPr>
          <p:cNvPr id="41995" name="Text Box 5"/>
          <p:cNvSpPr txBox="1">
            <a:spLocks noChangeArrowheads="1"/>
          </p:cNvSpPr>
          <p:nvPr/>
        </p:nvSpPr>
        <p:spPr bwMode="auto">
          <a:xfrm>
            <a:off x="6629400" y="2086035"/>
            <a:ext cx="1600200" cy="707886"/>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No Global </a:t>
            </a:r>
            <a:r>
              <a:rPr lang="en-US" sz="2000" dirty="0" smtClean="0">
                <a:solidFill>
                  <a:schemeClr val="accent6">
                    <a:lumMod val="75000"/>
                  </a:schemeClr>
                </a:solidFill>
                <a:latin typeface="Times New Roman" pitchFamily="18" charset="0"/>
                <a:cs typeface="Times New Roman" pitchFamily="18" charset="0"/>
              </a:rPr>
              <a:t>Illumination</a:t>
            </a:r>
            <a:endParaRPr lang="en-US" sz="2000" dirty="0">
              <a:solidFill>
                <a:schemeClr val="accent6">
                  <a:lumMod val="75000"/>
                </a:schemeClr>
              </a:solidFill>
              <a:latin typeface="Times New Roman" pitchFamily="18" charset="0"/>
              <a:cs typeface="Times New Roman" pitchFamily="18" charset="0"/>
            </a:endParaRPr>
          </a:p>
        </p:txBody>
      </p:sp>
      <p:cxnSp>
        <p:nvCxnSpPr>
          <p:cNvPr id="52" name="Straight Connector 51"/>
          <p:cNvCxnSpPr/>
          <p:nvPr/>
        </p:nvCxnSpPr>
        <p:spPr>
          <a:xfrm flipV="1">
            <a:off x="2971800" y="2430304"/>
            <a:ext cx="666192" cy="0"/>
          </a:xfrm>
          <a:prstGeom prst="line">
            <a:avLst/>
          </a:prstGeom>
          <a:ln w="22225">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638800" y="2430304"/>
            <a:ext cx="1047192" cy="1588"/>
          </a:xfrm>
          <a:prstGeom prst="line">
            <a:avLst/>
          </a:prstGeom>
          <a:ln w="22225">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0" y="762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Global Illumination vs. Projector Defocus</a:t>
            </a:r>
            <a:endParaRPr lang="en-US" sz="3600" dirty="0">
              <a:solidFill>
                <a:srgbClr val="FFFF99"/>
              </a:solidFill>
              <a:latin typeface="Times New Roman" pitchFamily="18" charset="0"/>
              <a:cs typeface="Times New Roman" pitchFamily="18" charset="0"/>
            </a:endParaRPr>
          </a:p>
        </p:txBody>
      </p:sp>
      <p:sp>
        <p:nvSpPr>
          <p:cNvPr id="20" name="Rectangle 19"/>
          <p:cNvSpPr/>
          <p:nvPr/>
        </p:nvSpPr>
        <p:spPr>
          <a:xfrm>
            <a:off x="381000" y="5558135"/>
            <a:ext cx="8382000" cy="461665"/>
          </a:xfrm>
          <a:prstGeom prst="rect">
            <a:avLst/>
          </a:prstGeom>
          <a:ln>
            <a:solidFill>
              <a:schemeClr val="tx1">
                <a:lumMod val="50000"/>
                <a:lumOff val="50000"/>
              </a:schemeClr>
            </a:solidFill>
          </a:ln>
        </p:spPr>
        <p:txBody>
          <a:bodyPr wrap="square">
            <a:spAutoFit/>
          </a:bodyPr>
          <a:lstStyle/>
          <a:p>
            <a:pPr algn="ctr" fontAlgn="auto">
              <a:spcBef>
                <a:spcPts val="0"/>
              </a:spcBef>
              <a:spcAft>
                <a:spcPts val="0"/>
              </a:spcAft>
              <a:defRPr/>
            </a:pPr>
            <a:r>
              <a:rPr lang="en-US" sz="2400" dirty="0">
                <a:solidFill>
                  <a:schemeClr val="tx2">
                    <a:lumMod val="40000"/>
                    <a:lumOff val="60000"/>
                  </a:schemeClr>
                </a:solidFill>
                <a:latin typeface="Times New Roman" pitchFamily="18" charset="0"/>
                <a:cs typeface="Times New Roman" pitchFamily="18" charset="0"/>
              </a:rPr>
              <a:t>Global Illumination Blur is independent of Focal Plane Position</a:t>
            </a:r>
          </a:p>
        </p:txBody>
      </p:sp>
      <p:sp>
        <p:nvSpPr>
          <p:cNvPr id="42" name="Text Box 5"/>
          <p:cNvSpPr txBox="1">
            <a:spLocks noChangeArrowheads="1"/>
          </p:cNvSpPr>
          <p:nvPr/>
        </p:nvSpPr>
        <p:spPr bwMode="auto">
          <a:xfrm>
            <a:off x="3048000" y="762000"/>
            <a:ext cx="1295400" cy="400110"/>
          </a:xfrm>
          <a:prstGeom prst="rect">
            <a:avLst/>
          </a:prstGeom>
          <a:noFill/>
          <a:ln w="9525">
            <a:noFill/>
            <a:miter lim="800000"/>
            <a:headEnd/>
            <a:tailEnd/>
          </a:ln>
        </p:spPr>
        <p:txBody>
          <a:bodyPr wrap="square">
            <a:spAutoFit/>
          </a:bodyPr>
          <a:lstStyle/>
          <a:p>
            <a:pPr algn="ctr">
              <a:spcBef>
                <a:spcPct val="50000"/>
              </a:spcBef>
            </a:pPr>
            <a:r>
              <a:rPr lang="en-US" sz="2000" dirty="0" smtClean="0">
                <a:solidFill>
                  <a:schemeClr val="accent6">
                    <a:lumMod val="75000"/>
                  </a:schemeClr>
                </a:solidFill>
                <a:latin typeface="Times New Roman" pitchFamily="18" charset="0"/>
                <a:cs typeface="Times New Roman" pitchFamily="18" charset="0"/>
              </a:rPr>
              <a:t>V-Groove</a:t>
            </a:r>
            <a:endParaRPr lang="en-US" sz="2000" dirty="0">
              <a:solidFill>
                <a:schemeClr val="accent6">
                  <a:lumMod val="75000"/>
                </a:schemeClr>
              </a:solidFill>
              <a:latin typeface="Times New Roman" pitchFamily="18" charset="0"/>
              <a:cs typeface="Times New Roman" pitchFamily="18" charset="0"/>
            </a:endParaRPr>
          </a:p>
        </p:txBody>
      </p:sp>
      <p:sp>
        <p:nvSpPr>
          <p:cNvPr id="43" name="Text Box 5"/>
          <p:cNvSpPr txBox="1">
            <a:spLocks noChangeArrowheads="1"/>
          </p:cNvSpPr>
          <p:nvPr/>
        </p:nvSpPr>
        <p:spPr bwMode="auto">
          <a:xfrm>
            <a:off x="4876800" y="762000"/>
            <a:ext cx="1676400" cy="400110"/>
          </a:xfrm>
          <a:prstGeom prst="rect">
            <a:avLst/>
          </a:prstGeom>
          <a:noFill/>
          <a:ln w="9525">
            <a:noFill/>
            <a:miter lim="800000"/>
            <a:headEnd/>
            <a:tailEnd/>
          </a:ln>
        </p:spPr>
        <p:txBody>
          <a:bodyPr wrap="square">
            <a:spAutoFit/>
          </a:bodyPr>
          <a:lstStyle/>
          <a:p>
            <a:pPr algn="ctr">
              <a:spcBef>
                <a:spcPct val="50000"/>
              </a:spcBef>
            </a:pPr>
            <a:r>
              <a:rPr lang="en-US" sz="2000" dirty="0" smtClean="0">
                <a:solidFill>
                  <a:schemeClr val="accent6">
                    <a:lumMod val="75000"/>
                  </a:schemeClr>
                </a:solidFill>
                <a:latin typeface="Times New Roman" pitchFamily="18" charset="0"/>
                <a:cs typeface="Times New Roman" pitchFamily="18" charset="0"/>
              </a:rPr>
              <a:t>Single Plane</a:t>
            </a:r>
            <a:endParaRPr lang="en-US" sz="2000" dirty="0">
              <a:solidFill>
                <a:schemeClr val="accent6">
                  <a:lumMod val="75000"/>
                </a:schemeClr>
              </a:solidFill>
              <a:latin typeface="Times New Roman" pitchFamily="18" charset="0"/>
              <a:cs typeface="Times New Roman" pitchFamily="18" charset="0"/>
            </a:endParaRPr>
          </a:p>
        </p:txBody>
      </p:sp>
      <p:sp>
        <p:nvSpPr>
          <p:cNvPr id="67" name="Freeform 67"/>
          <p:cNvSpPr>
            <a:spLocks/>
          </p:cNvSpPr>
          <p:nvPr/>
        </p:nvSpPr>
        <p:spPr bwMode="auto">
          <a:xfrm>
            <a:off x="2895600" y="3810000"/>
            <a:ext cx="1420564" cy="1067202"/>
          </a:xfrm>
          <a:custGeom>
            <a:avLst/>
            <a:gdLst/>
            <a:ahLst/>
            <a:cxnLst>
              <a:cxn ang="0">
                <a:pos x="0" y="1731"/>
              </a:cxn>
              <a:cxn ang="0">
                <a:pos x="109" y="1731"/>
              </a:cxn>
              <a:cxn ang="0">
                <a:pos x="219" y="1525"/>
              </a:cxn>
              <a:cxn ang="0">
                <a:pos x="326" y="1399"/>
              </a:cxn>
              <a:cxn ang="0">
                <a:pos x="436" y="1396"/>
              </a:cxn>
              <a:cxn ang="0">
                <a:pos x="546" y="1531"/>
              </a:cxn>
              <a:cxn ang="0">
                <a:pos x="653" y="1800"/>
              </a:cxn>
              <a:cxn ang="0">
                <a:pos x="763" y="1528"/>
              </a:cxn>
              <a:cxn ang="0">
                <a:pos x="872" y="1102"/>
              </a:cxn>
              <a:cxn ang="0">
                <a:pos x="979" y="679"/>
              </a:cxn>
              <a:cxn ang="0">
                <a:pos x="1089" y="321"/>
              </a:cxn>
              <a:cxn ang="0">
                <a:pos x="1199" y="82"/>
              </a:cxn>
              <a:cxn ang="0">
                <a:pos x="1306" y="0"/>
              </a:cxn>
              <a:cxn ang="0">
                <a:pos x="1416" y="82"/>
              </a:cxn>
              <a:cxn ang="0">
                <a:pos x="1526" y="321"/>
              </a:cxn>
              <a:cxn ang="0">
                <a:pos x="1633" y="679"/>
              </a:cxn>
              <a:cxn ang="0">
                <a:pos x="1742" y="1102"/>
              </a:cxn>
              <a:cxn ang="0">
                <a:pos x="1852" y="1528"/>
              </a:cxn>
              <a:cxn ang="0">
                <a:pos x="1959" y="1800"/>
              </a:cxn>
              <a:cxn ang="0">
                <a:pos x="2069" y="1531"/>
              </a:cxn>
              <a:cxn ang="0">
                <a:pos x="2179" y="1396"/>
              </a:cxn>
              <a:cxn ang="0">
                <a:pos x="2286" y="1399"/>
              </a:cxn>
              <a:cxn ang="0">
                <a:pos x="2396" y="1525"/>
              </a:cxn>
            </a:cxnLst>
            <a:rect l="0" t="0" r="r" b="b"/>
            <a:pathLst>
              <a:path w="2396" h="1800">
                <a:moveTo>
                  <a:pt x="0" y="1731"/>
                </a:moveTo>
                <a:lnTo>
                  <a:pt x="109" y="1731"/>
                </a:lnTo>
                <a:lnTo>
                  <a:pt x="219" y="1525"/>
                </a:lnTo>
                <a:lnTo>
                  <a:pt x="326" y="1399"/>
                </a:lnTo>
                <a:lnTo>
                  <a:pt x="436" y="1396"/>
                </a:lnTo>
                <a:lnTo>
                  <a:pt x="546" y="1531"/>
                </a:lnTo>
                <a:lnTo>
                  <a:pt x="653" y="1800"/>
                </a:lnTo>
                <a:lnTo>
                  <a:pt x="763" y="1528"/>
                </a:lnTo>
                <a:lnTo>
                  <a:pt x="872" y="1102"/>
                </a:lnTo>
                <a:lnTo>
                  <a:pt x="979" y="679"/>
                </a:lnTo>
                <a:lnTo>
                  <a:pt x="1089" y="321"/>
                </a:lnTo>
                <a:lnTo>
                  <a:pt x="1199" y="82"/>
                </a:lnTo>
                <a:lnTo>
                  <a:pt x="1306" y="0"/>
                </a:lnTo>
                <a:lnTo>
                  <a:pt x="1416" y="82"/>
                </a:lnTo>
                <a:lnTo>
                  <a:pt x="1526" y="321"/>
                </a:lnTo>
                <a:lnTo>
                  <a:pt x="1633" y="679"/>
                </a:lnTo>
                <a:lnTo>
                  <a:pt x="1742" y="1102"/>
                </a:lnTo>
                <a:lnTo>
                  <a:pt x="1852" y="1528"/>
                </a:lnTo>
                <a:lnTo>
                  <a:pt x="1959" y="1800"/>
                </a:lnTo>
                <a:lnTo>
                  <a:pt x="2069" y="1531"/>
                </a:lnTo>
                <a:lnTo>
                  <a:pt x="2179" y="1396"/>
                </a:lnTo>
                <a:lnTo>
                  <a:pt x="2286" y="1399"/>
                </a:lnTo>
                <a:lnTo>
                  <a:pt x="2396" y="1525"/>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9"/>
          <p:cNvSpPr>
            <a:spLocks/>
          </p:cNvSpPr>
          <p:nvPr/>
        </p:nvSpPr>
        <p:spPr bwMode="auto">
          <a:xfrm>
            <a:off x="4419600" y="3810000"/>
            <a:ext cx="1420564" cy="1111668"/>
          </a:xfrm>
          <a:custGeom>
            <a:avLst/>
            <a:gdLst/>
            <a:ahLst/>
            <a:cxnLst>
              <a:cxn ang="0">
                <a:pos x="0" y="1809"/>
              </a:cxn>
              <a:cxn ang="0">
                <a:pos x="109" y="1809"/>
              </a:cxn>
              <a:cxn ang="0">
                <a:pos x="219" y="1589"/>
              </a:cxn>
              <a:cxn ang="0">
                <a:pos x="326" y="1457"/>
              </a:cxn>
              <a:cxn ang="0">
                <a:pos x="436" y="1452"/>
              </a:cxn>
              <a:cxn ang="0">
                <a:pos x="546" y="1594"/>
              </a:cxn>
              <a:cxn ang="0">
                <a:pos x="653" y="1875"/>
              </a:cxn>
              <a:cxn ang="0">
                <a:pos x="763" y="1603"/>
              </a:cxn>
              <a:cxn ang="0">
                <a:pos x="872" y="1155"/>
              </a:cxn>
              <a:cxn ang="0">
                <a:pos x="979" y="712"/>
              </a:cxn>
              <a:cxn ang="0">
                <a:pos x="1089" y="338"/>
              </a:cxn>
              <a:cxn ang="0">
                <a:pos x="1199" y="88"/>
              </a:cxn>
              <a:cxn ang="0">
                <a:pos x="1306" y="0"/>
              </a:cxn>
              <a:cxn ang="0">
                <a:pos x="1416" y="88"/>
              </a:cxn>
              <a:cxn ang="0">
                <a:pos x="1526" y="338"/>
              </a:cxn>
              <a:cxn ang="0">
                <a:pos x="1633" y="712"/>
              </a:cxn>
              <a:cxn ang="0">
                <a:pos x="1742" y="1155"/>
              </a:cxn>
              <a:cxn ang="0">
                <a:pos x="1852" y="1603"/>
              </a:cxn>
              <a:cxn ang="0">
                <a:pos x="1959" y="1875"/>
              </a:cxn>
              <a:cxn ang="0">
                <a:pos x="2069" y="1594"/>
              </a:cxn>
              <a:cxn ang="0">
                <a:pos x="2179" y="1452"/>
              </a:cxn>
              <a:cxn ang="0">
                <a:pos x="2286" y="1457"/>
              </a:cxn>
              <a:cxn ang="0">
                <a:pos x="2396" y="1589"/>
              </a:cxn>
            </a:cxnLst>
            <a:rect l="0" t="0" r="r" b="b"/>
            <a:pathLst>
              <a:path w="2396" h="1875">
                <a:moveTo>
                  <a:pt x="0" y="1809"/>
                </a:moveTo>
                <a:lnTo>
                  <a:pt x="109" y="1809"/>
                </a:lnTo>
                <a:lnTo>
                  <a:pt x="219" y="1589"/>
                </a:lnTo>
                <a:lnTo>
                  <a:pt x="326" y="1457"/>
                </a:lnTo>
                <a:lnTo>
                  <a:pt x="436" y="1452"/>
                </a:lnTo>
                <a:lnTo>
                  <a:pt x="546" y="1594"/>
                </a:lnTo>
                <a:lnTo>
                  <a:pt x="653" y="1875"/>
                </a:lnTo>
                <a:lnTo>
                  <a:pt x="763" y="1603"/>
                </a:lnTo>
                <a:lnTo>
                  <a:pt x="872" y="1155"/>
                </a:lnTo>
                <a:lnTo>
                  <a:pt x="979" y="712"/>
                </a:lnTo>
                <a:lnTo>
                  <a:pt x="1089" y="338"/>
                </a:lnTo>
                <a:lnTo>
                  <a:pt x="1199" y="88"/>
                </a:lnTo>
                <a:lnTo>
                  <a:pt x="1306" y="0"/>
                </a:lnTo>
                <a:lnTo>
                  <a:pt x="1416" y="88"/>
                </a:lnTo>
                <a:lnTo>
                  <a:pt x="1526" y="338"/>
                </a:lnTo>
                <a:lnTo>
                  <a:pt x="1633" y="712"/>
                </a:lnTo>
                <a:lnTo>
                  <a:pt x="1742" y="1155"/>
                </a:lnTo>
                <a:lnTo>
                  <a:pt x="1852" y="1603"/>
                </a:lnTo>
                <a:lnTo>
                  <a:pt x="1959" y="1875"/>
                </a:lnTo>
                <a:lnTo>
                  <a:pt x="2069" y="1594"/>
                </a:lnTo>
                <a:lnTo>
                  <a:pt x="2179" y="1452"/>
                </a:lnTo>
                <a:lnTo>
                  <a:pt x="2286" y="1457"/>
                </a:lnTo>
                <a:lnTo>
                  <a:pt x="2396" y="1589"/>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1"/>
          <p:cNvSpPr>
            <a:spLocks/>
          </p:cNvSpPr>
          <p:nvPr/>
        </p:nvSpPr>
        <p:spPr bwMode="auto">
          <a:xfrm>
            <a:off x="5943600" y="3810000"/>
            <a:ext cx="1420564" cy="1114633"/>
          </a:xfrm>
          <a:custGeom>
            <a:avLst/>
            <a:gdLst/>
            <a:ahLst/>
            <a:cxnLst>
              <a:cxn ang="0">
                <a:pos x="0" y="1817"/>
              </a:cxn>
              <a:cxn ang="0">
                <a:pos x="109" y="1817"/>
              </a:cxn>
              <a:cxn ang="0">
                <a:pos x="219" y="1594"/>
              </a:cxn>
              <a:cxn ang="0">
                <a:pos x="326" y="1462"/>
              </a:cxn>
              <a:cxn ang="0">
                <a:pos x="436" y="1457"/>
              </a:cxn>
              <a:cxn ang="0">
                <a:pos x="546" y="1597"/>
              </a:cxn>
              <a:cxn ang="0">
                <a:pos x="653" y="1880"/>
              </a:cxn>
              <a:cxn ang="0">
                <a:pos x="763" y="1611"/>
              </a:cxn>
              <a:cxn ang="0">
                <a:pos x="872" y="1160"/>
              </a:cxn>
              <a:cxn ang="0">
                <a:pos x="979" y="715"/>
              </a:cxn>
              <a:cxn ang="0">
                <a:pos x="1089" y="338"/>
              </a:cxn>
              <a:cxn ang="0">
                <a:pos x="1199" y="88"/>
              </a:cxn>
              <a:cxn ang="0">
                <a:pos x="1306" y="0"/>
              </a:cxn>
              <a:cxn ang="0">
                <a:pos x="1416" y="88"/>
              </a:cxn>
              <a:cxn ang="0">
                <a:pos x="1526" y="338"/>
              </a:cxn>
              <a:cxn ang="0">
                <a:pos x="1633" y="715"/>
              </a:cxn>
              <a:cxn ang="0">
                <a:pos x="1742" y="1160"/>
              </a:cxn>
              <a:cxn ang="0">
                <a:pos x="1852" y="1611"/>
              </a:cxn>
              <a:cxn ang="0">
                <a:pos x="1959" y="1880"/>
              </a:cxn>
              <a:cxn ang="0">
                <a:pos x="2069" y="1597"/>
              </a:cxn>
              <a:cxn ang="0">
                <a:pos x="2179" y="1457"/>
              </a:cxn>
              <a:cxn ang="0">
                <a:pos x="2286" y="1462"/>
              </a:cxn>
              <a:cxn ang="0">
                <a:pos x="2396" y="1594"/>
              </a:cxn>
            </a:cxnLst>
            <a:rect l="0" t="0" r="r" b="b"/>
            <a:pathLst>
              <a:path w="2396" h="1880">
                <a:moveTo>
                  <a:pt x="0" y="1817"/>
                </a:moveTo>
                <a:lnTo>
                  <a:pt x="109" y="1817"/>
                </a:lnTo>
                <a:lnTo>
                  <a:pt x="219" y="1594"/>
                </a:lnTo>
                <a:lnTo>
                  <a:pt x="326" y="1462"/>
                </a:lnTo>
                <a:lnTo>
                  <a:pt x="436" y="1457"/>
                </a:lnTo>
                <a:lnTo>
                  <a:pt x="546" y="1597"/>
                </a:lnTo>
                <a:lnTo>
                  <a:pt x="653" y="1880"/>
                </a:lnTo>
                <a:lnTo>
                  <a:pt x="763" y="1611"/>
                </a:lnTo>
                <a:lnTo>
                  <a:pt x="872" y="1160"/>
                </a:lnTo>
                <a:lnTo>
                  <a:pt x="979" y="715"/>
                </a:lnTo>
                <a:lnTo>
                  <a:pt x="1089" y="338"/>
                </a:lnTo>
                <a:lnTo>
                  <a:pt x="1199" y="88"/>
                </a:lnTo>
                <a:lnTo>
                  <a:pt x="1306" y="0"/>
                </a:lnTo>
                <a:lnTo>
                  <a:pt x="1416" y="88"/>
                </a:lnTo>
                <a:lnTo>
                  <a:pt x="1526" y="338"/>
                </a:lnTo>
                <a:lnTo>
                  <a:pt x="1633" y="715"/>
                </a:lnTo>
                <a:lnTo>
                  <a:pt x="1742" y="1160"/>
                </a:lnTo>
                <a:lnTo>
                  <a:pt x="1852" y="1611"/>
                </a:lnTo>
                <a:lnTo>
                  <a:pt x="1959" y="1880"/>
                </a:lnTo>
                <a:lnTo>
                  <a:pt x="2069" y="1597"/>
                </a:lnTo>
                <a:lnTo>
                  <a:pt x="2179" y="1457"/>
                </a:lnTo>
                <a:lnTo>
                  <a:pt x="2286" y="1462"/>
                </a:lnTo>
                <a:lnTo>
                  <a:pt x="2396" y="1594"/>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2"/>
          <p:cNvSpPr>
            <a:spLocks/>
          </p:cNvSpPr>
          <p:nvPr/>
        </p:nvSpPr>
        <p:spPr bwMode="auto">
          <a:xfrm>
            <a:off x="7391400" y="3810000"/>
            <a:ext cx="1420564" cy="1100403"/>
          </a:xfrm>
          <a:custGeom>
            <a:avLst/>
            <a:gdLst/>
            <a:ahLst/>
            <a:cxnLst>
              <a:cxn ang="0">
                <a:pos x="0" y="1798"/>
              </a:cxn>
              <a:cxn ang="0">
                <a:pos x="109" y="1798"/>
              </a:cxn>
              <a:cxn ang="0">
                <a:pos x="219" y="1575"/>
              </a:cxn>
              <a:cxn ang="0">
                <a:pos x="326" y="1443"/>
              </a:cxn>
              <a:cxn ang="0">
                <a:pos x="436" y="1435"/>
              </a:cxn>
              <a:cxn ang="0">
                <a:pos x="546" y="1575"/>
              </a:cxn>
              <a:cxn ang="0">
                <a:pos x="653" y="1856"/>
              </a:cxn>
              <a:cxn ang="0">
                <a:pos x="763" y="1600"/>
              </a:cxn>
              <a:cxn ang="0">
                <a:pos x="872" y="1152"/>
              </a:cxn>
              <a:cxn ang="0">
                <a:pos x="979" y="709"/>
              </a:cxn>
              <a:cxn ang="0">
                <a:pos x="1089" y="335"/>
              </a:cxn>
              <a:cxn ang="0">
                <a:pos x="1199" y="88"/>
              </a:cxn>
              <a:cxn ang="0">
                <a:pos x="1306" y="0"/>
              </a:cxn>
              <a:cxn ang="0">
                <a:pos x="1416" y="88"/>
              </a:cxn>
              <a:cxn ang="0">
                <a:pos x="1526" y="335"/>
              </a:cxn>
              <a:cxn ang="0">
                <a:pos x="1633" y="709"/>
              </a:cxn>
              <a:cxn ang="0">
                <a:pos x="1742" y="1152"/>
              </a:cxn>
              <a:cxn ang="0">
                <a:pos x="1852" y="1600"/>
              </a:cxn>
              <a:cxn ang="0">
                <a:pos x="1959" y="1856"/>
              </a:cxn>
              <a:cxn ang="0">
                <a:pos x="2069" y="1575"/>
              </a:cxn>
              <a:cxn ang="0">
                <a:pos x="2179" y="1435"/>
              </a:cxn>
              <a:cxn ang="0">
                <a:pos x="2286" y="1443"/>
              </a:cxn>
              <a:cxn ang="0">
                <a:pos x="2396" y="1575"/>
              </a:cxn>
            </a:cxnLst>
            <a:rect l="0" t="0" r="r" b="b"/>
            <a:pathLst>
              <a:path w="2396" h="1856">
                <a:moveTo>
                  <a:pt x="0" y="1798"/>
                </a:moveTo>
                <a:lnTo>
                  <a:pt x="109" y="1798"/>
                </a:lnTo>
                <a:lnTo>
                  <a:pt x="219" y="1575"/>
                </a:lnTo>
                <a:lnTo>
                  <a:pt x="326" y="1443"/>
                </a:lnTo>
                <a:lnTo>
                  <a:pt x="436" y="1435"/>
                </a:lnTo>
                <a:lnTo>
                  <a:pt x="546" y="1575"/>
                </a:lnTo>
                <a:lnTo>
                  <a:pt x="653" y="1856"/>
                </a:lnTo>
                <a:lnTo>
                  <a:pt x="763" y="1600"/>
                </a:lnTo>
                <a:lnTo>
                  <a:pt x="872" y="1152"/>
                </a:lnTo>
                <a:lnTo>
                  <a:pt x="979" y="709"/>
                </a:lnTo>
                <a:lnTo>
                  <a:pt x="1089" y="335"/>
                </a:lnTo>
                <a:lnTo>
                  <a:pt x="1199" y="88"/>
                </a:lnTo>
                <a:lnTo>
                  <a:pt x="1306" y="0"/>
                </a:lnTo>
                <a:lnTo>
                  <a:pt x="1416" y="88"/>
                </a:lnTo>
                <a:lnTo>
                  <a:pt x="1526" y="335"/>
                </a:lnTo>
                <a:lnTo>
                  <a:pt x="1633" y="709"/>
                </a:lnTo>
                <a:lnTo>
                  <a:pt x="1742" y="1152"/>
                </a:lnTo>
                <a:lnTo>
                  <a:pt x="1852" y="1600"/>
                </a:lnTo>
                <a:lnTo>
                  <a:pt x="1959" y="1856"/>
                </a:lnTo>
                <a:lnTo>
                  <a:pt x="2069" y="1575"/>
                </a:lnTo>
                <a:lnTo>
                  <a:pt x="2179" y="1435"/>
                </a:lnTo>
                <a:lnTo>
                  <a:pt x="2286" y="1443"/>
                </a:lnTo>
                <a:lnTo>
                  <a:pt x="2396" y="1575"/>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TextBox 66"/>
          <p:cNvSpPr txBox="1">
            <a:spLocks noChangeArrowheads="1"/>
          </p:cNvSpPr>
          <p:nvPr/>
        </p:nvSpPr>
        <p:spPr bwMode="auto">
          <a:xfrm>
            <a:off x="533400" y="4122002"/>
            <a:ext cx="2667000" cy="707886"/>
          </a:xfrm>
          <a:prstGeom prst="rect">
            <a:avLst/>
          </a:prstGeom>
          <a:noFill/>
          <a:ln w="9525">
            <a:noFill/>
            <a:miter lim="800000"/>
            <a:headEnd/>
            <a:tailEnd/>
          </a:ln>
        </p:spPr>
        <p:txBody>
          <a:bodyPr wrap="square">
            <a:spAutoFit/>
          </a:bodyPr>
          <a:lstStyle/>
          <a:p>
            <a:pPr algn="ctr"/>
            <a:r>
              <a:rPr lang="en-US" sz="2000" dirty="0">
                <a:solidFill>
                  <a:schemeClr val="accent6">
                    <a:lumMod val="75000"/>
                  </a:schemeClr>
                </a:solidFill>
                <a:latin typeface="Times New Roman" pitchFamily="18" charset="0"/>
                <a:cs typeface="Times New Roman" pitchFamily="18" charset="0"/>
              </a:rPr>
              <a:t>Global Illumination Blur </a:t>
            </a:r>
            <a:r>
              <a:rPr lang="en-US" sz="2000" dirty="0" smtClean="0">
                <a:solidFill>
                  <a:schemeClr val="accent6">
                    <a:lumMod val="75000"/>
                  </a:schemeClr>
                </a:solidFill>
                <a:latin typeface="Times New Roman" pitchFamily="18" charset="0"/>
                <a:cs typeface="Times New Roman" pitchFamily="18" charset="0"/>
              </a:rPr>
              <a:t>Kernels:</a:t>
            </a:r>
            <a:endParaRPr lang="en-US" sz="2000" dirty="0">
              <a:solidFill>
                <a:schemeClr val="accent6">
                  <a:lumMod val="75000"/>
                </a:schemeClr>
              </a:solidFill>
              <a:latin typeface="Times New Roman" pitchFamily="18" charset="0"/>
              <a:cs typeface="Times New Roman" pitchFamily="18" charset="0"/>
            </a:endParaRPr>
          </a:p>
        </p:txBody>
      </p:sp>
      <p:sp>
        <p:nvSpPr>
          <p:cNvPr id="74" name="TextBox 66"/>
          <p:cNvSpPr txBox="1">
            <a:spLocks noChangeArrowheads="1"/>
          </p:cNvSpPr>
          <p:nvPr/>
        </p:nvSpPr>
        <p:spPr bwMode="auto">
          <a:xfrm>
            <a:off x="4724400" y="4122002"/>
            <a:ext cx="182880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Defocus Blur Kernels:</a:t>
            </a:r>
            <a:endParaRPr lang="en-US" sz="2000" dirty="0">
              <a:solidFill>
                <a:schemeClr val="accent6">
                  <a:lumMod val="75000"/>
                </a:schemeClr>
              </a:solidFill>
              <a:latin typeface="Times New Roman" pitchFamily="18" charset="0"/>
              <a:cs typeface="Times New Roman" pitchFamily="18" charset="0"/>
            </a:endParaRPr>
          </a:p>
        </p:txBody>
      </p:sp>
      <p:sp>
        <p:nvSpPr>
          <p:cNvPr id="79" name="Slide Number Placeholder 78"/>
          <p:cNvSpPr>
            <a:spLocks noGrp="1"/>
          </p:cNvSpPr>
          <p:nvPr>
            <p:ph type="sldNum" sz="quarter" idx="12"/>
          </p:nvPr>
        </p:nvSpPr>
        <p:spPr/>
        <p:txBody>
          <a:bodyPr/>
          <a:lstStyle/>
          <a:p>
            <a:pPr>
              <a:defRPr/>
            </a:pPr>
            <a:fld id="{C2B633D9-1C18-44F0-AFE3-313340BFA8EB}" type="slidenum">
              <a:rPr lang="en-US" smtClean="0"/>
              <a:pPr>
                <a:defRPr/>
              </a:pPr>
              <a:t>12</a:t>
            </a:fld>
            <a:endParaRPr lang="en-US"/>
          </a:p>
        </p:txBody>
      </p:sp>
      <p:grpSp>
        <p:nvGrpSpPr>
          <p:cNvPr id="5" name="Group 45"/>
          <p:cNvGrpSpPr/>
          <p:nvPr/>
        </p:nvGrpSpPr>
        <p:grpSpPr>
          <a:xfrm>
            <a:off x="6172200" y="3733800"/>
            <a:ext cx="2133600" cy="1066800"/>
            <a:chOff x="6172200" y="3962400"/>
            <a:chExt cx="2133600" cy="1066800"/>
          </a:xfrm>
        </p:grpSpPr>
        <p:grpSp>
          <p:nvGrpSpPr>
            <p:cNvPr id="6" name="Group 71"/>
            <p:cNvGrpSpPr/>
            <p:nvPr/>
          </p:nvGrpSpPr>
          <p:grpSpPr>
            <a:xfrm>
              <a:off x="6248400" y="3962400"/>
              <a:ext cx="1905000" cy="990600"/>
              <a:chOff x="2928938" y="1978025"/>
              <a:chExt cx="4751388" cy="2400300"/>
            </a:xfrm>
          </p:grpSpPr>
          <p:sp>
            <p:nvSpPr>
              <p:cNvPr id="53" name="Freeform 137"/>
              <p:cNvSpPr>
                <a:spLocks/>
              </p:cNvSpPr>
              <p:nvPr/>
            </p:nvSpPr>
            <p:spPr bwMode="auto">
              <a:xfrm>
                <a:off x="2928938" y="1978025"/>
                <a:ext cx="4751388" cy="2400300"/>
              </a:xfrm>
              <a:custGeom>
                <a:avLst/>
                <a:gdLst/>
                <a:ahLst/>
                <a:cxnLst>
                  <a:cxn ang="0">
                    <a:pos x="35" y="1512"/>
                  </a:cxn>
                  <a:cxn ang="0">
                    <a:pos x="110" y="1512"/>
                  </a:cxn>
                  <a:cxn ang="0">
                    <a:pos x="185" y="1512"/>
                  </a:cxn>
                  <a:cxn ang="0">
                    <a:pos x="260" y="1512"/>
                  </a:cxn>
                  <a:cxn ang="0">
                    <a:pos x="335" y="1512"/>
                  </a:cxn>
                  <a:cxn ang="0">
                    <a:pos x="410" y="1512"/>
                  </a:cxn>
                  <a:cxn ang="0">
                    <a:pos x="485" y="1512"/>
                  </a:cxn>
                  <a:cxn ang="0">
                    <a:pos x="560" y="1512"/>
                  </a:cxn>
                  <a:cxn ang="0">
                    <a:pos x="635" y="1512"/>
                  </a:cxn>
                  <a:cxn ang="0">
                    <a:pos x="710" y="1512"/>
                  </a:cxn>
                  <a:cxn ang="0">
                    <a:pos x="782" y="1512"/>
                  </a:cxn>
                  <a:cxn ang="0">
                    <a:pos x="857" y="1512"/>
                  </a:cxn>
                  <a:cxn ang="0">
                    <a:pos x="932" y="1512"/>
                  </a:cxn>
                  <a:cxn ang="0">
                    <a:pos x="1007" y="1512"/>
                  </a:cxn>
                  <a:cxn ang="0">
                    <a:pos x="1082" y="1512"/>
                  </a:cxn>
                  <a:cxn ang="0">
                    <a:pos x="1157" y="1512"/>
                  </a:cxn>
                  <a:cxn ang="0">
                    <a:pos x="1232" y="1512"/>
                  </a:cxn>
                  <a:cxn ang="0">
                    <a:pos x="1307" y="1512"/>
                  </a:cxn>
                  <a:cxn ang="0">
                    <a:pos x="1382" y="1512"/>
                  </a:cxn>
                  <a:cxn ang="0">
                    <a:pos x="1457" y="1512"/>
                  </a:cxn>
                  <a:cxn ang="0">
                    <a:pos x="1530" y="0"/>
                  </a:cxn>
                  <a:cxn ang="0">
                    <a:pos x="1605" y="1512"/>
                  </a:cxn>
                  <a:cxn ang="0">
                    <a:pos x="1680" y="1512"/>
                  </a:cxn>
                  <a:cxn ang="0">
                    <a:pos x="1755" y="1512"/>
                  </a:cxn>
                  <a:cxn ang="0">
                    <a:pos x="1830" y="1512"/>
                  </a:cxn>
                  <a:cxn ang="0">
                    <a:pos x="1905" y="1512"/>
                  </a:cxn>
                  <a:cxn ang="0">
                    <a:pos x="1980" y="1512"/>
                  </a:cxn>
                  <a:cxn ang="0">
                    <a:pos x="2055" y="1512"/>
                  </a:cxn>
                  <a:cxn ang="0">
                    <a:pos x="2130" y="1512"/>
                  </a:cxn>
                  <a:cxn ang="0">
                    <a:pos x="2205" y="1512"/>
                  </a:cxn>
                  <a:cxn ang="0">
                    <a:pos x="2277" y="1512"/>
                  </a:cxn>
                  <a:cxn ang="0">
                    <a:pos x="2352" y="1512"/>
                  </a:cxn>
                  <a:cxn ang="0">
                    <a:pos x="2427" y="1512"/>
                  </a:cxn>
                  <a:cxn ang="0">
                    <a:pos x="2502" y="1512"/>
                  </a:cxn>
                  <a:cxn ang="0">
                    <a:pos x="2577" y="1512"/>
                  </a:cxn>
                  <a:cxn ang="0">
                    <a:pos x="2652" y="1512"/>
                  </a:cxn>
                  <a:cxn ang="0">
                    <a:pos x="2727" y="1512"/>
                  </a:cxn>
                  <a:cxn ang="0">
                    <a:pos x="2802" y="1512"/>
                  </a:cxn>
                  <a:cxn ang="0">
                    <a:pos x="2877" y="1512"/>
                  </a:cxn>
                  <a:cxn ang="0">
                    <a:pos x="2952" y="1512"/>
                  </a:cxn>
                  <a:cxn ang="0">
                    <a:pos x="2993" y="1512"/>
                  </a:cxn>
                </a:cxnLst>
                <a:rect l="0" t="0" r="r" b="b"/>
                <a:pathLst>
                  <a:path w="2993" h="1512">
                    <a:moveTo>
                      <a:pt x="0" y="1512"/>
                    </a:moveTo>
                    <a:lnTo>
                      <a:pt x="35" y="1512"/>
                    </a:lnTo>
                    <a:lnTo>
                      <a:pt x="72" y="1512"/>
                    </a:lnTo>
                    <a:lnTo>
                      <a:pt x="110" y="1512"/>
                    </a:lnTo>
                    <a:lnTo>
                      <a:pt x="147" y="1512"/>
                    </a:lnTo>
                    <a:lnTo>
                      <a:pt x="185" y="1512"/>
                    </a:lnTo>
                    <a:lnTo>
                      <a:pt x="222" y="1512"/>
                    </a:lnTo>
                    <a:lnTo>
                      <a:pt x="260" y="1512"/>
                    </a:lnTo>
                    <a:lnTo>
                      <a:pt x="297" y="1512"/>
                    </a:lnTo>
                    <a:lnTo>
                      <a:pt x="335" y="1512"/>
                    </a:lnTo>
                    <a:lnTo>
                      <a:pt x="372" y="1512"/>
                    </a:lnTo>
                    <a:lnTo>
                      <a:pt x="410" y="1512"/>
                    </a:lnTo>
                    <a:lnTo>
                      <a:pt x="447" y="1512"/>
                    </a:lnTo>
                    <a:lnTo>
                      <a:pt x="485" y="1512"/>
                    </a:lnTo>
                    <a:lnTo>
                      <a:pt x="522" y="1512"/>
                    </a:lnTo>
                    <a:lnTo>
                      <a:pt x="560" y="1512"/>
                    </a:lnTo>
                    <a:lnTo>
                      <a:pt x="597" y="1512"/>
                    </a:lnTo>
                    <a:lnTo>
                      <a:pt x="635" y="1512"/>
                    </a:lnTo>
                    <a:lnTo>
                      <a:pt x="672" y="1512"/>
                    </a:lnTo>
                    <a:lnTo>
                      <a:pt x="710" y="1512"/>
                    </a:lnTo>
                    <a:lnTo>
                      <a:pt x="747" y="1512"/>
                    </a:lnTo>
                    <a:lnTo>
                      <a:pt x="782" y="1512"/>
                    </a:lnTo>
                    <a:lnTo>
                      <a:pt x="820" y="1512"/>
                    </a:lnTo>
                    <a:lnTo>
                      <a:pt x="857" y="1512"/>
                    </a:lnTo>
                    <a:lnTo>
                      <a:pt x="895" y="1512"/>
                    </a:lnTo>
                    <a:lnTo>
                      <a:pt x="932" y="1512"/>
                    </a:lnTo>
                    <a:lnTo>
                      <a:pt x="970" y="1512"/>
                    </a:lnTo>
                    <a:lnTo>
                      <a:pt x="1007" y="1512"/>
                    </a:lnTo>
                    <a:lnTo>
                      <a:pt x="1045" y="1512"/>
                    </a:lnTo>
                    <a:lnTo>
                      <a:pt x="1082" y="1512"/>
                    </a:lnTo>
                    <a:lnTo>
                      <a:pt x="1120" y="1512"/>
                    </a:lnTo>
                    <a:lnTo>
                      <a:pt x="1157" y="1512"/>
                    </a:lnTo>
                    <a:lnTo>
                      <a:pt x="1195" y="1512"/>
                    </a:lnTo>
                    <a:lnTo>
                      <a:pt x="1232" y="1512"/>
                    </a:lnTo>
                    <a:lnTo>
                      <a:pt x="1270" y="1512"/>
                    </a:lnTo>
                    <a:lnTo>
                      <a:pt x="1307" y="1512"/>
                    </a:lnTo>
                    <a:lnTo>
                      <a:pt x="1345" y="1512"/>
                    </a:lnTo>
                    <a:lnTo>
                      <a:pt x="1382" y="1512"/>
                    </a:lnTo>
                    <a:lnTo>
                      <a:pt x="1420" y="1512"/>
                    </a:lnTo>
                    <a:lnTo>
                      <a:pt x="1457" y="1512"/>
                    </a:lnTo>
                    <a:lnTo>
                      <a:pt x="1495" y="0"/>
                    </a:lnTo>
                    <a:lnTo>
                      <a:pt x="1530" y="0"/>
                    </a:lnTo>
                    <a:lnTo>
                      <a:pt x="1567" y="1512"/>
                    </a:lnTo>
                    <a:lnTo>
                      <a:pt x="1605" y="1512"/>
                    </a:lnTo>
                    <a:lnTo>
                      <a:pt x="1642" y="1512"/>
                    </a:lnTo>
                    <a:lnTo>
                      <a:pt x="1680" y="1512"/>
                    </a:lnTo>
                    <a:lnTo>
                      <a:pt x="1717" y="1512"/>
                    </a:lnTo>
                    <a:lnTo>
                      <a:pt x="1755" y="1512"/>
                    </a:lnTo>
                    <a:lnTo>
                      <a:pt x="1792" y="1512"/>
                    </a:lnTo>
                    <a:lnTo>
                      <a:pt x="1830" y="1512"/>
                    </a:lnTo>
                    <a:lnTo>
                      <a:pt x="1867" y="1512"/>
                    </a:lnTo>
                    <a:lnTo>
                      <a:pt x="1905" y="1512"/>
                    </a:lnTo>
                    <a:lnTo>
                      <a:pt x="1942" y="1512"/>
                    </a:lnTo>
                    <a:lnTo>
                      <a:pt x="1980" y="1512"/>
                    </a:lnTo>
                    <a:lnTo>
                      <a:pt x="2017" y="1512"/>
                    </a:lnTo>
                    <a:lnTo>
                      <a:pt x="2055" y="1512"/>
                    </a:lnTo>
                    <a:lnTo>
                      <a:pt x="2092" y="1512"/>
                    </a:lnTo>
                    <a:lnTo>
                      <a:pt x="2130" y="1512"/>
                    </a:lnTo>
                    <a:lnTo>
                      <a:pt x="2167" y="1512"/>
                    </a:lnTo>
                    <a:lnTo>
                      <a:pt x="2205" y="1512"/>
                    </a:lnTo>
                    <a:lnTo>
                      <a:pt x="2242" y="1512"/>
                    </a:lnTo>
                    <a:lnTo>
                      <a:pt x="2277" y="1512"/>
                    </a:lnTo>
                    <a:lnTo>
                      <a:pt x="2315" y="1512"/>
                    </a:lnTo>
                    <a:lnTo>
                      <a:pt x="2352" y="1512"/>
                    </a:lnTo>
                    <a:lnTo>
                      <a:pt x="2390" y="1512"/>
                    </a:lnTo>
                    <a:lnTo>
                      <a:pt x="2427" y="1512"/>
                    </a:lnTo>
                    <a:lnTo>
                      <a:pt x="2465" y="1512"/>
                    </a:lnTo>
                    <a:lnTo>
                      <a:pt x="2502" y="1512"/>
                    </a:lnTo>
                    <a:lnTo>
                      <a:pt x="2540" y="1512"/>
                    </a:lnTo>
                    <a:lnTo>
                      <a:pt x="2577" y="1512"/>
                    </a:lnTo>
                    <a:lnTo>
                      <a:pt x="2615" y="1512"/>
                    </a:lnTo>
                    <a:lnTo>
                      <a:pt x="2652" y="1512"/>
                    </a:lnTo>
                    <a:lnTo>
                      <a:pt x="2690" y="1512"/>
                    </a:lnTo>
                    <a:lnTo>
                      <a:pt x="2727" y="1512"/>
                    </a:lnTo>
                    <a:lnTo>
                      <a:pt x="2765" y="1512"/>
                    </a:lnTo>
                    <a:lnTo>
                      <a:pt x="2802" y="1512"/>
                    </a:lnTo>
                    <a:lnTo>
                      <a:pt x="2840" y="1512"/>
                    </a:lnTo>
                    <a:lnTo>
                      <a:pt x="2877" y="1512"/>
                    </a:lnTo>
                    <a:lnTo>
                      <a:pt x="2915" y="1512"/>
                    </a:lnTo>
                    <a:lnTo>
                      <a:pt x="2952" y="1512"/>
                    </a:lnTo>
                    <a:lnTo>
                      <a:pt x="2990" y="1512"/>
                    </a:lnTo>
                    <a:lnTo>
                      <a:pt x="2993" y="1512"/>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38"/>
              <p:cNvSpPr>
                <a:spLocks/>
              </p:cNvSpPr>
              <p:nvPr/>
            </p:nvSpPr>
            <p:spPr bwMode="auto">
              <a:xfrm>
                <a:off x="2928938" y="2852738"/>
                <a:ext cx="4751388" cy="1520825"/>
              </a:xfrm>
              <a:custGeom>
                <a:avLst/>
                <a:gdLst/>
                <a:ahLst/>
                <a:cxnLst>
                  <a:cxn ang="0">
                    <a:pos x="35" y="958"/>
                  </a:cxn>
                  <a:cxn ang="0">
                    <a:pos x="110" y="958"/>
                  </a:cxn>
                  <a:cxn ang="0">
                    <a:pos x="185" y="958"/>
                  </a:cxn>
                  <a:cxn ang="0">
                    <a:pos x="260" y="958"/>
                  </a:cxn>
                  <a:cxn ang="0">
                    <a:pos x="335" y="958"/>
                  </a:cxn>
                  <a:cxn ang="0">
                    <a:pos x="410" y="958"/>
                  </a:cxn>
                  <a:cxn ang="0">
                    <a:pos x="485" y="958"/>
                  </a:cxn>
                  <a:cxn ang="0">
                    <a:pos x="560" y="958"/>
                  </a:cxn>
                  <a:cxn ang="0">
                    <a:pos x="635" y="958"/>
                  </a:cxn>
                  <a:cxn ang="0">
                    <a:pos x="710" y="958"/>
                  </a:cxn>
                  <a:cxn ang="0">
                    <a:pos x="782" y="958"/>
                  </a:cxn>
                  <a:cxn ang="0">
                    <a:pos x="857" y="958"/>
                  </a:cxn>
                  <a:cxn ang="0">
                    <a:pos x="932" y="953"/>
                  </a:cxn>
                  <a:cxn ang="0">
                    <a:pos x="1007" y="934"/>
                  </a:cxn>
                  <a:cxn ang="0">
                    <a:pos x="1082" y="891"/>
                  </a:cxn>
                  <a:cxn ang="0">
                    <a:pos x="1157" y="800"/>
                  </a:cxn>
                  <a:cxn ang="0">
                    <a:pos x="1232" y="648"/>
                  </a:cxn>
                  <a:cxn ang="0">
                    <a:pos x="1307" y="434"/>
                  </a:cxn>
                  <a:cxn ang="0">
                    <a:pos x="1382" y="206"/>
                  </a:cxn>
                  <a:cxn ang="0">
                    <a:pos x="1457" y="38"/>
                  </a:cxn>
                  <a:cxn ang="0">
                    <a:pos x="1530" y="0"/>
                  </a:cxn>
                  <a:cxn ang="0">
                    <a:pos x="1605" y="110"/>
                  </a:cxn>
                  <a:cxn ang="0">
                    <a:pos x="1680" y="316"/>
                  </a:cxn>
                  <a:cxn ang="0">
                    <a:pos x="1755" y="546"/>
                  </a:cxn>
                  <a:cxn ang="0">
                    <a:pos x="1830" y="733"/>
                  </a:cxn>
                  <a:cxn ang="0">
                    <a:pos x="1905" y="854"/>
                  </a:cxn>
                  <a:cxn ang="0">
                    <a:pos x="1980" y="918"/>
                  </a:cxn>
                  <a:cxn ang="0">
                    <a:pos x="2055" y="945"/>
                  </a:cxn>
                  <a:cxn ang="0">
                    <a:pos x="2130" y="955"/>
                  </a:cxn>
                  <a:cxn ang="0">
                    <a:pos x="2205" y="958"/>
                  </a:cxn>
                  <a:cxn ang="0">
                    <a:pos x="2277" y="958"/>
                  </a:cxn>
                  <a:cxn ang="0">
                    <a:pos x="2352" y="958"/>
                  </a:cxn>
                  <a:cxn ang="0">
                    <a:pos x="2427" y="958"/>
                  </a:cxn>
                  <a:cxn ang="0">
                    <a:pos x="2502" y="958"/>
                  </a:cxn>
                  <a:cxn ang="0">
                    <a:pos x="2577" y="958"/>
                  </a:cxn>
                  <a:cxn ang="0">
                    <a:pos x="2652" y="958"/>
                  </a:cxn>
                  <a:cxn ang="0">
                    <a:pos x="2727" y="958"/>
                  </a:cxn>
                  <a:cxn ang="0">
                    <a:pos x="2802" y="958"/>
                  </a:cxn>
                  <a:cxn ang="0">
                    <a:pos x="2877" y="958"/>
                  </a:cxn>
                  <a:cxn ang="0">
                    <a:pos x="2952" y="958"/>
                  </a:cxn>
                  <a:cxn ang="0">
                    <a:pos x="2993" y="958"/>
                  </a:cxn>
                </a:cxnLst>
                <a:rect l="0" t="0" r="r" b="b"/>
                <a:pathLst>
                  <a:path w="2993" h="958">
                    <a:moveTo>
                      <a:pt x="0" y="958"/>
                    </a:moveTo>
                    <a:lnTo>
                      <a:pt x="35" y="958"/>
                    </a:lnTo>
                    <a:lnTo>
                      <a:pt x="72" y="958"/>
                    </a:lnTo>
                    <a:lnTo>
                      <a:pt x="110" y="958"/>
                    </a:lnTo>
                    <a:lnTo>
                      <a:pt x="147" y="958"/>
                    </a:lnTo>
                    <a:lnTo>
                      <a:pt x="185" y="958"/>
                    </a:lnTo>
                    <a:lnTo>
                      <a:pt x="222" y="958"/>
                    </a:lnTo>
                    <a:lnTo>
                      <a:pt x="260" y="958"/>
                    </a:lnTo>
                    <a:lnTo>
                      <a:pt x="297" y="958"/>
                    </a:lnTo>
                    <a:lnTo>
                      <a:pt x="335" y="958"/>
                    </a:lnTo>
                    <a:lnTo>
                      <a:pt x="372" y="958"/>
                    </a:lnTo>
                    <a:lnTo>
                      <a:pt x="410" y="958"/>
                    </a:lnTo>
                    <a:lnTo>
                      <a:pt x="447" y="958"/>
                    </a:lnTo>
                    <a:lnTo>
                      <a:pt x="485" y="958"/>
                    </a:lnTo>
                    <a:lnTo>
                      <a:pt x="522" y="958"/>
                    </a:lnTo>
                    <a:lnTo>
                      <a:pt x="560" y="958"/>
                    </a:lnTo>
                    <a:lnTo>
                      <a:pt x="597" y="958"/>
                    </a:lnTo>
                    <a:lnTo>
                      <a:pt x="635" y="958"/>
                    </a:lnTo>
                    <a:lnTo>
                      <a:pt x="672" y="958"/>
                    </a:lnTo>
                    <a:lnTo>
                      <a:pt x="710" y="958"/>
                    </a:lnTo>
                    <a:lnTo>
                      <a:pt x="747" y="958"/>
                    </a:lnTo>
                    <a:lnTo>
                      <a:pt x="782" y="958"/>
                    </a:lnTo>
                    <a:lnTo>
                      <a:pt x="820" y="958"/>
                    </a:lnTo>
                    <a:lnTo>
                      <a:pt x="857" y="958"/>
                    </a:lnTo>
                    <a:lnTo>
                      <a:pt x="895" y="955"/>
                    </a:lnTo>
                    <a:lnTo>
                      <a:pt x="932" y="953"/>
                    </a:lnTo>
                    <a:lnTo>
                      <a:pt x="970" y="945"/>
                    </a:lnTo>
                    <a:lnTo>
                      <a:pt x="1007" y="934"/>
                    </a:lnTo>
                    <a:lnTo>
                      <a:pt x="1045" y="918"/>
                    </a:lnTo>
                    <a:lnTo>
                      <a:pt x="1082" y="891"/>
                    </a:lnTo>
                    <a:lnTo>
                      <a:pt x="1120" y="854"/>
                    </a:lnTo>
                    <a:lnTo>
                      <a:pt x="1157" y="800"/>
                    </a:lnTo>
                    <a:lnTo>
                      <a:pt x="1195" y="733"/>
                    </a:lnTo>
                    <a:lnTo>
                      <a:pt x="1232" y="648"/>
                    </a:lnTo>
                    <a:lnTo>
                      <a:pt x="1270" y="546"/>
                    </a:lnTo>
                    <a:lnTo>
                      <a:pt x="1307" y="434"/>
                    </a:lnTo>
                    <a:lnTo>
                      <a:pt x="1345" y="316"/>
                    </a:lnTo>
                    <a:lnTo>
                      <a:pt x="1382" y="206"/>
                    </a:lnTo>
                    <a:lnTo>
                      <a:pt x="1420" y="110"/>
                    </a:lnTo>
                    <a:lnTo>
                      <a:pt x="1457" y="38"/>
                    </a:lnTo>
                    <a:lnTo>
                      <a:pt x="1495" y="0"/>
                    </a:lnTo>
                    <a:lnTo>
                      <a:pt x="1530" y="0"/>
                    </a:lnTo>
                    <a:lnTo>
                      <a:pt x="1567" y="38"/>
                    </a:lnTo>
                    <a:lnTo>
                      <a:pt x="1605" y="110"/>
                    </a:lnTo>
                    <a:lnTo>
                      <a:pt x="1642" y="206"/>
                    </a:lnTo>
                    <a:lnTo>
                      <a:pt x="1680" y="316"/>
                    </a:lnTo>
                    <a:lnTo>
                      <a:pt x="1717" y="434"/>
                    </a:lnTo>
                    <a:lnTo>
                      <a:pt x="1755" y="546"/>
                    </a:lnTo>
                    <a:lnTo>
                      <a:pt x="1792" y="648"/>
                    </a:lnTo>
                    <a:lnTo>
                      <a:pt x="1830" y="733"/>
                    </a:lnTo>
                    <a:lnTo>
                      <a:pt x="1867" y="800"/>
                    </a:lnTo>
                    <a:lnTo>
                      <a:pt x="1905" y="854"/>
                    </a:lnTo>
                    <a:lnTo>
                      <a:pt x="1942" y="891"/>
                    </a:lnTo>
                    <a:lnTo>
                      <a:pt x="1980" y="918"/>
                    </a:lnTo>
                    <a:lnTo>
                      <a:pt x="2017" y="934"/>
                    </a:lnTo>
                    <a:lnTo>
                      <a:pt x="2055" y="945"/>
                    </a:lnTo>
                    <a:lnTo>
                      <a:pt x="2092" y="953"/>
                    </a:lnTo>
                    <a:lnTo>
                      <a:pt x="2130" y="955"/>
                    </a:lnTo>
                    <a:lnTo>
                      <a:pt x="2167" y="958"/>
                    </a:lnTo>
                    <a:lnTo>
                      <a:pt x="2205" y="958"/>
                    </a:lnTo>
                    <a:lnTo>
                      <a:pt x="2242" y="958"/>
                    </a:lnTo>
                    <a:lnTo>
                      <a:pt x="2277" y="958"/>
                    </a:lnTo>
                    <a:lnTo>
                      <a:pt x="2315" y="958"/>
                    </a:lnTo>
                    <a:lnTo>
                      <a:pt x="2352" y="958"/>
                    </a:lnTo>
                    <a:lnTo>
                      <a:pt x="2390" y="958"/>
                    </a:lnTo>
                    <a:lnTo>
                      <a:pt x="2427" y="958"/>
                    </a:lnTo>
                    <a:lnTo>
                      <a:pt x="2465" y="958"/>
                    </a:lnTo>
                    <a:lnTo>
                      <a:pt x="2502" y="958"/>
                    </a:lnTo>
                    <a:lnTo>
                      <a:pt x="2540" y="958"/>
                    </a:lnTo>
                    <a:lnTo>
                      <a:pt x="2577" y="958"/>
                    </a:lnTo>
                    <a:lnTo>
                      <a:pt x="2615" y="958"/>
                    </a:lnTo>
                    <a:lnTo>
                      <a:pt x="2652" y="958"/>
                    </a:lnTo>
                    <a:lnTo>
                      <a:pt x="2690" y="958"/>
                    </a:lnTo>
                    <a:lnTo>
                      <a:pt x="2727" y="958"/>
                    </a:lnTo>
                    <a:lnTo>
                      <a:pt x="2765" y="958"/>
                    </a:lnTo>
                    <a:lnTo>
                      <a:pt x="2802" y="958"/>
                    </a:lnTo>
                    <a:lnTo>
                      <a:pt x="2840" y="958"/>
                    </a:lnTo>
                    <a:lnTo>
                      <a:pt x="2877" y="958"/>
                    </a:lnTo>
                    <a:lnTo>
                      <a:pt x="2915" y="958"/>
                    </a:lnTo>
                    <a:lnTo>
                      <a:pt x="2952" y="958"/>
                    </a:lnTo>
                    <a:lnTo>
                      <a:pt x="2990" y="958"/>
                    </a:lnTo>
                    <a:lnTo>
                      <a:pt x="2993" y="958"/>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39"/>
              <p:cNvSpPr>
                <a:spLocks/>
              </p:cNvSpPr>
              <p:nvPr/>
            </p:nvSpPr>
            <p:spPr bwMode="auto">
              <a:xfrm>
                <a:off x="2928938" y="3613150"/>
                <a:ext cx="4751388" cy="760413"/>
              </a:xfrm>
              <a:custGeom>
                <a:avLst/>
                <a:gdLst/>
                <a:ahLst/>
                <a:cxnLst>
                  <a:cxn ang="0">
                    <a:pos x="35" y="479"/>
                  </a:cxn>
                  <a:cxn ang="0">
                    <a:pos x="110" y="479"/>
                  </a:cxn>
                  <a:cxn ang="0">
                    <a:pos x="185" y="479"/>
                  </a:cxn>
                  <a:cxn ang="0">
                    <a:pos x="260" y="479"/>
                  </a:cxn>
                  <a:cxn ang="0">
                    <a:pos x="335" y="476"/>
                  </a:cxn>
                  <a:cxn ang="0">
                    <a:pos x="410" y="474"/>
                  </a:cxn>
                  <a:cxn ang="0">
                    <a:pos x="485" y="468"/>
                  </a:cxn>
                  <a:cxn ang="0">
                    <a:pos x="560" y="463"/>
                  </a:cxn>
                  <a:cxn ang="0">
                    <a:pos x="635" y="449"/>
                  </a:cxn>
                  <a:cxn ang="0">
                    <a:pos x="710" y="433"/>
                  </a:cxn>
                  <a:cxn ang="0">
                    <a:pos x="782" y="409"/>
                  </a:cxn>
                  <a:cxn ang="0">
                    <a:pos x="857" y="377"/>
                  </a:cxn>
                  <a:cxn ang="0">
                    <a:pos x="932" y="334"/>
                  </a:cxn>
                  <a:cxn ang="0">
                    <a:pos x="1007" y="286"/>
                  </a:cxn>
                  <a:cxn ang="0">
                    <a:pos x="1082" y="233"/>
                  </a:cxn>
                  <a:cxn ang="0">
                    <a:pos x="1157" y="174"/>
                  </a:cxn>
                  <a:cxn ang="0">
                    <a:pos x="1232" y="118"/>
                  </a:cxn>
                  <a:cxn ang="0">
                    <a:pos x="1307" y="67"/>
                  </a:cxn>
                  <a:cxn ang="0">
                    <a:pos x="1382" y="27"/>
                  </a:cxn>
                  <a:cxn ang="0">
                    <a:pos x="1457" y="3"/>
                  </a:cxn>
                  <a:cxn ang="0">
                    <a:pos x="1530" y="0"/>
                  </a:cxn>
                  <a:cxn ang="0">
                    <a:pos x="1605" y="14"/>
                  </a:cxn>
                  <a:cxn ang="0">
                    <a:pos x="1680" y="46"/>
                  </a:cxn>
                  <a:cxn ang="0">
                    <a:pos x="1755" y="91"/>
                  </a:cxn>
                  <a:cxn ang="0">
                    <a:pos x="1830" y="145"/>
                  </a:cxn>
                  <a:cxn ang="0">
                    <a:pos x="1905" y="203"/>
                  </a:cxn>
                  <a:cxn ang="0">
                    <a:pos x="1980" y="260"/>
                  </a:cxn>
                  <a:cxn ang="0">
                    <a:pos x="2055" y="313"/>
                  </a:cxn>
                  <a:cxn ang="0">
                    <a:pos x="2130" y="356"/>
                  </a:cxn>
                  <a:cxn ang="0">
                    <a:pos x="2205" y="393"/>
                  </a:cxn>
                  <a:cxn ang="0">
                    <a:pos x="2277" y="420"/>
                  </a:cxn>
                  <a:cxn ang="0">
                    <a:pos x="2352" y="441"/>
                  </a:cxn>
                  <a:cxn ang="0">
                    <a:pos x="2427" y="458"/>
                  </a:cxn>
                  <a:cxn ang="0">
                    <a:pos x="2502" y="466"/>
                  </a:cxn>
                  <a:cxn ang="0">
                    <a:pos x="2577" y="471"/>
                  </a:cxn>
                  <a:cxn ang="0">
                    <a:pos x="2652" y="476"/>
                  </a:cxn>
                  <a:cxn ang="0">
                    <a:pos x="2727" y="479"/>
                  </a:cxn>
                  <a:cxn ang="0">
                    <a:pos x="2802" y="479"/>
                  </a:cxn>
                  <a:cxn ang="0">
                    <a:pos x="2877" y="479"/>
                  </a:cxn>
                  <a:cxn ang="0">
                    <a:pos x="2952" y="479"/>
                  </a:cxn>
                  <a:cxn ang="0">
                    <a:pos x="2993" y="479"/>
                  </a:cxn>
                </a:cxnLst>
                <a:rect l="0" t="0" r="r" b="b"/>
                <a:pathLst>
                  <a:path w="2993" h="479">
                    <a:moveTo>
                      <a:pt x="0" y="479"/>
                    </a:moveTo>
                    <a:lnTo>
                      <a:pt x="35" y="479"/>
                    </a:lnTo>
                    <a:lnTo>
                      <a:pt x="72" y="479"/>
                    </a:lnTo>
                    <a:lnTo>
                      <a:pt x="110" y="479"/>
                    </a:lnTo>
                    <a:lnTo>
                      <a:pt x="147" y="479"/>
                    </a:lnTo>
                    <a:lnTo>
                      <a:pt x="185" y="479"/>
                    </a:lnTo>
                    <a:lnTo>
                      <a:pt x="222" y="479"/>
                    </a:lnTo>
                    <a:lnTo>
                      <a:pt x="260" y="479"/>
                    </a:lnTo>
                    <a:lnTo>
                      <a:pt x="297" y="479"/>
                    </a:lnTo>
                    <a:lnTo>
                      <a:pt x="335" y="476"/>
                    </a:lnTo>
                    <a:lnTo>
                      <a:pt x="372" y="476"/>
                    </a:lnTo>
                    <a:lnTo>
                      <a:pt x="410" y="474"/>
                    </a:lnTo>
                    <a:lnTo>
                      <a:pt x="447" y="471"/>
                    </a:lnTo>
                    <a:lnTo>
                      <a:pt x="485" y="468"/>
                    </a:lnTo>
                    <a:lnTo>
                      <a:pt x="522" y="466"/>
                    </a:lnTo>
                    <a:lnTo>
                      <a:pt x="560" y="463"/>
                    </a:lnTo>
                    <a:lnTo>
                      <a:pt x="597" y="458"/>
                    </a:lnTo>
                    <a:lnTo>
                      <a:pt x="635" y="449"/>
                    </a:lnTo>
                    <a:lnTo>
                      <a:pt x="672" y="441"/>
                    </a:lnTo>
                    <a:lnTo>
                      <a:pt x="710" y="433"/>
                    </a:lnTo>
                    <a:lnTo>
                      <a:pt x="747" y="420"/>
                    </a:lnTo>
                    <a:lnTo>
                      <a:pt x="782" y="409"/>
                    </a:lnTo>
                    <a:lnTo>
                      <a:pt x="820" y="393"/>
                    </a:lnTo>
                    <a:lnTo>
                      <a:pt x="857" y="377"/>
                    </a:lnTo>
                    <a:lnTo>
                      <a:pt x="895" y="356"/>
                    </a:lnTo>
                    <a:lnTo>
                      <a:pt x="932" y="334"/>
                    </a:lnTo>
                    <a:lnTo>
                      <a:pt x="970" y="313"/>
                    </a:lnTo>
                    <a:lnTo>
                      <a:pt x="1007" y="286"/>
                    </a:lnTo>
                    <a:lnTo>
                      <a:pt x="1045" y="260"/>
                    </a:lnTo>
                    <a:lnTo>
                      <a:pt x="1082" y="233"/>
                    </a:lnTo>
                    <a:lnTo>
                      <a:pt x="1120" y="203"/>
                    </a:lnTo>
                    <a:lnTo>
                      <a:pt x="1157" y="174"/>
                    </a:lnTo>
                    <a:lnTo>
                      <a:pt x="1195" y="145"/>
                    </a:lnTo>
                    <a:lnTo>
                      <a:pt x="1232" y="118"/>
                    </a:lnTo>
                    <a:lnTo>
                      <a:pt x="1270" y="91"/>
                    </a:lnTo>
                    <a:lnTo>
                      <a:pt x="1307" y="67"/>
                    </a:lnTo>
                    <a:lnTo>
                      <a:pt x="1345" y="46"/>
                    </a:lnTo>
                    <a:lnTo>
                      <a:pt x="1382" y="27"/>
                    </a:lnTo>
                    <a:lnTo>
                      <a:pt x="1420" y="14"/>
                    </a:lnTo>
                    <a:lnTo>
                      <a:pt x="1457" y="3"/>
                    </a:lnTo>
                    <a:lnTo>
                      <a:pt x="1495" y="0"/>
                    </a:lnTo>
                    <a:lnTo>
                      <a:pt x="1530" y="0"/>
                    </a:lnTo>
                    <a:lnTo>
                      <a:pt x="1567" y="3"/>
                    </a:lnTo>
                    <a:lnTo>
                      <a:pt x="1605" y="14"/>
                    </a:lnTo>
                    <a:lnTo>
                      <a:pt x="1642" y="27"/>
                    </a:lnTo>
                    <a:lnTo>
                      <a:pt x="1680" y="46"/>
                    </a:lnTo>
                    <a:lnTo>
                      <a:pt x="1717" y="67"/>
                    </a:lnTo>
                    <a:lnTo>
                      <a:pt x="1755" y="91"/>
                    </a:lnTo>
                    <a:lnTo>
                      <a:pt x="1792" y="118"/>
                    </a:lnTo>
                    <a:lnTo>
                      <a:pt x="1830" y="145"/>
                    </a:lnTo>
                    <a:lnTo>
                      <a:pt x="1867" y="174"/>
                    </a:lnTo>
                    <a:lnTo>
                      <a:pt x="1905" y="203"/>
                    </a:lnTo>
                    <a:lnTo>
                      <a:pt x="1942" y="233"/>
                    </a:lnTo>
                    <a:lnTo>
                      <a:pt x="1980" y="260"/>
                    </a:lnTo>
                    <a:lnTo>
                      <a:pt x="2017" y="286"/>
                    </a:lnTo>
                    <a:lnTo>
                      <a:pt x="2055" y="313"/>
                    </a:lnTo>
                    <a:lnTo>
                      <a:pt x="2092" y="334"/>
                    </a:lnTo>
                    <a:lnTo>
                      <a:pt x="2130" y="356"/>
                    </a:lnTo>
                    <a:lnTo>
                      <a:pt x="2167" y="377"/>
                    </a:lnTo>
                    <a:lnTo>
                      <a:pt x="2205" y="393"/>
                    </a:lnTo>
                    <a:lnTo>
                      <a:pt x="2242" y="409"/>
                    </a:lnTo>
                    <a:lnTo>
                      <a:pt x="2277" y="420"/>
                    </a:lnTo>
                    <a:lnTo>
                      <a:pt x="2315" y="433"/>
                    </a:lnTo>
                    <a:lnTo>
                      <a:pt x="2352" y="441"/>
                    </a:lnTo>
                    <a:lnTo>
                      <a:pt x="2390" y="449"/>
                    </a:lnTo>
                    <a:lnTo>
                      <a:pt x="2427" y="458"/>
                    </a:lnTo>
                    <a:lnTo>
                      <a:pt x="2465" y="463"/>
                    </a:lnTo>
                    <a:lnTo>
                      <a:pt x="2502" y="466"/>
                    </a:lnTo>
                    <a:lnTo>
                      <a:pt x="2540" y="468"/>
                    </a:lnTo>
                    <a:lnTo>
                      <a:pt x="2577" y="471"/>
                    </a:lnTo>
                    <a:lnTo>
                      <a:pt x="2615" y="474"/>
                    </a:lnTo>
                    <a:lnTo>
                      <a:pt x="2652" y="476"/>
                    </a:lnTo>
                    <a:lnTo>
                      <a:pt x="2690" y="476"/>
                    </a:lnTo>
                    <a:lnTo>
                      <a:pt x="2727" y="479"/>
                    </a:lnTo>
                    <a:lnTo>
                      <a:pt x="2765" y="479"/>
                    </a:lnTo>
                    <a:lnTo>
                      <a:pt x="2802" y="479"/>
                    </a:lnTo>
                    <a:lnTo>
                      <a:pt x="2840" y="479"/>
                    </a:lnTo>
                    <a:lnTo>
                      <a:pt x="2877" y="479"/>
                    </a:lnTo>
                    <a:lnTo>
                      <a:pt x="2915" y="479"/>
                    </a:lnTo>
                    <a:lnTo>
                      <a:pt x="2952" y="479"/>
                    </a:lnTo>
                    <a:lnTo>
                      <a:pt x="2990" y="479"/>
                    </a:lnTo>
                    <a:lnTo>
                      <a:pt x="2993" y="479"/>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40"/>
              <p:cNvSpPr>
                <a:spLocks/>
              </p:cNvSpPr>
              <p:nvPr/>
            </p:nvSpPr>
            <p:spPr bwMode="auto">
              <a:xfrm>
                <a:off x="2928938" y="3990975"/>
                <a:ext cx="4751388" cy="334963"/>
              </a:xfrm>
              <a:custGeom>
                <a:avLst/>
                <a:gdLst/>
                <a:ahLst/>
                <a:cxnLst>
                  <a:cxn ang="0">
                    <a:pos x="35" y="209"/>
                  </a:cxn>
                  <a:cxn ang="0">
                    <a:pos x="110" y="201"/>
                  </a:cxn>
                  <a:cxn ang="0">
                    <a:pos x="185" y="193"/>
                  </a:cxn>
                  <a:cxn ang="0">
                    <a:pos x="260" y="182"/>
                  </a:cxn>
                  <a:cxn ang="0">
                    <a:pos x="335" y="171"/>
                  </a:cxn>
                  <a:cxn ang="0">
                    <a:pos x="410" y="161"/>
                  </a:cxn>
                  <a:cxn ang="0">
                    <a:pos x="485" y="150"/>
                  </a:cxn>
                  <a:cxn ang="0">
                    <a:pos x="560" y="137"/>
                  </a:cxn>
                  <a:cxn ang="0">
                    <a:pos x="635" y="121"/>
                  </a:cxn>
                  <a:cxn ang="0">
                    <a:pos x="710" y="107"/>
                  </a:cxn>
                  <a:cxn ang="0">
                    <a:pos x="782" y="94"/>
                  </a:cxn>
                  <a:cxn ang="0">
                    <a:pos x="857" y="78"/>
                  </a:cxn>
                  <a:cxn ang="0">
                    <a:pos x="932" y="64"/>
                  </a:cxn>
                  <a:cxn ang="0">
                    <a:pos x="1007" y="51"/>
                  </a:cxn>
                  <a:cxn ang="0">
                    <a:pos x="1082" y="38"/>
                  </a:cxn>
                  <a:cxn ang="0">
                    <a:pos x="1157" y="27"/>
                  </a:cxn>
                  <a:cxn ang="0">
                    <a:pos x="1232" y="19"/>
                  </a:cxn>
                  <a:cxn ang="0">
                    <a:pos x="1307" y="11"/>
                  </a:cxn>
                  <a:cxn ang="0">
                    <a:pos x="1382" y="6"/>
                  </a:cxn>
                  <a:cxn ang="0">
                    <a:pos x="1457" y="3"/>
                  </a:cxn>
                  <a:cxn ang="0">
                    <a:pos x="1530" y="0"/>
                  </a:cxn>
                  <a:cxn ang="0">
                    <a:pos x="1605" y="3"/>
                  </a:cxn>
                  <a:cxn ang="0">
                    <a:pos x="1680" y="8"/>
                  </a:cxn>
                  <a:cxn ang="0">
                    <a:pos x="1755" y="14"/>
                  </a:cxn>
                  <a:cxn ang="0">
                    <a:pos x="1830" y="22"/>
                  </a:cxn>
                  <a:cxn ang="0">
                    <a:pos x="1905" y="32"/>
                  </a:cxn>
                  <a:cxn ang="0">
                    <a:pos x="1980" y="43"/>
                  </a:cxn>
                  <a:cxn ang="0">
                    <a:pos x="2055" y="56"/>
                  </a:cxn>
                  <a:cxn ang="0">
                    <a:pos x="2130" y="70"/>
                  </a:cxn>
                  <a:cxn ang="0">
                    <a:pos x="2205" y="86"/>
                  </a:cxn>
                  <a:cxn ang="0">
                    <a:pos x="2277" y="99"/>
                  </a:cxn>
                  <a:cxn ang="0">
                    <a:pos x="2352" y="115"/>
                  </a:cxn>
                  <a:cxn ang="0">
                    <a:pos x="2427" y="129"/>
                  </a:cxn>
                  <a:cxn ang="0">
                    <a:pos x="2502" y="142"/>
                  </a:cxn>
                  <a:cxn ang="0">
                    <a:pos x="2577" y="155"/>
                  </a:cxn>
                  <a:cxn ang="0">
                    <a:pos x="2652" y="166"/>
                  </a:cxn>
                  <a:cxn ang="0">
                    <a:pos x="2727" y="177"/>
                  </a:cxn>
                  <a:cxn ang="0">
                    <a:pos x="2802" y="187"/>
                  </a:cxn>
                  <a:cxn ang="0">
                    <a:pos x="2877" y="195"/>
                  </a:cxn>
                  <a:cxn ang="0">
                    <a:pos x="2952" y="203"/>
                  </a:cxn>
                  <a:cxn ang="0">
                    <a:pos x="2993" y="209"/>
                  </a:cxn>
                </a:cxnLst>
                <a:rect l="0" t="0" r="r" b="b"/>
                <a:pathLst>
                  <a:path w="2993" h="211">
                    <a:moveTo>
                      <a:pt x="0" y="211"/>
                    </a:moveTo>
                    <a:lnTo>
                      <a:pt x="35" y="209"/>
                    </a:lnTo>
                    <a:lnTo>
                      <a:pt x="72" y="203"/>
                    </a:lnTo>
                    <a:lnTo>
                      <a:pt x="110" y="201"/>
                    </a:lnTo>
                    <a:lnTo>
                      <a:pt x="147" y="195"/>
                    </a:lnTo>
                    <a:lnTo>
                      <a:pt x="185" y="193"/>
                    </a:lnTo>
                    <a:lnTo>
                      <a:pt x="222" y="187"/>
                    </a:lnTo>
                    <a:lnTo>
                      <a:pt x="260" y="182"/>
                    </a:lnTo>
                    <a:lnTo>
                      <a:pt x="297" y="177"/>
                    </a:lnTo>
                    <a:lnTo>
                      <a:pt x="335" y="171"/>
                    </a:lnTo>
                    <a:lnTo>
                      <a:pt x="372" y="166"/>
                    </a:lnTo>
                    <a:lnTo>
                      <a:pt x="410" y="161"/>
                    </a:lnTo>
                    <a:lnTo>
                      <a:pt x="447" y="155"/>
                    </a:lnTo>
                    <a:lnTo>
                      <a:pt x="485" y="150"/>
                    </a:lnTo>
                    <a:lnTo>
                      <a:pt x="522" y="142"/>
                    </a:lnTo>
                    <a:lnTo>
                      <a:pt x="560" y="137"/>
                    </a:lnTo>
                    <a:lnTo>
                      <a:pt x="597" y="129"/>
                    </a:lnTo>
                    <a:lnTo>
                      <a:pt x="635" y="121"/>
                    </a:lnTo>
                    <a:lnTo>
                      <a:pt x="672" y="115"/>
                    </a:lnTo>
                    <a:lnTo>
                      <a:pt x="710" y="107"/>
                    </a:lnTo>
                    <a:lnTo>
                      <a:pt x="747" y="99"/>
                    </a:lnTo>
                    <a:lnTo>
                      <a:pt x="782" y="94"/>
                    </a:lnTo>
                    <a:lnTo>
                      <a:pt x="820" y="86"/>
                    </a:lnTo>
                    <a:lnTo>
                      <a:pt x="857" y="78"/>
                    </a:lnTo>
                    <a:lnTo>
                      <a:pt x="895" y="70"/>
                    </a:lnTo>
                    <a:lnTo>
                      <a:pt x="932" y="64"/>
                    </a:lnTo>
                    <a:lnTo>
                      <a:pt x="970" y="56"/>
                    </a:lnTo>
                    <a:lnTo>
                      <a:pt x="1007" y="51"/>
                    </a:lnTo>
                    <a:lnTo>
                      <a:pt x="1045" y="43"/>
                    </a:lnTo>
                    <a:lnTo>
                      <a:pt x="1082" y="38"/>
                    </a:lnTo>
                    <a:lnTo>
                      <a:pt x="1120" y="32"/>
                    </a:lnTo>
                    <a:lnTo>
                      <a:pt x="1157" y="27"/>
                    </a:lnTo>
                    <a:lnTo>
                      <a:pt x="1195" y="22"/>
                    </a:lnTo>
                    <a:lnTo>
                      <a:pt x="1232" y="19"/>
                    </a:lnTo>
                    <a:lnTo>
                      <a:pt x="1270" y="14"/>
                    </a:lnTo>
                    <a:lnTo>
                      <a:pt x="1307" y="11"/>
                    </a:lnTo>
                    <a:lnTo>
                      <a:pt x="1345" y="8"/>
                    </a:lnTo>
                    <a:lnTo>
                      <a:pt x="1382" y="6"/>
                    </a:lnTo>
                    <a:lnTo>
                      <a:pt x="1420" y="3"/>
                    </a:lnTo>
                    <a:lnTo>
                      <a:pt x="1457" y="3"/>
                    </a:lnTo>
                    <a:lnTo>
                      <a:pt x="1495" y="0"/>
                    </a:lnTo>
                    <a:lnTo>
                      <a:pt x="1530" y="0"/>
                    </a:lnTo>
                    <a:lnTo>
                      <a:pt x="1567" y="3"/>
                    </a:lnTo>
                    <a:lnTo>
                      <a:pt x="1605" y="3"/>
                    </a:lnTo>
                    <a:lnTo>
                      <a:pt x="1642" y="6"/>
                    </a:lnTo>
                    <a:lnTo>
                      <a:pt x="1680" y="8"/>
                    </a:lnTo>
                    <a:lnTo>
                      <a:pt x="1717" y="11"/>
                    </a:lnTo>
                    <a:lnTo>
                      <a:pt x="1755" y="14"/>
                    </a:lnTo>
                    <a:lnTo>
                      <a:pt x="1792" y="19"/>
                    </a:lnTo>
                    <a:lnTo>
                      <a:pt x="1830" y="22"/>
                    </a:lnTo>
                    <a:lnTo>
                      <a:pt x="1867" y="27"/>
                    </a:lnTo>
                    <a:lnTo>
                      <a:pt x="1905" y="32"/>
                    </a:lnTo>
                    <a:lnTo>
                      <a:pt x="1942" y="38"/>
                    </a:lnTo>
                    <a:lnTo>
                      <a:pt x="1980" y="43"/>
                    </a:lnTo>
                    <a:lnTo>
                      <a:pt x="2017" y="51"/>
                    </a:lnTo>
                    <a:lnTo>
                      <a:pt x="2055" y="56"/>
                    </a:lnTo>
                    <a:lnTo>
                      <a:pt x="2092" y="64"/>
                    </a:lnTo>
                    <a:lnTo>
                      <a:pt x="2130" y="70"/>
                    </a:lnTo>
                    <a:lnTo>
                      <a:pt x="2167" y="78"/>
                    </a:lnTo>
                    <a:lnTo>
                      <a:pt x="2205" y="86"/>
                    </a:lnTo>
                    <a:lnTo>
                      <a:pt x="2242" y="94"/>
                    </a:lnTo>
                    <a:lnTo>
                      <a:pt x="2277" y="99"/>
                    </a:lnTo>
                    <a:lnTo>
                      <a:pt x="2315" y="107"/>
                    </a:lnTo>
                    <a:lnTo>
                      <a:pt x="2352" y="115"/>
                    </a:lnTo>
                    <a:lnTo>
                      <a:pt x="2390" y="121"/>
                    </a:lnTo>
                    <a:lnTo>
                      <a:pt x="2427" y="129"/>
                    </a:lnTo>
                    <a:lnTo>
                      <a:pt x="2465" y="137"/>
                    </a:lnTo>
                    <a:lnTo>
                      <a:pt x="2502" y="142"/>
                    </a:lnTo>
                    <a:lnTo>
                      <a:pt x="2540" y="150"/>
                    </a:lnTo>
                    <a:lnTo>
                      <a:pt x="2577" y="155"/>
                    </a:lnTo>
                    <a:lnTo>
                      <a:pt x="2615" y="161"/>
                    </a:lnTo>
                    <a:lnTo>
                      <a:pt x="2652" y="166"/>
                    </a:lnTo>
                    <a:lnTo>
                      <a:pt x="2690" y="171"/>
                    </a:lnTo>
                    <a:lnTo>
                      <a:pt x="2727" y="177"/>
                    </a:lnTo>
                    <a:lnTo>
                      <a:pt x="2765" y="182"/>
                    </a:lnTo>
                    <a:lnTo>
                      <a:pt x="2802" y="187"/>
                    </a:lnTo>
                    <a:lnTo>
                      <a:pt x="2840" y="193"/>
                    </a:lnTo>
                    <a:lnTo>
                      <a:pt x="2877" y="195"/>
                    </a:lnTo>
                    <a:lnTo>
                      <a:pt x="2915" y="201"/>
                    </a:lnTo>
                    <a:lnTo>
                      <a:pt x="2952" y="203"/>
                    </a:lnTo>
                    <a:lnTo>
                      <a:pt x="2990" y="209"/>
                    </a:lnTo>
                    <a:lnTo>
                      <a:pt x="2993" y="209"/>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0" name="Rectangle 49"/>
            <p:cNvSpPr/>
            <p:nvPr/>
          </p:nvSpPr>
          <p:spPr bwMode="auto">
            <a:xfrm>
              <a:off x="6172200" y="4876800"/>
              <a:ext cx="381000" cy="152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51" name="Rectangle 50"/>
            <p:cNvSpPr/>
            <p:nvPr/>
          </p:nvSpPr>
          <p:spPr bwMode="auto">
            <a:xfrm>
              <a:off x="7924800" y="4876800"/>
              <a:ext cx="381000" cy="152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3.7037E-6 L -0.49167 3.7037E-6 " pathEditMode="relative" ptsTypes="AA">
                                      <p:cBhvr>
                                        <p:cTn id="6" dur="2000" fill="hold"/>
                                        <p:tgtEl>
                                          <p:spTgt spid="7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33333 0 " pathEditMode="relative" ptsTypes="AA">
                                      <p:cBhvr>
                                        <p:cTn id="8" dur="2000" fill="hold"/>
                                        <p:tgtEl>
                                          <p:spTgt spid="71"/>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3.05556E-6 -1.50821E-6 L -0.16667 -1.50821E-6 " pathEditMode="relative" ptsTypes="AA">
                                      <p:cBhvr>
                                        <p:cTn id="10" dur="2000" fill="hold"/>
                                        <p:tgtEl>
                                          <p:spTgt spid="69"/>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9" grpId="0" animBg="1"/>
      <p:bldP spid="71" grpId="0" animBg="1"/>
      <p:bldP spid="72" grpId="0" animBg="1"/>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F:\ReconstructionOfTranslucentObjects\ShapeFromProjectorDefocus\TechReport\TechReport\Figures\WhiteSceneResults\DepthMapWhiteSceneDefocusNaiveProcessed.tif"/>
          <p:cNvPicPr>
            <a:picLocks noChangeArrowheads="1"/>
          </p:cNvPicPr>
          <p:nvPr/>
        </p:nvPicPr>
        <p:blipFill>
          <a:blip r:embed="rId3"/>
          <a:srcRect/>
          <a:stretch>
            <a:fillRect/>
          </a:stretch>
        </p:blipFill>
        <p:spPr bwMode="auto">
          <a:xfrm>
            <a:off x="1901825" y="1901825"/>
            <a:ext cx="5180013" cy="3522663"/>
          </a:xfrm>
          <a:prstGeom prst="rect">
            <a:avLst/>
          </a:prstGeom>
          <a:noFill/>
          <a:ln>
            <a:solidFill>
              <a:schemeClr val="accent6">
                <a:lumMod val="50000"/>
              </a:schemeClr>
            </a:solidFill>
          </a:ln>
        </p:spPr>
      </p:pic>
      <p:pic>
        <p:nvPicPr>
          <p:cNvPr id="7" name="Picture 2" descr="F:\ReconstructionOfTranslucentObjects\ShapeFromProjectorDefocus\Experiments\11-10-2008\WhiteSceneFinal\Copy of F04\IMG_TOT.tiff"/>
          <p:cNvPicPr>
            <a:picLocks noChangeArrowheads="1"/>
          </p:cNvPicPr>
          <p:nvPr/>
        </p:nvPicPr>
        <p:blipFill>
          <a:blip r:embed="rId4"/>
          <a:srcRect/>
          <a:stretch>
            <a:fillRect/>
          </a:stretch>
        </p:blipFill>
        <p:spPr bwMode="auto">
          <a:xfrm>
            <a:off x="1901825" y="1901825"/>
            <a:ext cx="5184648" cy="3520440"/>
          </a:xfrm>
          <a:prstGeom prst="rect">
            <a:avLst/>
          </a:prstGeom>
          <a:noFill/>
          <a:ln>
            <a:solidFill>
              <a:schemeClr val="tx1">
                <a:lumMod val="50000"/>
                <a:lumOff val="50000"/>
              </a:schemeClr>
            </a:solidFill>
          </a:ln>
        </p:spPr>
      </p:pic>
      <p:sp>
        <p:nvSpPr>
          <p:cNvPr id="52226" name="Rectangle 3"/>
          <p:cNvSpPr>
            <a:spLocks noChangeArrowheads="1"/>
          </p:cNvSpPr>
          <p:nvPr/>
        </p:nvSpPr>
        <p:spPr bwMode="auto">
          <a:xfrm>
            <a:off x="5410200" y="685800"/>
            <a:ext cx="3077894" cy="461665"/>
          </a:xfrm>
          <a:prstGeom prst="rect">
            <a:avLst/>
          </a:prstGeom>
          <a:noFill/>
          <a:ln w="9525">
            <a:noFill/>
            <a:miter lim="800000"/>
            <a:headEnd/>
            <a:tailEnd/>
          </a:ln>
        </p:spPr>
        <p:txBody>
          <a:bodyPr wrap="none">
            <a:spAutoFit/>
          </a:bodyPr>
          <a:lstStyle/>
          <a:p>
            <a:r>
              <a:rPr lang="en-US" sz="2400" dirty="0">
                <a:solidFill>
                  <a:srgbClr val="FFFF99"/>
                </a:solidFill>
                <a:latin typeface="Times New Roman" pitchFamily="18" charset="0"/>
                <a:cs typeface="Times New Roman" pitchFamily="18" charset="0"/>
              </a:rPr>
              <a:t> [Zhang </a:t>
            </a:r>
            <a:r>
              <a:rPr lang="en-US" sz="2400" dirty="0" smtClean="0">
                <a:solidFill>
                  <a:srgbClr val="FFFF99"/>
                </a:solidFill>
                <a:latin typeface="Times New Roman" pitchFamily="18" charset="0"/>
                <a:cs typeface="Times New Roman" pitchFamily="18" charset="0"/>
              </a:rPr>
              <a:t>and </a:t>
            </a:r>
            <a:r>
              <a:rPr lang="en-US" sz="2400" dirty="0" err="1" smtClean="0">
                <a:solidFill>
                  <a:srgbClr val="FFFF99"/>
                </a:solidFill>
                <a:latin typeface="Times New Roman" pitchFamily="18" charset="0"/>
                <a:cs typeface="Times New Roman" pitchFamily="18" charset="0"/>
              </a:rPr>
              <a:t>Nayar</a:t>
            </a:r>
            <a:r>
              <a:rPr lang="en-US" sz="2400" dirty="0" smtClean="0">
                <a:solidFill>
                  <a:srgbClr val="FFFF99"/>
                </a:solidFill>
                <a:latin typeface="Times New Roman" pitchFamily="18" charset="0"/>
                <a:cs typeface="Times New Roman" pitchFamily="18" charset="0"/>
              </a:rPr>
              <a:t>’ </a:t>
            </a:r>
            <a:r>
              <a:rPr lang="en-US" sz="2400" dirty="0">
                <a:solidFill>
                  <a:srgbClr val="FFFF99"/>
                </a:solidFill>
                <a:latin typeface="Times New Roman" pitchFamily="18" charset="0"/>
                <a:cs typeface="Times New Roman" pitchFamily="18" charset="0"/>
              </a:rPr>
              <a:t>06]</a:t>
            </a:r>
            <a:endParaRPr lang="en-US" sz="2400" dirty="0">
              <a:latin typeface="Times New Roman" pitchFamily="18" charset="0"/>
              <a:cs typeface="Times New Roman" pitchFamily="18" charset="0"/>
            </a:endParaRPr>
          </a:p>
        </p:txBody>
      </p:sp>
      <p:sp>
        <p:nvSpPr>
          <p:cNvPr id="52227" name="Text Box 5"/>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Depth Recovery using Projector Defocus</a:t>
            </a:r>
            <a:endParaRPr lang="en-US" sz="3600" dirty="0">
              <a:solidFill>
                <a:srgbClr val="FFFF99"/>
              </a:solidFill>
              <a:latin typeface="Times New Roman" pitchFamily="18" charset="0"/>
              <a:cs typeface="Times New Roman" pitchFamily="18" charset="0"/>
            </a:endParaRPr>
          </a:p>
        </p:txBody>
      </p:sp>
      <p:grpSp>
        <p:nvGrpSpPr>
          <p:cNvPr id="13" name="Group 12"/>
          <p:cNvGrpSpPr/>
          <p:nvPr/>
        </p:nvGrpSpPr>
        <p:grpSpPr>
          <a:xfrm>
            <a:off x="2362200" y="3011269"/>
            <a:ext cx="4800600" cy="2201109"/>
            <a:chOff x="2362200" y="3011269"/>
            <a:chExt cx="4800600" cy="2201109"/>
          </a:xfrm>
        </p:grpSpPr>
        <p:sp>
          <p:nvSpPr>
            <p:cNvPr id="8" name="Rectangle 3"/>
            <p:cNvSpPr>
              <a:spLocks noChangeArrowheads="1"/>
            </p:cNvSpPr>
            <p:nvPr/>
          </p:nvSpPr>
          <p:spPr bwMode="auto">
            <a:xfrm>
              <a:off x="2362200" y="4812268"/>
              <a:ext cx="1074333" cy="400110"/>
            </a:xfrm>
            <a:prstGeom prst="rect">
              <a:avLst/>
            </a:prstGeom>
            <a:noFill/>
            <a:ln w="9525">
              <a:noFill/>
              <a:miter lim="800000"/>
              <a:headEnd/>
              <a:tailEnd/>
            </a:ln>
          </p:spPr>
          <p:txBody>
            <a:bodyPr wrap="none">
              <a:spAutoFit/>
            </a:bodyPr>
            <a:lstStyle/>
            <a:p>
              <a:r>
                <a:rPr lang="en-US" sz="2000" dirty="0" smtClean="0">
                  <a:solidFill>
                    <a:schemeClr val="bg2">
                      <a:lumMod val="10000"/>
                    </a:schemeClr>
                  </a:solidFill>
                  <a:latin typeface="Times New Roman" pitchFamily="18" charset="0"/>
                  <a:cs typeface="Times New Roman" pitchFamily="18" charset="0"/>
                </a:rPr>
                <a:t>Clay Pot</a:t>
              </a:r>
              <a:endParaRPr lang="en-US" sz="2000" dirty="0">
                <a:solidFill>
                  <a:schemeClr val="bg2">
                    <a:lumMod val="10000"/>
                  </a:schemeClr>
                </a:solidFill>
                <a:latin typeface="Times New Roman" pitchFamily="18" charset="0"/>
                <a:cs typeface="Times New Roman" pitchFamily="18" charset="0"/>
              </a:endParaRPr>
            </a:p>
          </p:txBody>
        </p:sp>
        <p:sp>
          <p:nvSpPr>
            <p:cNvPr id="9" name="Rectangle 3"/>
            <p:cNvSpPr>
              <a:spLocks noChangeArrowheads="1"/>
            </p:cNvSpPr>
            <p:nvPr/>
          </p:nvSpPr>
          <p:spPr bwMode="auto">
            <a:xfrm>
              <a:off x="2438401" y="3011269"/>
              <a:ext cx="990600" cy="707886"/>
            </a:xfrm>
            <a:prstGeom prst="rect">
              <a:avLst/>
            </a:prstGeom>
            <a:noFill/>
            <a:ln w="9525">
              <a:noFill/>
              <a:miter lim="800000"/>
              <a:headEnd/>
              <a:tailEnd/>
            </a:ln>
          </p:spPr>
          <p:txBody>
            <a:bodyPr wrap="square">
              <a:spAutoFit/>
            </a:bodyPr>
            <a:lstStyle/>
            <a:p>
              <a:pPr algn="ctr"/>
              <a:r>
                <a:rPr lang="en-US" sz="2000" dirty="0" smtClean="0">
                  <a:solidFill>
                    <a:schemeClr val="bg2">
                      <a:lumMod val="10000"/>
                    </a:schemeClr>
                  </a:solidFill>
                  <a:latin typeface="Times New Roman" pitchFamily="18" charset="0"/>
                  <a:cs typeface="Times New Roman" pitchFamily="18" charset="0"/>
                </a:rPr>
                <a:t>Wax Candle</a:t>
              </a:r>
              <a:endParaRPr lang="en-US" sz="2000" dirty="0">
                <a:solidFill>
                  <a:schemeClr val="bg2">
                    <a:lumMod val="10000"/>
                  </a:schemeClr>
                </a:solidFill>
                <a:latin typeface="Times New Roman" pitchFamily="18" charset="0"/>
                <a:cs typeface="Times New Roman" pitchFamily="18" charset="0"/>
              </a:endParaRPr>
            </a:p>
          </p:txBody>
        </p:sp>
        <p:sp>
          <p:nvSpPr>
            <p:cNvPr id="10" name="Rectangle 3"/>
            <p:cNvSpPr>
              <a:spLocks noChangeArrowheads="1"/>
            </p:cNvSpPr>
            <p:nvPr/>
          </p:nvSpPr>
          <p:spPr bwMode="auto">
            <a:xfrm>
              <a:off x="5638800" y="3635514"/>
              <a:ext cx="990600" cy="707886"/>
            </a:xfrm>
            <a:prstGeom prst="rect">
              <a:avLst/>
            </a:prstGeom>
            <a:noFill/>
            <a:ln w="9525">
              <a:noFill/>
              <a:miter lim="800000"/>
              <a:headEnd/>
              <a:tailEnd/>
            </a:ln>
          </p:spPr>
          <p:txBody>
            <a:bodyPr wrap="square">
              <a:spAutoFit/>
            </a:bodyPr>
            <a:lstStyle/>
            <a:p>
              <a:pPr algn="ctr"/>
              <a:r>
                <a:rPr lang="en-US" sz="2000" dirty="0" smtClean="0">
                  <a:solidFill>
                    <a:schemeClr val="bg2">
                      <a:lumMod val="10000"/>
                    </a:schemeClr>
                  </a:solidFill>
                  <a:latin typeface="Times New Roman" pitchFamily="18" charset="0"/>
                  <a:cs typeface="Times New Roman" pitchFamily="18" charset="0"/>
                </a:rPr>
                <a:t>Marble Statue</a:t>
              </a:r>
              <a:endParaRPr lang="en-US" sz="2000" dirty="0">
                <a:solidFill>
                  <a:schemeClr val="bg2">
                    <a:lumMod val="10000"/>
                  </a:schemeClr>
                </a:solidFill>
                <a:latin typeface="Times New Roman" pitchFamily="18" charset="0"/>
                <a:cs typeface="Times New Roman" pitchFamily="18" charset="0"/>
              </a:endParaRPr>
            </a:p>
          </p:txBody>
        </p:sp>
        <p:sp>
          <p:nvSpPr>
            <p:cNvPr id="11" name="Rectangle 3"/>
            <p:cNvSpPr>
              <a:spLocks noChangeArrowheads="1"/>
            </p:cNvSpPr>
            <p:nvPr/>
          </p:nvSpPr>
          <p:spPr bwMode="auto">
            <a:xfrm>
              <a:off x="5867400" y="4781490"/>
              <a:ext cx="1295400" cy="400110"/>
            </a:xfrm>
            <a:prstGeom prst="rect">
              <a:avLst/>
            </a:prstGeom>
            <a:noFill/>
            <a:ln w="9525">
              <a:noFill/>
              <a:miter lim="800000"/>
              <a:headEnd/>
              <a:tailEnd/>
            </a:ln>
          </p:spPr>
          <p:txBody>
            <a:bodyPr wrap="square">
              <a:spAutoFit/>
            </a:bodyPr>
            <a:lstStyle/>
            <a:p>
              <a:pPr algn="ctr"/>
              <a:r>
                <a:rPr lang="en-US" sz="2000" dirty="0" smtClean="0">
                  <a:solidFill>
                    <a:schemeClr val="bg2">
                      <a:lumMod val="10000"/>
                    </a:schemeClr>
                  </a:solidFill>
                  <a:latin typeface="Times New Roman" pitchFamily="18" charset="0"/>
                  <a:cs typeface="Times New Roman" pitchFamily="18" charset="0"/>
                </a:rPr>
                <a:t>V-groove</a:t>
              </a:r>
              <a:endParaRPr lang="en-US" sz="2000" dirty="0">
                <a:solidFill>
                  <a:schemeClr val="bg2">
                    <a:lumMod val="10000"/>
                  </a:schemeClr>
                </a:solidFill>
                <a:latin typeface="Times New Roman" pitchFamily="18" charset="0"/>
                <a:cs typeface="Times New Roman" pitchFamily="18" charset="0"/>
              </a:endParaRPr>
            </a:p>
          </p:txBody>
        </p:sp>
        <p:sp>
          <p:nvSpPr>
            <p:cNvPr id="12" name="Rectangle 3"/>
            <p:cNvSpPr>
              <a:spLocks noChangeArrowheads="1"/>
            </p:cNvSpPr>
            <p:nvPr/>
          </p:nvSpPr>
          <p:spPr bwMode="auto">
            <a:xfrm>
              <a:off x="3810000" y="3409890"/>
              <a:ext cx="1295400" cy="707886"/>
            </a:xfrm>
            <a:prstGeom prst="rect">
              <a:avLst/>
            </a:prstGeom>
            <a:noFill/>
            <a:ln w="9525">
              <a:noFill/>
              <a:miter lim="800000"/>
              <a:headEnd/>
              <a:tailEnd/>
            </a:ln>
          </p:spPr>
          <p:txBody>
            <a:bodyPr wrap="square">
              <a:spAutoFit/>
            </a:bodyPr>
            <a:lstStyle/>
            <a:p>
              <a:pPr algn="ctr"/>
              <a:r>
                <a:rPr lang="en-US" sz="2000" dirty="0" err="1" smtClean="0">
                  <a:solidFill>
                    <a:schemeClr val="bg2">
                      <a:lumMod val="10000"/>
                    </a:schemeClr>
                  </a:solidFill>
                  <a:latin typeface="Times New Roman" pitchFamily="18" charset="0"/>
                  <a:cs typeface="Times New Roman" pitchFamily="18" charset="0"/>
                </a:rPr>
                <a:t>Polyresin</a:t>
              </a:r>
              <a:r>
                <a:rPr lang="en-US" sz="2000" dirty="0" smtClean="0">
                  <a:solidFill>
                    <a:schemeClr val="bg2">
                      <a:lumMod val="10000"/>
                    </a:schemeClr>
                  </a:solidFill>
                  <a:latin typeface="Times New Roman" pitchFamily="18" charset="0"/>
                  <a:cs typeface="Times New Roman" pitchFamily="18" charset="0"/>
                </a:rPr>
                <a:t> Bust</a:t>
              </a:r>
              <a:endParaRPr lang="en-US" sz="2000" dirty="0">
                <a:solidFill>
                  <a:schemeClr val="bg2">
                    <a:lumMod val="10000"/>
                  </a:schemeClr>
                </a:solidFill>
                <a:latin typeface="Times New Roman" pitchFamily="18" charset="0"/>
                <a:cs typeface="Times New Roman" pitchFamily="18" charset="0"/>
              </a:endParaRPr>
            </a:p>
          </p:txBody>
        </p:sp>
      </p:grpSp>
      <p:grpSp>
        <p:nvGrpSpPr>
          <p:cNvPr id="22" name="Group 21"/>
          <p:cNvGrpSpPr/>
          <p:nvPr/>
        </p:nvGrpSpPr>
        <p:grpSpPr>
          <a:xfrm>
            <a:off x="0" y="2971800"/>
            <a:ext cx="9067800" cy="2000310"/>
            <a:chOff x="0" y="2971800"/>
            <a:chExt cx="9067800" cy="2000310"/>
          </a:xfrm>
        </p:grpSpPr>
        <p:sp>
          <p:nvSpPr>
            <p:cNvPr id="14" name="Text Box 5"/>
            <p:cNvSpPr txBox="1">
              <a:spLocks noChangeArrowheads="1"/>
            </p:cNvSpPr>
            <p:nvPr/>
          </p:nvSpPr>
          <p:spPr bwMode="auto">
            <a:xfrm>
              <a:off x="0" y="2971800"/>
              <a:ext cx="1905000" cy="707886"/>
            </a:xfrm>
            <a:prstGeom prst="rect">
              <a:avLst/>
            </a:prstGeom>
            <a:noFill/>
            <a:ln w="9525">
              <a:noFill/>
              <a:miter lim="800000"/>
              <a:headEnd/>
              <a:tailEnd/>
            </a:ln>
          </p:spPr>
          <p:txBody>
            <a:bodyPr wrap="square">
              <a:spAutoFit/>
            </a:bodyPr>
            <a:lstStyle/>
            <a:p>
              <a:pPr algn="ctr">
                <a:spcBef>
                  <a:spcPct val="50000"/>
                </a:spcBef>
              </a:pPr>
              <a:r>
                <a:rPr lang="en-US" sz="2000" dirty="0" smtClean="0">
                  <a:solidFill>
                    <a:schemeClr val="accent6">
                      <a:lumMod val="75000"/>
                    </a:schemeClr>
                  </a:solidFill>
                  <a:latin typeface="Times New Roman" pitchFamily="18" charset="0"/>
                  <a:cs typeface="Times New Roman" pitchFamily="18" charset="0"/>
                </a:rPr>
                <a:t>Sub-surface scattering</a:t>
              </a:r>
              <a:endParaRPr lang="en-US" sz="2000" dirty="0">
                <a:solidFill>
                  <a:schemeClr val="accent6">
                    <a:lumMod val="75000"/>
                  </a:schemeClr>
                </a:solidFill>
                <a:latin typeface="Times New Roman" pitchFamily="18" charset="0"/>
                <a:cs typeface="Times New Roman" pitchFamily="18" charset="0"/>
              </a:endParaRPr>
            </a:p>
          </p:txBody>
        </p:sp>
        <p:cxnSp>
          <p:nvCxnSpPr>
            <p:cNvPr id="15" name="Straight Connector 14"/>
            <p:cNvCxnSpPr/>
            <p:nvPr/>
          </p:nvCxnSpPr>
          <p:spPr>
            <a:xfrm>
              <a:off x="1676400" y="3352800"/>
              <a:ext cx="914400" cy="1588"/>
            </a:xfrm>
            <a:prstGeom prst="line">
              <a:avLst/>
            </a:prstGeom>
            <a:ln w="22225">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6934200" y="3200400"/>
              <a:ext cx="1905000" cy="707886"/>
            </a:xfrm>
            <a:prstGeom prst="rect">
              <a:avLst/>
            </a:prstGeom>
            <a:noFill/>
            <a:ln w="9525">
              <a:noFill/>
              <a:miter lim="800000"/>
              <a:headEnd/>
              <a:tailEnd/>
            </a:ln>
          </p:spPr>
          <p:txBody>
            <a:bodyPr wrap="square">
              <a:spAutoFit/>
            </a:bodyPr>
            <a:lstStyle/>
            <a:p>
              <a:pPr algn="ctr">
                <a:spcBef>
                  <a:spcPct val="50000"/>
                </a:spcBef>
              </a:pPr>
              <a:r>
                <a:rPr lang="en-US" sz="2000" dirty="0" smtClean="0">
                  <a:solidFill>
                    <a:schemeClr val="accent6">
                      <a:lumMod val="75000"/>
                    </a:schemeClr>
                  </a:solidFill>
                  <a:latin typeface="Times New Roman" pitchFamily="18" charset="0"/>
                  <a:cs typeface="Times New Roman" pitchFamily="18" charset="0"/>
                </a:rPr>
                <a:t>Sub-surface scattering</a:t>
              </a:r>
              <a:endParaRPr lang="en-US" sz="2000" dirty="0">
                <a:solidFill>
                  <a:schemeClr val="accent6">
                    <a:lumMod val="75000"/>
                  </a:schemeClr>
                </a:solidFill>
                <a:latin typeface="Times New Roman" pitchFamily="18" charset="0"/>
                <a:cs typeface="Times New Roman" pitchFamily="18" charset="0"/>
              </a:endParaRPr>
            </a:p>
          </p:txBody>
        </p:sp>
        <p:cxnSp>
          <p:nvCxnSpPr>
            <p:cNvPr id="18" name="Straight Connector 17"/>
            <p:cNvCxnSpPr/>
            <p:nvPr/>
          </p:nvCxnSpPr>
          <p:spPr>
            <a:xfrm>
              <a:off x="6248400" y="3581400"/>
              <a:ext cx="914400" cy="1588"/>
            </a:xfrm>
            <a:prstGeom prst="line">
              <a:avLst/>
            </a:prstGeom>
            <a:ln w="22225">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 Box 5"/>
            <p:cNvSpPr txBox="1">
              <a:spLocks noChangeArrowheads="1"/>
            </p:cNvSpPr>
            <p:nvPr/>
          </p:nvSpPr>
          <p:spPr bwMode="auto">
            <a:xfrm>
              <a:off x="7162800" y="4572000"/>
              <a:ext cx="1905000" cy="400110"/>
            </a:xfrm>
            <a:prstGeom prst="rect">
              <a:avLst/>
            </a:prstGeom>
            <a:noFill/>
            <a:ln w="9525">
              <a:noFill/>
              <a:miter lim="800000"/>
              <a:headEnd/>
              <a:tailEnd/>
            </a:ln>
          </p:spPr>
          <p:txBody>
            <a:bodyPr wrap="square">
              <a:spAutoFit/>
            </a:bodyPr>
            <a:lstStyle/>
            <a:p>
              <a:pPr algn="ctr">
                <a:spcBef>
                  <a:spcPct val="50000"/>
                </a:spcBef>
              </a:pPr>
              <a:r>
                <a:rPr lang="en-US" sz="2000" dirty="0" smtClean="0">
                  <a:solidFill>
                    <a:schemeClr val="accent6">
                      <a:lumMod val="75000"/>
                    </a:schemeClr>
                  </a:solidFill>
                  <a:latin typeface="Times New Roman" pitchFamily="18" charset="0"/>
                  <a:cs typeface="Times New Roman" pitchFamily="18" charset="0"/>
                </a:rPr>
                <a:t>Inter-reflections</a:t>
              </a:r>
              <a:endParaRPr lang="en-US" sz="2000" dirty="0">
                <a:solidFill>
                  <a:schemeClr val="accent6">
                    <a:lumMod val="75000"/>
                  </a:schemeClr>
                </a:solidFill>
                <a:latin typeface="Times New Roman" pitchFamily="18" charset="0"/>
                <a:cs typeface="Times New Roman" pitchFamily="18" charset="0"/>
              </a:endParaRPr>
            </a:p>
          </p:txBody>
        </p:sp>
        <p:cxnSp>
          <p:nvCxnSpPr>
            <p:cNvPr id="20" name="Straight Connector 19"/>
            <p:cNvCxnSpPr/>
            <p:nvPr/>
          </p:nvCxnSpPr>
          <p:spPr>
            <a:xfrm>
              <a:off x="6096000" y="4800600"/>
              <a:ext cx="1066800" cy="1588"/>
            </a:xfrm>
            <a:prstGeom prst="line">
              <a:avLst/>
            </a:prstGeom>
            <a:ln w="22225">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21" name="Slide Number Placeholder 20"/>
          <p:cNvSpPr>
            <a:spLocks noGrp="1"/>
          </p:cNvSpPr>
          <p:nvPr>
            <p:ph type="sldNum" sz="quarter" idx="12"/>
          </p:nvPr>
        </p:nvSpPr>
        <p:spPr/>
        <p:txBody>
          <a:bodyPr/>
          <a:lstStyle/>
          <a:p>
            <a:pPr>
              <a:defRPr/>
            </a:pPr>
            <a:fld id="{C2B633D9-1C18-44F0-AFE3-313340BFA8EB}" type="slidenum">
              <a:rPr lang="en-US" smtClean="0"/>
              <a:pPr>
                <a:defRPr/>
              </a:pPr>
              <a:t>13</a:t>
            </a:fld>
            <a:endParaRPr lang="en-US"/>
          </a:p>
        </p:txBody>
      </p:sp>
      <p:sp>
        <p:nvSpPr>
          <p:cNvPr id="23" name="Oval 22"/>
          <p:cNvSpPr/>
          <p:nvPr/>
        </p:nvSpPr>
        <p:spPr bwMode="auto">
          <a:xfrm>
            <a:off x="2362200" y="2895600"/>
            <a:ext cx="1143000" cy="9906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5"/>
          <p:cNvSpPr txBox="1">
            <a:spLocks noChangeArrowheads="1"/>
          </p:cNvSpPr>
          <p:nvPr/>
        </p:nvSpPr>
        <p:spPr bwMode="auto">
          <a:xfrm>
            <a:off x="533400" y="2609850"/>
            <a:ext cx="8229600" cy="1323975"/>
          </a:xfrm>
          <a:prstGeom prst="rect">
            <a:avLst/>
          </a:prstGeom>
          <a:noFill/>
          <a:ln w="9525">
            <a:noFill/>
            <a:miter lim="800000"/>
            <a:headEnd/>
            <a:tailEnd/>
          </a:ln>
        </p:spPr>
        <p:txBody>
          <a:bodyPr>
            <a:spAutoFit/>
          </a:bodyPr>
          <a:lstStyle/>
          <a:p>
            <a:pPr algn="ctr">
              <a:spcBef>
                <a:spcPct val="50000"/>
              </a:spcBef>
            </a:pPr>
            <a:r>
              <a:rPr lang="en-US" sz="4000" dirty="0">
                <a:solidFill>
                  <a:srgbClr val="FFFF99"/>
                </a:solidFill>
                <a:latin typeface="Times New Roman" pitchFamily="18" charset="0"/>
                <a:cs typeface="Times New Roman" pitchFamily="18" charset="0"/>
              </a:rPr>
              <a:t>Depth Recovery in the presence of     Global </a:t>
            </a:r>
            <a:r>
              <a:rPr lang="en-US" sz="4000" dirty="0" smtClean="0">
                <a:solidFill>
                  <a:srgbClr val="FFFF99"/>
                </a:solidFill>
                <a:latin typeface="Times New Roman" pitchFamily="18" charset="0"/>
                <a:cs typeface="Times New Roman" pitchFamily="18" charset="0"/>
              </a:rPr>
              <a:t>Illumination</a:t>
            </a:r>
            <a:endParaRPr lang="en-US" sz="4000" dirty="0">
              <a:solidFill>
                <a:srgbClr val="FFFF99"/>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pPr>
              <a:defRPr/>
            </a:pPr>
            <a:fld id="{C2B633D9-1C18-44F0-AFE3-313340BFA8EB}" type="slidenum">
              <a:rPr lang="en-US" smtClean="0"/>
              <a:pPr>
                <a:defRPr/>
              </a:pPr>
              <a:t>14</a:t>
            </a:fld>
            <a:endParaRPr lang="en-US"/>
          </a:p>
        </p:txBody>
      </p:sp>
    </p:spTree>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3505200" y="1924291"/>
            <a:ext cx="5376493" cy="1428509"/>
            <a:chOff x="3505200" y="1924291"/>
            <a:chExt cx="5376493" cy="1428509"/>
          </a:xfrm>
        </p:grpSpPr>
        <p:sp>
          <p:nvSpPr>
            <p:cNvPr id="244" name="TextBox 243"/>
            <p:cNvSpPr txBox="1"/>
            <p:nvPr/>
          </p:nvSpPr>
          <p:spPr bwMode="auto">
            <a:xfrm>
              <a:off x="7317622" y="2094905"/>
              <a:ext cx="224464" cy="769123"/>
            </a:xfrm>
            <a:prstGeom prst="rect">
              <a:avLst/>
            </a:prstGeom>
            <a:noFill/>
          </p:spPr>
          <p:txBody>
            <a:bodyPr>
              <a:spAutoFit/>
            </a:bodyPr>
            <a:lstStyle/>
            <a:p>
              <a:pPr algn="ctr" fontAlgn="auto">
                <a:spcBef>
                  <a:spcPts val="0"/>
                </a:spcBef>
                <a:spcAft>
                  <a:spcPts val="0"/>
                </a:spcAft>
                <a:defRPr/>
              </a:pPr>
              <a:r>
                <a:rPr lang="en-US" sz="3200" b="1" dirty="0">
                  <a:solidFill>
                    <a:srgbClr val="FFFF99"/>
                  </a:solidFill>
                  <a:latin typeface="Times New Roman" pitchFamily="18" charset="0"/>
                  <a:cs typeface="Times New Roman" pitchFamily="18" charset="0"/>
                </a:rPr>
                <a:t>*</a:t>
              </a:r>
            </a:p>
          </p:txBody>
        </p:sp>
        <p:sp>
          <p:nvSpPr>
            <p:cNvPr id="245" name="TextBox 244"/>
            <p:cNvSpPr txBox="1"/>
            <p:nvPr/>
          </p:nvSpPr>
          <p:spPr bwMode="auto">
            <a:xfrm>
              <a:off x="6209174" y="2094905"/>
              <a:ext cx="224464" cy="769123"/>
            </a:xfrm>
            <a:prstGeom prst="rect">
              <a:avLst/>
            </a:prstGeom>
            <a:noFill/>
          </p:spPr>
          <p:txBody>
            <a:bodyPr>
              <a:spAutoFit/>
            </a:bodyPr>
            <a:lstStyle/>
            <a:p>
              <a:pPr algn="ctr" fontAlgn="auto">
                <a:spcBef>
                  <a:spcPts val="0"/>
                </a:spcBef>
                <a:spcAft>
                  <a:spcPts val="0"/>
                </a:spcAft>
                <a:defRPr/>
              </a:pPr>
              <a:r>
                <a:rPr lang="en-US" sz="3200" b="1" dirty="0">
                  <a:solidFill>
                    <a:srgbClr val="FFFF99"/>
                  </a:solidFill>
                  <a:latin typeface="Times New Roman" pitchFamily="18" charset="0"/>
                  <a:cs typeface="Times New Roman" pitchFamily="18" charset="0"/>
                </a:rPr>
                <a:t>*</a:t>
              </a:r>
            </a:p>
          </p:txBody>
        </p:sp>
        <p:sp>
          <p:nvSpPr>
            <p:cNvPr id="246" name="TextBox 51"/>
            <p:cNvSpPr txBox="1">
              <a:spLocks noChangeArrowheads="1"/>
            </p:cNvSpPr>
            <p:nvPr/>
          </p:nvSpPr>
          <p:spPr bwMode="auto">
            <a:xfrm>
              <a:off x="4773526" y="2057400"/>
              <a:ext cx="266628" cy="671221"/>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a:solidFill>
                    <a:srgbClr val="FFFF99"/>
                  </a:solidFill>
                  <a:latin typeface="Times New Roman" pitchFamily="18" charset="0"/>
                  <a:cs typeface="Times New Roman" pitchFamily="18" charset="0"/>
                </a:rPr>
                <a:t>=</a:t>
              </a:r>
            </a:p>
          </p:txBody>
        </p:sp>
        <p:grpSp>
          <p:nvGrpSpPr>
            <p:cNvPr id="250" name="Group 133"/>
            <p:cNvGrpSpPr>
              <a:grpSpLocks/>
            </p:cNvGrpSpPr>
            <p:nvPr/>
          </p:nvGrpSpPr>
          <p:grpSpPr bwMode="auto">
            <a:xfrm>
              <a:off x="5489245" y="2231661"/>
              <a:ext cx="499384" cy="288513"/>
              <a:chOff x="1247968" y="4724340"/>
              <a:chExt cx="822961" cy="457092"/>
            </a:xfrm>
          </p:grpSpPr>
          <p:cxnSp>
            <p:nvCxnSpPr>
              <p:cNvPr id="251" name="Straight Connector 250"/>
              <p:cNvCxnSpPr/>
              <p:nvPr/>
            </p:nvCxnSpPr>
            <p:spPr bwMode="auto">
              <a:xfrm rot="5400000">
                <a:off x="1024544" y="4948439"/>
                <a:ext cx="453897" cy="4253"/>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bwMode="auto">
              <a:xfrm rot="5400000">
                <a:off x="1427557" y="4949503"/>
                <a:ext cx="453897" cy="2127"/>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bwMode="auto">
              <a:xfrm rot="10800000">
                <a:off x="1247239" y="4727707"/>
                <a:ext cx="425344" cy="2044"/>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bwMode="auto">
              <a:xfrm rot="10800000">
                <a:off x="1644935" y="5177514"/>
                <a:ext cx="425344" cy="4089"/>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bwMode="auto">
              <a:xfrm rot="5400000">
                <a:off x="1829508" y="4949503"/>
                <a:ext cx="453897" cy="2126"/>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grpSp>
        <p:grpSp>
          <p:nvGrpSpPr>
            <p:cNvPr id="256" name="Group 34"/>
            <p:cNvGrpSpPr/>
            <p:nvPr/>
          </p:nvGrpSpPr>
          <p:grpSpPr>
            <a:xfrm>
              <a:off x="6502438" y="2198329"/>
              <a:ext cx="619676" cy="414920"/>
              <a:chOff x="6711950" y="5488658"/>
              <a:chExt cx="398463" cy="355600"/>
            </a:xfrm>
          </p:grpSpPr>
          <p:sp>
            <p:nvSpPr>
              <p:cNvPr id="257" name="Freeform 125"/>
              <p:cNvSpPr>
                <a:spLocks/>
              </p:cNvSpPr>
              <p:nvPr/>
            </p:nvSpPr>
            <p:spPr bwMode="auto">
              <a:xfrm>
                <a:off x="6711950" y="5488658"/>
                <a:ext cx="252413" cy="355600"/>
              </a:xfrm>
              <a:custGeom>
                <a:avLst/>
                <a:gdLst>
                  <a:gd name="T0" fmla="*/ 2147483647 w 1326"/>
                  <a:gd name="T1" fmla="*/ 2147483647 h 1470"/>
                  <a:gd name="T2" fmla="*/ 2147483647 w 1326"/>
                  <a:gd name="T3" fmla="*/ 2147483647 h 1470"/>
                  <a:gd name="T4" fmla="*/ 2147483647 w 1326"/>
                  <a:gd name="T5" fmla="*/ 2147483647 h 1470"/>
                  <a:gd name="T6" fmla="*/ 2147483647 w 1326"/>
                  <a:gd name="T7" fmla="*/ 2147483647 h 1470"/>
                  <a:gd name="T8" fmla="*/ 2147483647 w 1326"/>
                  <a:gd name="T9" fmla="*/ 2147483647 h 1470"/>
                  <a:gd name="T10" fmla="*/ 2147483647 w 1326"/>
                  <a:gd name="T11" fmla="*/ 2147483647 h 1470"/>
                  <a:gd name="T12" fmla="*/ 2147483647 w 1326"/>
                  <a:gd name="T13" fmla="*/ 2147483647 h 1470"/>
                  <a:gd name="T14" fmla="*/ 2147483647 w 1326"/>
                  <a:gd name="T15" fmla="*/ 2147483647 h 1470"/>
                  <a:gd name="T16" fmla="*/ 2147483647 w 1326"/>
                  <a:gd name="T17" fmla="*/ 2147483647 h 1470"/>
                  <a:gd name="T18" fmla="*/ 2147483647 w 1326"/>
                  <a:gd name="T19" fmla="*/ 2147483647 h 1470"/>
                  <a:gd name="T20" fmla="*/ 2147483647 w 1326"/>
                  <a:gd name="T21" fmla="*/ 2147483647 h 1470"/>
                  <a:gd name="T22" fmla="*/ 2147483647 w 1326"/>
                  <a:gd name="T23" fmla="*/ 2147483647 h 1470"/>
                  <a:gd name="T24" fmla="*/ 2147483647 w 1326"/>
                  <a:gd name="T25" fmla="*/ 2147483647 h 1470"/>
                  <a:gd name="T26" fmla="*/ 2147483647 w 1326"/>
                  <a:gd name="T27" fmla="*/ 2147483647 h 1470"/>
                  <a:gd name="T28" fmla="*/ 2147483647 w 1326"/>
                  <a:gd name="T29" fmla="*/ 2147483647 h 1470"/>
                  <a:gd name="T30" fmla="*/ 2147483647 w 1326"/>
                  <a:gd name="T31" fmla="*/ 2147483647 h 1470"/>
                  <a:gd name="T32" fmla="*/ 2147483647 w 1326"/>
                  <a:gd name="T33" fmla="*/ 2147483647 h 1470"/>
                  <a:gd name="T34" fmla="*/ 2147483647 w 1326"/>
                  <a:gd name="T35" fmla="*/ 2147483647 h 1470"/>
                  <a:gd name="T36" fmla="*/ 2147483647 w 1326"/>
                  <a:gd name="T37" fmla="*/ 2147483647 h 1470"/>
                  <a:gd name="T38" fmla="*/ 2147483647 w 1326"/>
                  <a:gd name="T39" fmla="*/ 2147483647 h 1470"/>
                  <a:gd name="T40" fmla="*/ 2147483647 w 1326"/>
                  <a:gd name="T41" fmla="*/ 2147483647 h 1470"/>
                  <a:gd name="T42" fmla="*/ 2147483647 w 1326"/>
                  <a:gd name="T43" fmla="*/ 2147483647 h 1470"/>
                  <a:gd name="T44" fmla="*/ 2147483647 w 1326"/>
                  <a:gd name="T45" fmla="*/ 2147483647 h 1470"/>
                  <a:gd name="T46" fmla="*/ 2147483647 w 1326"/>
                  <a:gd name="T47" fmla="*/ 0 h 1470"/>
                  <a:gd name="T48" fmla="*/ 2147483647 w 1326"/>
                  <a:gd name="T49" fmla="*/ 0 h 1470"/>
                  <a:gd name="T50" fmla="*/ 2147483647 w 1326"/>
                  <a:gd name="T51" fmla="*/ 0 h 1470"/>
                  <a:gd name="T52" fmla="*/ 2147483647 w 1326"/>
                  <a:gd name="T53" fmla="*/ 0 h 1470"/>
                  <a:gd name="T54" fmla="*/ 2147483647 w 1326"/>
                  <a:gd name="T55" fmla="*/ 0 h 1470"/>
                  <a:gd name="T56" fmla="*/ 2147483647 w 1326"/>
                  <a:gd name="T57" fmla="*/ 0 h 1470"/>
                  <a:gd name="T58" fmla="*/ 2147483647 w 1326"/>
                  <a:gd name="T59" fmla="*/ 0 h 1470"/>
                  <a:gd name="T60" fmla="*/ 2147483647 w 1326"/>
                  <a:gd name="T61" fmla="*/ 0 h 1470"/>
                  <a:gd name="T62" fmla="*/ 2147483647 w 1326"/>
                  <a:gd name="T63" fmla="*/ 0 h 1470"/>
                  <a:gd name="T64" fmla="*/ 2147483647 w 1326"/>
                  <a:gd name="T65" fmla="*/ 0 h 1470"/>
                  <a:gd name="T66" fmla="*/ 2147483647 w 1326"/>
                  <a:gd name="T67" fmla="*/ 0 h 1470"/>
                  <a:gd name="T68" fmla="*/ 2147483647 w 1326"/>
                  <a:gd name="T69" fmla="*/ 0 h 1470"/>
                  <a:gd name="T70" fmla="*/ 2147483647 w 1326"/>
                  <a:gd name="T71" fmla="*/ 0 h 1470"/>
                  <a:gd name="T72" fmla="*/ 2147483647 w 1326"/>
                  <a:gd name="T73" fmla="*/ 0 h 1470"/>
                  <a:gd name="T74" fmla="*/ 2147483647 w 1326"/>
                  <a:gd name="T75" fmla="*/ 0 h 1470"/>
                  <a:gd name="T76" fmla="*/ 2147483647 w 1326"/>
                  <a:gd name="T77" fmla="*/ 0 h 1470"/>
                  <a:gd name="T78" fmla="*/ 2147483647 w 1326"/>
                  <a:gd name="T79" fmla="*/ 0 h 1470"/>
                  <a:gd name="T80" fmla="*/ 2147483647 w 1326"/>
                  <a:gd name="T81" fmla="*/ 0 h 1470"/>
                  <a:gd name="T82" fmla="*/ 2147483647 w 1326"/>
                  <a:gd name="T83" fmla="*/ 0 h 14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1470"/>
                  <a:gd name="T128" fmla="*/ 1326 w 1326"/>
                  <a:gd name="T129" fmla="*/ 1470 h 14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1470">
                    <a:moveTo>
                      <a:pt x="0" y="1470"/>
                    </a:moveTo>
                    <a:lnTo>
                      <a:pt x="12" y="1470"/>
                    </a:lnTo>
                    <a:lnTo>
                      <a:pt x="24" y="1470"/>
                    </a:lnTo>
                    <a:lnTo>
                      <a:pt x="30" y="1470"/>
                    </a:lnTo>
                    <a:lnTo>
                      <a:pt x="42" y="1470"/>
                    </a:lnTo>
                    <a:lnTo>
                      <a:pt x="54" y="1470"/>
                    </a:lnTo>
                    <a:lnTo>
                      <a:pt x="66" y="1470"/>
                    </a:lnTo>
                    <a:lnTo>
                      <a:pt x="72" y="1470"/>
                    </a:lnTo>
                    <a:lnTo>
                      <a:pt x="84" y="1470"/>
                    </a:lnTo>
                    <a:lnTo>
                      <a:pt x="96" y="1470"/>
                    </a:lnTo>
                    <a:lnTo>
                      <a:pt x="108" y="1470"/>
                    </a:lnTo>
                    <a:lnTo>
                      <a:pt x="114" y="1470"/>
                    </a:lnTo>
                    <a:lnTo>
                      <a:pt x="126" y="1464"/>
                    </a:lnTo>
                    <a:lnTo>
                      <a:pt x="138" y="1464"/>
                    </a:lnTo>
                    <a:lnTo>
                      <a:pt x="150" y="1464"/>
                    </a:lnTo>
                    <a:lnTo>
                      <a:pt x="156" y="1464"/>
                    </a:lnTo>
                    <a:lnTo>
                      <a:pt x="168" y="1464"/>
                    </a:lnTo>
                    <a:lnTo>
                      <a:pt x="180" y="1464"/>
                    </a:lnTo>
                    <a:lnTo>
                      <a:pt x="186" y="1464"/>
                    </a:lnTo>
                    <a:lnTo>
                      <a:pt x="198" y="1464"/>
                    </a:lnTo>
                    <a:lnTo>
                      <a:pt x="210" y="1464"/>
                    </a:lnTo>
                    <a:lnTo>
                      <a:pt x="222" y="1464"/>
                    </a:lnTo>
                    <a:lnTo>
                      <a:pt x="228" y="1464"/>
                    </a:lnTo>
                    <a:lnTo>
                      <a:pt x="240" y="1464"/>
                    </a:lnTo>
                    <a:lnTo>
                      <a:pt x="252" y="1464"/>
                    </a:lnTo>
                    <a:lnTo>
                      <a:pt x="264" y="1464"/>
                    </a:lnTo>
                    <a:lnTo>
                      <a:pt x="270" y="1464"/>
                    </a:lnTo>
                    <a:lnTo>
                      <a:pt x="282" y="1464"/>
                    </a:lnTo>
                    <a:lnTo>
                      <a:pt x="294" y="1464"/>
                    </a:lnTo>
                    <a:lnTo>
                      <a:pt x="306" y="1464"/>
                    </a:lnTo>
                    <a:lnTo>
                      <a:pt x="312" y="1464"/>
                    </a:lnTo>
                    <a:lnTo>
                      <a:pt x="324" y="1464"/>
                    </a:lnTo>
                    <a:lnTo>
                      <a:pt x="336" y="1458"/>
                    </a:lnTo>
                    <a:lnTo>
                      <a:pt x="348" y="1458"/>
                    </a:lnTo>
                    <a:lnTo>
                      <a:pt x="354" y="1452"/>
                    </a:lnTo>
                    <a:lnTo>
                      <a:pt x="366" y="1446"/>
                    </a:lnTo>
                    <a:lnTo>
                      <a:pt x="378" y="1434"/>
                    </a:lnTo>
                    <a:lnTo>
                      <a:pt x="384" y="1422"/>
                    </a:lnTo>
                    <a:lnTo>
                      <a:pt x="396" y="1404"/>
                    </a:lnTo>
                    <a:lnTo>
                      <a:pt x="408" y="1380"/>
                    </a:lnTo>
                    <a:lnTo>
                      <a:pt x="420" y="1356"/>
                    </a:lnTo>
                    <a:lnTo>
                      <a:pt x="426" y="1320"/>
                    </a:lnTo>
                    <a:lnTo>
                      <a:pt x="438" y="1278"/>
                    </a:lnTo>
                    <a:lnTo>
                      <a:pt x="450" y="1236"/>
                    </a:lnTo>
                    <a:lnTo>
                      <a:pt x="462" y="1176"/>
                    </a:lnTo>
                    <a:lnTo>
                      <a:pt x="468" y="1116"/>
                    </a:lnTo>
                    <a:lnTo>
                      <a:pt x="480" y="1050"/>
                    </a:lnTo>
                    <a:lnTo>
                      <a:pt x="492" y="978"/>
                    </a:lnTo>
                    <a:lnTo>
                      <a:pt x="504" y="900"/>
                    </a:lnTo>
                    <a:lnTo>
                      <a:pt x="510" y="816"/>
                    </a:lnTo>
                    <a:lnTo>
                      <a:pt x="522" y="732"/>
                    </a:lnTo>
                    <a:lnTo>
                      <a:pt x="534" y="654"/>
                    </a:lnTo>
                    <a:lnTo>
                      <a:pt x="546" y="570"/>
                    </a:lnTo>
                    <a:lnTo>
                      <a:pt x="552" y="492"/>
                    </a:lnTo>
                    <a:lnTo>
                      <a:pt x="564" y="420"/>
                    </a:lnTo>
                    <a:lnTo>
                      <a:pt x="576" y="354"/>
                    </a:lnTo>
                    <a:lnTo>
                      <a:pt x="582" y="288"/>
                    </a:lnTo>
                    <a:lnTo>
                      <a:pt x="594" y="234"/>
                    </a:lnTo>
                    <a:lnTo>
                      <a:pt x="606" y="186"/>
                    </a:lnTo>
                    <a:lnTo>
                      <a:pt x="618" y="150"/>
                    </a:lnTo>
                    <a:lnTo>
                      <a:pt x="624" y="114"/>
                    </a:lnTo>
                    <a:lnTo>
                      <a:pt x="636" y="84"/>
                    </a:lnTo>
                    <a:lnTo>
                      <a:pt x="648" y="66"/>
                    </a:lnTo>
                    <a:lnTo>
                      <a:pt x="660" y="48"/>
                    </a:lnTo>
                    <a:lnTo>
                      <a:pt x="666" y="36"/>
                    </a:lnTo>
                    <a:lnTo>
                      <a:pt x="678" y="24"/>
                    </a:lnTo>
                    <a:lnTo>
                      <a:pt x="690" y="18"/>
                    </a:lnTo>
                    <a:lnTo>
                      <a:pt x="702" y="12"/>
                    </a:lnTo>
                    <a:lnTo>
                      <a:pt x="708" y="6"/>
                    </a:lnTo>
                    <a:lnTo>
                      <a:pt x="720" y="6"/>
                    </a:lnTo>
                    <a:lnTo>
                      <a:pt x="732" y="6"/>
                    </a:lnTo>
                    <a:lnTo>
                      <a:pt x="738" y="0"/>
                    </a:lnTo>
                    <a:lnTo>
                      <a:pt x="750" y="0"/>
                    </a:lnTo>
                    <a:lnTo>
                      <a:pt x="762" y="0"/>
                    </a:lnTo>
                    <a:lnTo>
                      <a:pt x="774" y="0"/>
                    </a:lnTo>
                    <a:lnTo>
                      <a:pt x="780" y="0"/>
                    </a:lnTo>
                    <a:lnTo>
                      <a:pt x="792" y="0"/>
                    </a:lnTo>
                    <a:lnTo>
                      <a:pt x="804" y="0"/>
                    </a:lnTo>
                    <a:lnTo>
                      <a:pt x="816" y="0"/>
                    </a:lnTo>
                    <a:lnTo>
                      <a:pt x="822" y="0"/>
                    </a:lnTo>
                    <a:lnTo>
                      <a:pt x="834" y="0"/>
                    </a:lnTo>
                    <a:lnTo>
                      <a:pt x="846" y="0"/>
                    </a:lnTo>
                    <a:lnTo>
                      <a:pt x="858" y="0"/>
                    </a:lnTo>
                    <a:lnTo>
                      <a:pt x="864" y="0"/>
                    </a:lnTo>
                    <a:lnTo>
                      <a:pt x="876" y="0"/>
                    </a:lnTo>
                    <a:lnTo>
                      <a:pt x="888" y="0"/>
                    </a:lnTo>
                    <a:lnTo>
                      <a:pt x="900" y="0"/>
                    </a:lnTo>
                    <a:lnTo>
                      <a:pt x="906" y="0"/>
                    </a:lnTo>
                    <a:lnTo>
                      <a:pt x="918" y="0"/>
                    </a:lnTo>
                    <a:lnTo>
                      <a:pt x="930" y="0"/>
                    </a:lnTo>
                    <a:lnTo>
                      <a:pt x="936" y="0"/>
                    </a:lnTo>
                    <a:lnTo>
                      <a:pt x="948" y="0"/>
                    </a:lnTo>
                    <a:lnTo>
                      <a:pt x="960" y="0"/>
                    </a:lnTo>
                    <a:lnTo>
                      <a:pt x="972" y="0"/>
                    </a:lnTo>
                    <a:lnTo>
                      <a:pt x="978" y="0"/>
                    </a:lnTo>
                    <a:lnTo>
                      <a:pt x="990" y="0"/>
                    </a:lnTo>
                    <a:lnTo>
                      <a:pt x="1002" y="0"/>
                    </a:lnTo>
                    <a:lnTo>
                      <a:pt x="1014" y="0"/>
                    </a:lnTo>
                    <a:lnTo>
                      <a:pt x="1020" y="0"/>
                    </a:lnTo>
                    <a:lnTo>
                      <a:pt x="1032" y="0"/>
                    </a:lnTo>
                    <a:lnTo>
                      <a:pt x="1044" y="0"/>
                    </a:lnTo>
                    <a:lnTo>
                      <a:pt x="1056" y="0"/>
                    </a:lnTo>
                    <a:lnTo>
                      <a:pt x="1062" y="0"/>
                    </a:lnTo>
                    <a:lnTo>
                      <a:pt x="1074" y="0"/>
                    </a:lnTo>
                    <a:lnTo>
                      <a:pt x="1086" y="0"/>
                    </a:lnTo>
                    <a:lnTo>
                      <a:pt x="1098" y="0"/>
                    </a:lnTo>
                    <a:lnTo>
                      <a:pt x="1104" y="0"/>
                    </a:lnTo>
                    <a:lnTo>
                      <a:pt x="1116" y="0"/>
                    </a:lnTo>
                    <a:lnTo>
                      <a:pt x="1128" y="0"/>
                    </a:lnTo>
                    <a:lnTo>
                      <a:pt x="1134" y="0"/>
                    </a:lnTo>
                    <a:lnTo>
                      <a:pt x="1146" y="0"/>
                    </a:lnTo>
                    <a:lnTo>
                      <a:pt x="1158" y="0"/>
                    </a:lnTo>
                    <a:lnTo>
                      <a:pt x="1170" y="0"/>
                    </a:lnTo>
                    <a:lnTo>
                      <a:pt x="1176" y="0"/>
                    </a:lnTo>
                    <a:lnTo>
                      <a:pt x="1188" y="0"/>
                    </a:lnTo>
                    <a:lnTo>
                      <a:pt x="1200" y="0"/>
                    </a:lnTo>
                    <a:lnTo>
                      <a:pt x="1212" y="0"/>
                    </a:lnTo>
                    <a:lnTo>
                      <a:pt x="1218" y="0"/>
                    </a:lnTo>
                    <a:lnTo>
                      <a:pt x="1230" y="0"/>
                    </a:lnTo>
                    <a:lnTo>
                      <a:pt x="1242" y="0"/>
                    </a:lnTo>
                    <a:lnTo>
                      <a:pt x="1254" y="0"/>
                    </a:lnTo>
                    <a:lnTo>
                      <a:pt x="1260" y="0"/>
                    </a:lnTo>
                    <a:lnTo>
                      <a:pt x="1272" y="0"/>
                    </a:lnTo>
                    <a:lnTo>
                      <a:pt x="1284" y="0"/>
                    </a:lnTo>
                    <a:lnTo>
                      <a:pt x="1296" y="0"/>
                    </a:lnTo>
                    <a:lnTo>
                      <a:pt x="1302" y="0"/>
                    </a:lnTo>
                    <a:lnTo>
                      <a:pt x="1314" y="0"/>
                    </a:lnTo>
                    <a:lnTo>
                      <a:pt x="1326" y="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sp>
            <p:nvSpPr>
              <p:cNvPr id="258" name="Freeform 126"/>
              <p:cNvSpPr>
                <a:spLocks/>
              </p:cNvSpPr>
              <p:nvPr/>
            </p:nvSpPr>
            <p:spPr bwMode="auto">
              <a:xfrm>
                <a:off x="6964363" y="5488658"/>
                <a:ext cx="146050" cy="355600"/>
              </a:xfrm>
              <a:custGeom>
                <a:avLst/>
                <a:gdLst>
                  <a:gd name="T0" fmla="*/ 2147483647 w 756"/>
                  <a:gd name="T1" fmla="*/ 0 h 1470"/>
                  <a:gd name="T2" fmla="*/ 2147483647 w 756"/>
                  <a:gd name="T3" fmla="*/ 2147483647 h 1470"/>
                  <a:gd name="T4" fmla="*/ 2147483647 w 756"/>
                  <a:gd name="T5" fmla="*/ 2147483647 h 1470"/>
                  <a:gd name="T6" fmla="*/ 2147483647 w 756"/>
                  <a:gd name="T7" fmla="*/ 2147483647 h 1470"/>
                  <a:gd name="T8" fmla="*/ 2147483647 w 756"/>
                  <a:gd name="T9" fmla="*/ 2147483647 h 1470"/>
                  <a:gd name="T10" fmla="*/ 2147483647 w 756"/>
                  <a:gd name="T11" fmla="*/ 2147483647 h 1470"/>
                  <a:gd name="T12" fmla="*/ 2147483647 w 756"/>
                  <a:gd name="T13" fmla="*/ 2147483647 h 1470"/>
                  <a:gd name="T14" fmla="*/ 2147483647 w 756"/>
                  <a:gd name="T15" fmla="*/ 2147483647 h 1470"/>
                  <a:gd name="T16" fmla="*/ 2147483647 w 756"/>
                  <a:gd name="T17" fmla="*/ 2147483647 h 1470"/>
                  <a:gd name="T18" fmla="*/ 2147483647 w 756"/>
                  <a:gd name="T19" fmla="*/ 2147483647 h 1470"/>
                  <a:gd name="T20" fmla="*/ 2147483647 w 756"/>
                  <a:gd name="T21" fmla="*/ 2147483647 h 1470"/>
                  <a:gd name="T22" fmla="*/ 2147483647 w 756"/>
                  <a:gd name="T23" fmla="*/ 2147483647 h 1470"/>
                  <a:gd name="T24" fmla="*/ 2147483647 w 756"/>
                  <a:gd name="T25" fmla="*/ 2147483647 h 1470"/>
                  <a:gd name="T26" fmla="*/ 2147483647 w 756"/>
                  <a:gd name="T27" fmla="*/ 2147483647 h 1470"/>
                  <a:gd name="T28" fmla="*/ 2147483647 w 756"/>
                  <a:gd name="T29" fmla="*/ 2147483647 h 1470"/>
                  <a:gd name="T30" fmla="*/ 2147483647 w 756"/>
                  <a:gd name="T31" fmla="*/ 2147483647 h 1470"/>
                  <a:gd name="T32" fmla="*/ 2147483647 w 756"/>
                  <a:gd name="T33" fmla="*/ 2147483647 h 1470"/>
                  <a:gd name="T34" fmla="*/ 2147483647 w 756"/>
                  <a:gd name="T35" fmla="*/ 2147483647 h 1470"/>
                  <a:gd name="T36" fmla="*/ 2147483647 w 756"/>
                  <a:gd name="T37" fmla="*/ 2147483647 h 1470"/>
                  <a:gd name="T38" fmla="*/ 2147483647 w 756"/>
                  <a:gd name="T39" fmla="*/ 2147483647 h 1470"/>
                  <a:gd name="T40" fmla="*/ 2147483647 w 756"/>
                  <a:gd name="T41" fmla="*/ 2147483647 h 1470"/>
                  <a:gd name="T42" fmla="*/ 2147483647 w 756"/>
                  <a:gd name="T43" fmla="*/ 2147483647 h 1470"/>
                  <a:gd name="T44" fmla="*/ 2147483647 w 756"/>
                  <a:gd name="T45" fmla="*/ 2147483647 h 1470"/>
                  <a:gd name="T46" fmla="*/ 2147483647 w 756"/>
                  <a:gd name="T47" fmla="*/ 2147483647 h 1470"/>
                  <a:gd name="T48" fmla="*/ 2147483647 w 756"/>
                  <a:gd name="T49" fmla="*/ 2147483647 h 1470"/>
                  <a:gd name="T50" fmla="*/ 2147483647 w 756"/>
                  <a:gd name="T51" fmla="*/ 2147483647 h 1470"/>
                  <a:gd name="T52" fmla="*/ 2147483647 w 756"/>
                  <a:gd name="T53" fmla="*/ 2147483647 h 1470"/>
                  <a:gd name="T54" fmla="*/ 2147483647 w 756"/>
                  <a:gd name="T55" fmla="*/ 2147483647 h 1470"/>
                  <a:gd name="T56" fmla="*/ 2147483647 w 756"/>
                  <a:gd name="T57" fmla="*/ 2147483647 h 1470"/>
                  <a:gd name="T58" fmla="*/ 2147483647 w 756"/>
                  <a:gd name="T59" fmla="*/ 2147483647 h 1470"/>
                  <a:gd name="T60" fmla="*/ 2147483647 w 756"/>
                  <a:gd name="T61" fmla="*/ 2147483647 h 1470"/>
                  <a:gd name="T62" fmla="*/ 2147483647 w 756"/>
                  <a:gd name="T63" fmla="*/ 2147483647 h 1470"/>
                  <a:gd name="T64" fmla="*/ 2147483647 w 756"/>
                  <a:gd name="T65" fmla="*/ 2147483647 h 1470"/>
                  <a:gd name="T66" fmla="*/ 2147483647 w 756"/>
                  <a:gd name="T67" fmla="*/ 2147483647 h 1470"/>
                  <a:gd name="T68" fmla="*/ 2147483647 w 756"/>
                  <a:gd name="T69" fmla="*/ 2147483647 h 1470"/>
                  <a:gd name="T70" fmla="*/ 2147483647 w 756"/>
                  <a:gd name="T71" fmla="*/ 2147483647 h 1470"/>
                  <a:gd name="T72" fmla="*/ 2147483647 w 756"/>
                  <a:gd name="T73" fmla="*/ 2147483647 h 14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6"/>
                  <a:gd name="T112" fmla="*/ 0 h 1470"/>
                  <a:gd name="T113" fmla="*/ 756 w 756"/>
                  <a:gd name="T114" fmla="*/ 1470 h 14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6" h="1470">
                    <a:moveTo>
                      <a:pt x="0" y="0"/>
                    </a:moveTo>
                    <a:lnTo>
                      <a:pt x="6" y="0"/>
                    </a:lnTo>
                    <a:lnTo>
                      <a:pt x="18" y="0"/>
                    </a:lnTo>
                    <a:lnTo>
                      <a:pt x="30" y="6"/>
                    </a:lnTo>
                    <a:lnTo>
                      <a:pt x="42" y="6"/>
                    </a:lnTo>
                    <a:lnTo>
                      <a:pt x="48" y="6"/>
                    </a:lnTo>
                    <a:lnTo>
                      <a:pt x="60" y="12"/>
                    </a:lnTo>
                    <a:lnTo>
                      <a:pt x="72" y="18"/>
                    </a:lnTo>
                    <a:lnTo>
                      <a:pt x="84" y="24"/>
                    </a:lnTo>
                    <a:lnTo>
                      <a:pt x="90" y="36"/>
                    </a:lnTo>
                    <a:lnTo>
                      <a:pt x="102" y="48"/>
                    </a:lnTo>
                    <a:lnTo>
                      <a:pt x="114" y="66"/>
                    </a:lnTo>
                    <a:lnTo>
                      <a:pt x="126" y="84"/>
                    </a:lnTo>
                    <a:lnTo>
                      <a:pt x="132" y="114"/>
                    </a:lnTo>
                    <a:lnTo>
                      <a:pt x="144" y="150"/>
                    </a:lnTo>
                    <a:lnTo>
                      <a:pt x="156" y="186"/>
                    </a:lnTo>
                    <a:lnTo>
                      <a:pt x="162" y="234"/>
                    </a:lnTo>
                    <a:lnTo>
                      <a:pt x="174" y="288"/>
                    </a:lnTo>
                    <a:lnTo>
                      <a:pt x="186" y="354"/>
                    </a:lnTo>
                    <a:lnTo>
                      <a:pt x="198" y="420"/>
                    </a:lnTo>
                    <a:lnTo>
                      <a:pt x="204" y="492"/>
                    </a:lnTo>
                    <a:lnTo>
                      <a:pt x="216" y="570"/>
                    </a:lnTo>
                    <a:lnTo>
                      <a:pt x="228" y="654"/>
                    </a:lnTo>
                    <a:lnTo>
                      <a:pt x="240" y="732"/>
                    </a:lnTo>
                    <a:lnTo>
                      <a:pt x="246" y="816"/>
                    </a:lnTo>
                    <a:lnTo>
                      <a:pt x="258" y="900"/>
                    </a:lnTo>
                    <a:lnTo>
                      <a:pt x="270" y="978"/>
                    </a:lnTo>
                    <a:lnTo>
                      <a:pt x="282" y="1050"/>
                    </a:lnTo>
                    <a:lnTo>
                      <a:pt x="288" y="1116"/>
                    </a:lnTo>
                    <a:lnTo>
                      <a:pt x="300" y="1176"/>
                    </a:lnTo>
                    <a:lnTo>
                      <a:pt x="312" y="1236"/>
                    </a:lnTo>
                    <a:lnTo>
                      <a:pt x="324" y="1278"/>
                    </a:lnTo>
                    <a:lnTo>
                      <a:pt x="330" y="1320"/>
                    </a:lnTo>
                    <a:lnTo>
                      <a:pt x="342" y="1356"/>
                    </a:lnTo>
                    <a:lnTo>
                      <a:pt x="354" y="1380"/>
                    </a:lnTo>
                    <a:lnTo>
                      <a:pt x="360" y="1404"/>
                    </a:lnTo>
                    <a:lnTo>
                      <a:pt x="372" y="1422"/>
                    </a:lnTo>
                    <a:lnTo>
                      <a:pt x="384" y="1434"/>
                    </a:lnTo>
                    <a:lnTo>
                      <a:pt x="396" y="1446"/>
                    </a:lnTo>
                    <a:lnTo>
                      <a:pt x="402" y="1452"/>
                    </a:lnTo>
                    <a:lnTo>
                      <a:pt x="414" y="1458"/>
                    </a:lnTo>
                    <a:lnTo>
                      <a:pt x="426" y="1458"/>
                    </a:lnTo>
                    <a:lnTo>
                      <a:pt x="438" y="1464"/>
                    </a:lnTo>
                    <a:lnTo>
                      <a:pt x="444" y="1464"/>
                    </a:lnTo>
                    <a:lnTo>
                      <a:pt x="456" y="1464"/>
                    </a:lnTo>
                    <a:lnTo>
                      <a:pt x="468" y="1464"/>
                    </a:lnTo>
                    <a:lnTo>
                      <a:pt x="480" y="1464"/>
                    </a:lnTo>
                    <a:lnTo>
                      <a:pt x="486" y="1464"/>
                    </a:lnTo>
                    <a:lnTo>
                      <a:pt x="498" y="1464"/>
                    </a:lnTo>
                    <a:lnTo>
                      <a:pt x="510" y="1464"/>
                    </a:lnTo>
                    <a:lnTo>
                      <a:pt x="522" y="1464"/>
                    </a:lnTo>
                    <a:lnTo>
                      <a:pt x="528" y="1464"/>
                    </a:lnTo>
                    <a:lnTo>
                      <a:pt x="540" y="1464"/>
                    </a:lnTo>
                    <a:lnTo>
                      <a:pt x="552" y="1464"/>
                    </a:lnTo>
                    <a:lnTo>
                      <a:pt x="558" y="1464"/>
                    </a:lnTo>
                    <a:lnTo>
                      <a:pt x="570" y="1464"/>
                    </a:lnTo>
                    <a:lnTo>
                      <a:pt x="582" y="1464"/>
                    </a:lnTo>
                    <a:lnTo>
                      <a:pt x="594" y="1464"/>
                    </a:lnTo>
                    <a:lnTo>
                      <a:pt x="600" y="1464"/>
                    </a:lnTo>
                    <a:lnTo>
                      <a:pt x="612" y="1464"/>
                    </a:lnTo>
                    <a:lnTo>
                      <a:pt x="624" y="1464"/>
                    </a:lnTo>
                    <a:lnTo>
                      <a:pt x="636" y="1464"/>
                    </a:lnTo>
                    <a:lnTo>
                      <a:pt x="642" y="1470"/>
                    </a:lnTo>
                    <a:lnTo>
                      <a:pt x="654" y="1470"/>
                    </a:lnTo>
                    <a:lnTo>
                      <a:pt x="666" y="1470"/>
                    </a:lnTo>
                    <a:lnTo>
                      <a:pt x="678" y="1470"/>
                    </a:lnTo>
                    <a:lnTo>
                      <a:pt x="684" y="1470"/>
                    </a:lnTo>
                    <a:lnTo>
                      <a:pt x="696" y="1470"/>
                    </a:lnTo>
                    <a:lnTo>
                      <a:pt x="708" y="1470"/>
                    </a:lnTo>
                    <a:lnTo>
                      <a:pt x="714" y="1470"/>
                    </a:lnTo>
                    <a:lnTo>
                      <a:pt x="726" y="1470"/>
                    </a:lnTo>
                    <a:lnTo>
                      <a:pt x="738" y="1470"/>
                    </a:lnTo>
                    <a:lnTo>
                      <a:pt x="750" y="1470"/>
                    </a:lnTo>
                    <a:lnTo>
                      <a:pt x="756" y="147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grpSp>
        <p:cxnSp>
          <p:nvCxnSpPr>
            <p:cNvPr id="259" name="Straight Connector 258"/>
            <p:cNvCxnSpPr/>
            <p:nvPr/>
          </p:nvCxnSpPr>
          <p:spPr bwMode="auto">
            <a:xfrm rot="5400000">
              <a:off x="5021570" y="2322923"/>
              <a:ext cx="676967"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bwMode="auto">
            <a:xfrm>
              <a:off x="5360054" y="2659770"/>
              <a:ext cx="773444" cy="21257"/>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261" name="Freeform 174"/>
            <p:cNvSpPr>
              <a:spLocks/>
            </p:cNvSpPr>
            <p:nvPr/>
          </p:nvSpPr>
          <p:spPr bwMode="auto">
            <a:xfrm>
              <a:off x="3843623" y="2130319"/>
              <a:ext cx="346659" cy="307415"/>
            </a:xfrm>
            <a:custGeom>
              <a:avLst/>
              <a:gdLst>
                <a:gd name="T0" fmla="*/ 2147483647 w 2136"/>
                <a:gd name="T1" fmla="*/ 2147483647 h 2136"/>
                <a:gd name="T2" fmla="*/ 2147483647 w 2136"/>
                <a:gd name="T3" fmla="*/ 2147483647 h 2136"/>
                <a:gd name="T4" fmla="*/ 2147483647 w 2136"/>
                <a:gd name="T5" fmla="*/ 2147483647 h 2136"/>
                <a:gd name="T6" fmla="*/ 2147483647 w 2136"/>
                <a:gd name="T7" fmla="*/ 2147483647 h 2136"/>
                <a:gd name="T8" fmla="*/ 2147483647 w 2136"/>
                <a:gd name="T9" fmla="*/ 2147483647 h 2136"/>
                <a:gd name="T10" fmla="*/ 2147483647 w 2136"/>
                <a:gd name="T11" fmla="*/ 2147483647 h 2136"/>
                <a:gd name="T12" fmla="*/ 2147483647 w 2136"/>
                <a:gd name="T13" fmla="*/ 2147483647 h 2136"/>
                <a:gd name="T14" fmla="*/ 2147483647 w 2136"/>
                <a:gd name="T15" fmla="*/ 2147483647 h 2136"/>
                <a:gd name="T16" fmla="*/ 2147483647 w 2136"/>
                <a:gd name="T17" fmla="*/ 2147483647 h 2136"/>
                <a:gd name="T18" fmla="*/ 2147483647 w 2136"/>
                <a:gd name="T19" fmla="*/ 2147483647 h 2136"/>
                <a:gd name="T20" fmla="*/ 2147483647 w 2136"/>
                <a:gd name="T21" fmla="*/ 2147483647 h 2136"/>
                <a:gd name="T22" fmla="*/ 2147483647 w 2136"/>
                <a:gd name="T23" fmla="*/ 2147483647 h 2136"/>
                <a:gd name="T24" fmla="*/ 2147483647 w 2136"/>
                <a:gd name="T25" fmla="*/ 2147483647 h 2136"/>
                <a:gd name="T26" fmla="*/ 2147483647 w 2136"/>
                <a:gd name="T27" fmla="*/ 2147483647 h 2136"/>
                <a:gd name="T28" fmla="*/ 2147483647 w 2136"/>
                <a:gd name="T29" fmla="*/ 2147483647 h 2136"/>
                <a:gd name="T30" fmla="*/ 2147483647 w 2136"/>
                <a:gd name="T31" fmla="*/ 2147483647 h 2136"/>
                <a:gd name="T32" fmla="*/ 2147483647 w 2136"/>
                <a:gd name="T33" fmla="*/ 0 h 2136"/>
                <a:gd name="T34" fmla="*/ 2147483647 w 2136"/>
                <a:gd name="T35" fmla="*/ 0 h 2136"/>
                <a:gd name="T36" fmla="*/ 2147483647 w 2136"/>
                <a:gd name="T37" fmla="*/ 2147483647 h 2136"/>
                <a:gd name="T38" fmla="*/ 2147483647 w 2136"/>
                <a:gd name="T39" fmla="*/ 2147483647 h 2136"/>
                <a:gd name="T40" fmla="*/ 2147483647 w 2136"/>
                <a:gd name="T41" fmla="*/ 2147483647 h 2136"/>
                <a:gd name="T42" fmla="*/ 2147483647 w 2136"/>
                <a:gd name="T43" fmla="*/ 2147483647 h 2136"/>
                <a:gd name="T44" fmla="*/ 2147483647 w 2136"/>
                <a:gd name="T45" fmla="*/ 2147483647 h 2136"/>
                <a:gd name="T46" fmla="*/ 2147483647 w 2136"/>
                <a:gd name="T47" fmla="*/ 2147483647 h 2136"/>
                <a:gd name="T48" fmla="*/ 2147483647 w 2136"/>
                <a:gd name="T49" fmla="*/ 2147483647 h 2136"/>
                <a:gd name="T50" fmla="*/ 2147483647 w 2136"/>
                <a:gd name="T51" fmla="*/ 2147483647 h 2136"/>
                <a:gd name="T52" fmla="*/ 2147483647 w 2136"/>
                <a:gd name="T53" fmla="*/ 2147483647 h 2136"/>
                <a:gd name="T54" fmla="*/ 2147483647 w 2136"/>
                <a:gd name="T55" fmla="*/ 2147483647 h 2136"/>
                <a:gd name="T56" fmla="*/ 2147483647 w 2136"/>
                <a:gd name="T57" fmla="*/ 2147483647 h 2136"/>
                <a:gd name="T58" fmla="*/ 2147483647 w 2136"/>
                <a:gd name="T59" fmla="*/ 2147483647 h 2136"/>
                <a:gd name="T60" fmla="*/ 2147483647 w 2136"/>
                <a:gd name="T61" fmla="*/ 2147483647 h 2136"/>
                <a:gd name="T62" fmla="*/ 2147483647 w 2136"/>
                <a:gd name="T63" fmla="*/ 2147483647 h 2136"/>
                <a:gd name="T64" fmla="*/ 2147483647 w 2136"/>
                <a:gd name="T65" fmla="*/ 2147483647 h 2136"/>
                <a:gd name="T66" fmla="*/ 2147483647 w 2136"/>
                <a:gd name="T67" fmla="*/ 2147483647 h 2136"/>
                <a:gd name="T68" fmla="*/ 2147483647 w 2136"/>
                <a:gd name="T69" fmla="*/ 2147483647 h 2136"/>
                <a:gd name="T70" fmla="*/ 2147483647 w 2136"/>
                <a:gd name="T71" fmla="*/ 2147483647 h 2136"/>
                <a:gd name="T72" fmla="*/ 2147483647 w 2136"/>
                <a:gd name="T73" fmla="*/ 2147483647 h 2136"/>
                <a:gd name="T74" fmla="*/ 2147483647 w 2136"/>
                <a:gd name="T75" fmla="*/ 2147483647 h 2136"/>
                <a:gd name="T76" fmla="*/ 2147483647 w 2136"/>
                <a:gd name="T77" fmla="*/ 2147483647 h 2136"/>
                <a:gd name="T78" fmla="*/ 2147483647 w 2136"/>
                <a:gd name="T79" fmla="*/ 2147483647 h 2136"/>
                <a:gd name="T80" fmla="*/ 2147483647 w 2136"/>
                <a:gd name="T81" fmla="*/ 2147483647 h 2136"/>
                <a:gd name="T82" fmla="*/ 2147483647 w 2136"/>
                <a:gd name="T83" fmla="*/ 2147483647 h 21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36"/>
                <a:gd name="T127" fmla="*/ 0 h 2136"/>
                <a:gd name="T128" fmla="*/ 2136 w 2136"/>
                <a:gd name="T129" fmla="*/ 2136 h 21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36" h="2136">
                  <a:moveTo>
                    <a:pt x="0" y="1188"/>
                  </a:moveTo>
                  <a:lnTo>
                    <a:pt x="12" y="1140"/>
                  </a:lnTo>
                  <a:lnTo>
                    <a:pt x="30" y="1092"/>
                  </a:lnTo>
                  <a:lnTo>
                    <a:pt x="48" y="1044"/>
                  </a:lnTo>
                  <a:lnTo>
                    <a:pt x="66" y="996"/>
                  </a:lnTo>
                  <a:lnTo>
                    <a:pt x="84" y="954"/>
                  </a:lnTo>
                  <a:lnTo>
                    <a:pt x="96" y="906"/>
                  </a:lnTo>
                  <a:lnTo>
                    <a:pt x="114" y="858"/>
                  </a:lnTo>
                  <a:lnTo>
                    <a:pt x="132" y="816"/>
                  </a:lnTo>
                  <a:lnTo>
                    <a:pt x="150" y="774"/>
                  </a:lnTo>
                  <a:lnTo>
                    <a:pt x="168" y="726"/>
                  </a:lnTo>
                  <a:lnTo>
                    <a:pt x="180" y="684"/>
                  </a:lnTo>
                  <a:lnTo>
                    <a:pt x="198" y="648"/>
                  </a:lnTo>
                  <a:lnTo>
                    <a:pt x="216" y="606"/>
                  </a:lnTo>
                  <a:lnTo>
                    <a:pt x="234" y="564"/>
                  </a:lnTo>
                  <a:lnTo>
                    <a:pt x="252" y="528"/>
                  </a:lnTo>
                  <a:lnTo>
                    <a:pt x="264" y="492"/>
                  </a:lnTo>
                  <a:lnTo>
                    <a:pt x="282" y="462"/>
                  </a:lnTo>
                  <a:lnTo>
                    <a:pt x="300" y="426"/>
                  </a:lnTo>
                  <a:lnTo>
                    <a:pt x="318" y="396"/>
                  </a:lnTo>
                  <a:lnTo>
                    <a:pt x="336" y="366"/>
                  </a:lnTo>
                  <a:lnTo>
                    <a:pt x="354" y="336"/>
                  </a:lnTo>
                  <a:lnTo>
                    <a:pt x="366" y="306"/>
                  </a:lnTo>
                  <a:lnTo>
                    <a:pt x="384" y="282"/>
                  </a:lnTo>
                  <a:lnTo>
                    <a:pt x="402" y="258"/>
                  </a:lnTo>
                  <a:lnTo>
                    <a:pt x="420" y="234"/>
                  </a:lnTo>
                  <a:lnTo>
                    <a:pt x="438" y="210"/>
                  </a:lnTo>
                  <a:lnTo>
                    <a:pt x="450" y="192"/>
                  </a:lnTo>
                  <a:lnTo>
                    <a:pt x="468" y="174"/>
                  </a:lnTo>
                  <a:lnTo>
                    <a:pt x="486" y="156"/>
                  </a:lnTo>
                  <a:lnTo>
                    <a:pt x="504" y="138"/>
                  </a:lnTo>
                  <a:lnTo>
                    <a:pt x="522" y="126"/>
                  </a:lnTo>
                  <a:lnTo>
                    <a:pt x="534" y="108"/>
                  </a:lnTo>
                  <a:lnTo>
                    <a:pt x="552" y="96"/>
                  </a:lnTo>
                  <a:lnTo>
                    <a:pt x="570" y="84"/>
                  </a:lnTo>
                  <a:lnTo>
                    <a:pt x="588" y="72"/>
                  </a:lnTo>
                  <a:lnTo>
                    <a:pt x="606" y="60"/>
                  </a:lnTo>
                  <a:lnTo>
                    <a:pt x="618" y="54"/>
                  </a:lnTo>
                  <a:lnTo>
                    <a:pt x="636" y="48"/>
                  </a:lnTo>
                  <a:lnTo>
                    <a:pt x="654" y="36"/>
                  </a:lnTo>
                  <a:lnTo>
                    <a:pt x="672" y="30"/>
                  </a:lnTo>
                  <a:lnTo>
                    <a:pt x="690" y="24"/>
                  </a:lnTo>
                  <a:lnTo>
                    <a:pt x="708" y="18"/>
                  </a:lnTo>
                  <a:lnTo>
                    <a:pt x="720" y="18"/>
                  </a:lnTo>
                  <a:lnTo>
                    <a:pt x="738" y="12"/>
                  </a:lnTo>
                  <a:lnTo>
                    <a:pt x="756" y="6"/>
                  </a:lnTo>
                  <a:lnTo>
                    <a:pt x="774" y="6"/>
                  </a:lnTo>
                  <a:lnTo>
                    <a:pt x="792" y="6"/>
                  </a:lnTo>
                  <a:lnTo>
                    <a:pt x="804" y="0"/>
                  </a:lnTo>
                  <a:lnTo>
                    <a:pt x="822" y="0"/>
                  </a:lnTo>
                  <a:lnTo>
                    <a:pt x="840" y="0"/>
                  </a:lnTo>
                  <a:lnTo>
                    <a:pt x="858" y="0"/>
                  </a:lnTo>
                  <a:lnTo>
                    <a:pt x="876" y="0"/>
                  </a:lnTo>
                  <a:lnTo>
                    <a:pt x="888" y="0"/>
                  </a:lnTo>
                  <a:lnTo>
                    <a:pt x="906" y="6"/>
                  </a:lnTo>
                  <a:lnTo>
                    <a:pt x="924" y="6"/>
                  </a:lnTo>
                  <a:lnTo>
                    <a:pt x="942" y="6"/>
                  </a:lnTo>
                  <a:lnTo>
                    <a:pt x="960" y="12"/>
                  </a:lnTo>
                  <a:lnTo>
                    <a:pt x="972" y="18"/>
                  </a:lnTo>
                  <a:lnTo>
                    <a:pt x="990" y="18"/>
                  </a:lnTo>
                  <a:lnTo>
                    <a:pt x="1008" y="24"/>
                  </a:lnTo>
                  <a:lnTo>
                    <a:pt x="1026" y="30"/>
                  </a:lnTo>
                  <a:lnTo>
                    <a:pt x="1044" y="36"/>
                  </a:lnTo>
                  <a:lnTo>
                    <a:pt x="1062" y="48"/>
                  </a:lnTo>
                  <a:lnTo>
                    <a:pt x="1074" y="54"/>
                  </a:lnTo>
                  <a:lnTo>
                    <a:pt x="1092" y="60"/>
                  </a:lnTo>
                  <a:lnTo>
                    <a:pt x="1110" y="72"/>
                  </a:lnTo>
                  <a:lnTo>
                    <a:pt x="1128" y="84"/>
                  </a:lnTo>
                  <a:lnTo>
                    <a:pt x="1146" y="96"/>
                  </a:lnTo>
                  <a:lnTo>
                    <a:pt x="1158" y="108"/>
                  </a:lnTo>
                  <a:lnTo>
                    <a:pt x="1176" y="126"/>
                  </a:lnTo>
                  <a:lnTo>
                    <a:pt x="1194" y="138"/>
                  </a:lnTo>
                  <a:lnTo>
                    <a:pt x="1212" y="156"/>
                  </a:lnTo>
                  <a:lnTo>
                    <a:pt x="1230" y="174"/>
                  </a:lnTo>
                  <a:lnTo>
                    <a:pt x="1242" y="192"/>
                  </a:lnTo>
                  <a:lnTo>
                    <a:pt x="1260" y="210"/>
                  </a:lnTo>
                  <a:lnTo>
                    <a:pt x="1278" y="234"/>
                  </a:lnTo>
                  <a:lnTo>
                    <a:pt x="1296" y="258"/>
                  </a:lnTo>
                  <a:lnTo>
                    <a:pt x="1314" y="282"/>
                  </a:lnTo>
                  <a:lnTo>
                    <a:pt x="1326" y="306"/>
                  </a:lnTo>
                  <a:lnTo>
                    <a:pt x="1344" y="336"/>
                  </a:lnTo>
                  <a:lnTo>
                    <a:pt x="1362" y="366"/>
                  </a:lnTo>
                  <a:lnTo>
                    <a:pt x="1380" y="396"/>
                  </a:lnTo>
                  <a:lnTo>
                    <a:pt x="1398" y="426"/>
                  </a:lnTo>
                  <a:lnTo>
                    <a:pt x="1416" y="462"/>
                  </a:lnTo>
                  <a:lnTo>
                    <a:pt x="1428" y="492"/>
                  </a:lnTo>
                  <a:lnTo>
                    <a:pt x="1446" y="528"/>
                  </a:lnTo>
                  <a:lnTo>
                    <a:pt x="1464" y="564"/>
                  </a:lnTo>
                  <a:lnTo>
                    <a:pt x="1482" y="606"/>
                  </a:lnTo>
                  <a:lnTo>
                    <a:pt x="1500" y="648"/>
                  </a:lnTo>
                  <a:lnTo>
                    <a:pt x="1512" y="684"/>
                  </a:lnTo>
                  <a:lnTo>
                    <a:pt x="1530" y="726"/>
                  </a:lnTo>
                  <a:lnTo>
                    <a:pt x="1548" y="774"/>
                  </a:lnTo>
                  <a:lnTo>
                    <a:pt x="1566" y="816"/>
                  </a:lnTo>
                  <a:lnTo>
                    <a:pt x="1584" y="858"/>
                  </a:lnTo>
                  <a:lnTo>
                    <a:pt x="1596" y="906"/>
                  </a:lnTo>
                  <a:lnTo>
                    <a:pt x="1614" y="954"/>
                  </a:lnTo>
                  <a:lnTo>
                    <a:pt x="1632" y="996"/>
                  </a:lnTo>
                  <a:lnTo>
                    <a:pt x="1650" y="1044"/>
                  </a:lnTo>
                  <a:lnTo>
                    <a:pt x="1668" y="1092"/>
                  </a:lnTo>
                  <a:lnTo>
                    <a:pt x="1686" y="1140"/>
                  </a:lnTo>
                  <a:lnTo>
                    <a:pt x="1698" y="1188"/>
                  </a:lnTo>
                  <a:lnTo>
                    <a:pt x="1716" y="1236"/>
                  </a:lnTo>
                  <a:lnTo>
                    <a:pt x="1734" y="1284"/>
                  </a:lnTo>
                  <a:lnTo>
                    <a:pt x="1752" y="1332"/>
                  </a:lnTo>
                  <a:lnTo>
                    <a:pt x="1770" y="1374"/>
                  </a:lnTo>
                  <a:lnTo>
                    <a:pt x="1782" y="1422"/>
                  </a:lnTo>
                  <a:lnTo>
                    <a:pt x="1800" y="1470"/>
                  </a:lnTo>
                  <a:lnTo>
                    <a:pt x="1818" y="1512"/>
                  </a:lnTo>
                  <a:lnTo>
                    <a:pt x="1836" y="1554"/>
                  </a:lnTo>
                  <a:lnTo>
                    <a:pt x="1854" y="1602"/>
                  </a:lnTo>
                  <a:lnTo>
                    <a:pt x="1866" y="1644"/>
                  </a:lnTo>
                  <a:lnTo>
                    <a:pt x="1884" y="1680"/>
                  </a:lnTo>
                  <a:lnTo>
                    <a:pt x="1902" y="1722"/>
                  </a:lnTo>
                  <a:lnTo>
                    <a:pt x="1920" y="1764"/>
                  </a:lnTo>
                  <a:lnTo>
                    <a:pt x="1938" y="1800"/>
                  </a:lnTo>
                  <a:lnTo>
                    <a:pt x="1950" y="1836"/>
                  </a:lnTo>
                  <a:lnTo>
                    <a:pt x="1968" y="1866"/>
                  </a:lnTo>
                  <a:lnTo>
                    <a:pt x="1986" y="1902"/>
                  </a:lnTo>
                  <a:lnTo>
                    <a:pt x="2004" y="1932"/>
                  </a:lnTo>
                  <a:lnTo>
                    <a:pt x="2022" y="1962"/>
                  </a:lnTo>
                  <a:lnTo>
                    <a:pt x="2040" y="1992"/>
                  </a:lnTo>
                  <a:lnTo>
                    <a:pt x="2052" y="2022"/>
                  </a:lnTo>
                  <a:lnTo>
                    <a:pt x="2070" y="2046"/>
                  </a:lnTo>
                  <a:lnTo>
                    <a:pt x="2088" y="2070"/>
                  </a:lnTo>
                  <a:lnTo>
                    <a:pt x="2106" y="2094"/>
                  </a:lnTo>
                  <a:lnTo>
                    <a:pt x="2124" y="2118"/>
                  </a:lnTo>
                  <a:lnTo>
                    <a:pt x="2136" y="2136"/>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sp>
          <p:nvSpPr>
            <p:cNvPr id="262" name="Freeform 175"/>
            <p:cNvSpPr>
              <a:spLocks/>
            </p:cNvSpPr>
            <p:nvPr/>
          </p:nvSpPr>
          <p:spPr bwMode="auto">
            <a:xfrm>
              <a:off x="4190283" y="2300379"/>
              <a:ext cx="202763" cy="165155"/>
            </a:xfrm>
            <a:custGeom>
              <a:avLst/>
              <a:gdLst>
                <a:gd name="T0" fmla="*/ 2147483647 w 1242"/>
                <a:gd name="T1" fmla="*/ 2147483647 h 1140"/>
                <a:gd name="T2" fmla="*/ 2147483647 w 1242"/>
                <a:gd name="T3" fmla="*/ 2147483647 h 1140"/>
                <a:gd name="T4" fmla="*/ 2147483647 w 1242"/>
                <a:gd name="T5" fmla="*/ 2147483647 h 1140"/>
                <a:gd name="T6" fmla="*/ 2147483647 w 1242"/>
                <a:gd name="T7" fmla="*/ 2147483647 h 1140"/>
                <a:gd name="T8" fmla="*/ 2147483647 w 1242"/>
                <a:gd name="T9" fmla="*/ 2147483647 h 1140"/>
                <a:gd name="T10" fmla="*/ 2147483647 w 1242"/>
                <a:gd name="T11" fmla="*/ 2147483647 h 1140"/>
                <a:gd name="T12" fmla="*/ 2147483647 w 1242"/>
                <a:gd name="T13" fmla="*/ 2147483647 h 1140"/>
                <a:gd name="T14" fmla="*/ 2147483647 w 1242"/>
                <a:gd name="T15" fmla="*/ 2147483647 h 1140"/>
                <a:gd name="T16" fmla="*/ 2147483647 w 1242"/>
                <a:gd name="T17" fmla="*/ 2147483647 h 1140"/>
                <a:gd name="T18" fmla="*/ 2147483647 w 1242"/>
                <a:gd name="T19" fmla="*/ 2147483647 h 1140"/>
                <a:gd name="T20" fmla="*/ 2147483647 w 1242"/>
                <a:gd name="T21" fmla="*/ 2147483647 h 1140"/>
                <a:gd name="T22" fmla="*/ 2147483647 w 1242"/>
                <a:gd name="T23" fmla="*/ 2147483647 h 1140"/>
                <a:gd name="T24" fmla="*/ 2147483647 w 1242"/>
                <a:gd name="T25" fmla="*/ 2147483647 h 1140"/>
                <a:gd name="T26" fmla="*/ 2147483647 w 1242"/>
                <a:gd name="T27" fmla="*/ 2147483647 h 1140"/>
                <a:gd name="T28" fmla="*/ 2147483647 w 1242"/>
                <a:gd name="T29" fmla="*/ 2147483647 h 1140"/>
                <a:gd name="T30" fmla="*/ 2147483647 w 1242"/>
                <a:gd name="T31" fmla="*/ 2147483647 h 1140"/>
                <a:gd name="T32" fmla="*/ 2147483647 w 1242"/>
                <a:gd name="T33" fmla="*/ 2147483647 h 1140"/>
                <a:gd name="T34" fmla="*/ 2147483647 w 1242"/>
                <a:gd name="T35" fmla="*/ 2147483647 h 1140"/>
                <a:gd name="T36" fmla="*/ 2147483647 w 1242"/>
                <a:gd name="T37" fmla="*/ 2147483647 h 1140"/>
                <a:gd name="T38" fmla="*/ 2147483647 w 1242"/>
                <a:gd name="T39" fmla="*/ 2147483647 h 1140"/>
                <a:gd name="T40" fmla="*/ 2147483647 w 1242"/>
                <a:gd name="T41" fmla="*/ 2147483647 h 1140"/>
                <a:gd name="T42" fmla="*/ 2147483647 w 1242"/>
                <a:gd name="T43" fmla="*/ 2147483647 h 1140"/>
                <a:gd name="T44" fmla="*/ 2147483647 w 1242"/>
                <a:gd name="T45" fmla="*/ 2147483647 h 1140"/>
                <a:gd name="T46" fmla="*/ 2147483647 w 1242"/>
                <a:gd name="T47" fmla="*/ 2147483647 h 1140"/>
                <a:gd name="T48" fmla="*/ 2147483647 w 1242"/>
                <a:gd name="T49" fmla="*/ 2147483647 h 1140"/>
                <a:gd name="T50" fmla="*/ 2147483647 w 1242"/>
                <a:gd name="T51" fmla="*/ 2147483647 h 1140"/>
                <a:gd name="T52" fmla="*/ 2147483647 w 1242"/>
                <a:gd name="T53" fmla="*/ 2147483647 h 1140"/>
                <a:gd name="T54" fmla="*/ 2147483647 w 1242"/>
                <a:gd name="T55" fmla="*/ 2147483647 h 1140"/>
                <a:gd name="T56" fmla="*/ 2147483647 w 1242"/>
                <a:gd name="T57" fmla="*/ 2147483647 h 1140"/>
                <a:gd name="T58" fmla="*/ 2147483647 w 1242"/>
                <a:gd name="T59" fmla="*/ 2147483647 h 1140"/>
                <a:gd name="T60" fmla="*/ 2147483647 w 1242"/>
                <a:gd name="T61" fmla="*/ 2147483647 h 1140"/>
                <a:gd name="T62" fmla="*/ 2147483647 w 1242"/>
                <a:gd name="T63" fmla="*/ 2147483647 h 1140"/>
                <a:gd name="T64" fmla="*/ 2147483647 w 1242"/>
                <a:gd name="T65" fmla="*/ 2147483647 h 1140"/>
                <a:gd name="T66" fmla="*/ 2147483647 w 1242"/>
                <a:gd name="T67" fmla="*/ 2147483647 h 1140"/>
                <a:gd name="T68" fmla="*/ 2147483647 w 1242"/>
                <a:gd name="T69" fmla="*/ 2147483647 h 1140"/>
                <a:gd name="T70" fmla="*/ 2147483647 w 1242"/>
                <a:gd name="T71" fmla="*/ 2147483647 h 1140"/>
                <a:gd name="T72" fmla="*/ 2147483647 w 1242"/>
                <a:gd name="T73" fmla="*/ 2147483647 h 1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42"/>
                <a:gd name="T112" fmla="*/ 0 h 1140"/>
                <a:gd name="T113" fmla="*/ 1242 w 1242"/>
                <a:gd name="T114" fmla="*/ 1140 h 1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42" h="1140">
                  <a:moveTo>
                    <a:pt x="0" y="948"/>
                  </a:moveTo>
                  <a:lnTo>
                    <a:pt x="18" y="966"/>
                  </a:lnTo>
                  <a:lnTo>
                    <a:pt x="36" y="984"/>
                  </a:lnTo>
                  <a:lnTo>
                    <a:pt x="54" y="1002"/>
                  </a:lnTo>
                  <a:lnTo>
                    <a:pt x="72" y="1014"/>
                  </a:lnTo>
                  <a:lnTo>
                    <a:pt x="84" y="1032"/>
                  </a:lnTo>
                  <a:lnTo>
                    <a:pt x="102" y="1044"/>
                  </a:lnTo>
                  <a:lnTo>
                    <a:pt x="120" y="1056"/>
                  </a:lnTo>
                  <a:lnTo>
                    <a:pt x="138" y="1068"/>
                  </a:lnTo>
                  <a:lnTo>
                    <a:pt x="156" y="1080"/>
                  </a:lnTo>
                  <a:lnTo>
                    <a:pt x="168" y="1086"/>
                  </a:lnTo>
                  <a:lnTo>
                    <a:pt x="186" y="1092"/>
                  </a:lnTo>
                  <a:lnTo>
                    <a:pt x="204" y="1104"/>
                  </a:lnTo>
                  <a:lnTo>
                    <a:pt x="222" y="1110"/>
                  </a:lnTo>
                  <a:lnTo>
                    <a:pt x="240" y="1116"/>
                  </a:lnTo>
                  <a:lnTo>
                    <a:pt x="258" y="1122"/>
                  </a:lnTo>
                  <a:lnTo>
                    <a:pt x="270" y="1122"/>
                  </a:lnTo>
                  <a:lnTo>
                    <a:pt x="288" y="1128"/>
                  </a:lnTo>
                  <a:lnTo>
                    <a:pt x="306" y="1134"/>
                  </a:lnTo>
                  <a:lnTo>
                    <a:pt x="324" y="1134"/>
                  </a:lnTo>
                  <a:lnTo>
                    <a:pt x="342" y="1134"/>
                  </a:lnTo>
                  <a:lnTo>
                    <a:pt x="354" y="1140"/>
                  </a:lnTo>
                  <a:lnTo>
                    <a:pt x="372" y="1140"/>
                  </a:lnTo>
                  <a:lnTo>
                    <a:pt x="390" y="1140"/>
                  </a:lnTo>
                  <a:lnTo>
                    <a:pt x="408" y="1140"/>
                  </a:lnTo>
                  <a:lnTo>
                    <a:pt x="426" y="1140"/>
                  </a:lnTo>
                  <a:lnTo>
                    <a:pt x="438" y="1140"/>
                  </a:lnTo>
                  <a:lnTo>
                    <a:pt x="456" y="1134"/>
                  </a:lnTo>
                  <a:lnTo>
                    <a:pt x="474" y="1134"/>
                  </a:lnTo>
                  <a:lnTo>
                    <a:pt x="492" y="1134"/>
                  </a:lnTo>
                  <a:lnTo>
                    <a:pt x="510" y="1128"/>
                  </a:lnTo>
                  <a:lnTo>
                    <a:pt x="522" y="1122"/>
                  </a:lnTo>
                  <a:lnTo>
                    <a:pt x="540" y="1122"/>
                  </a:lnTo>
                  <a:lnTo>
                    <a:pt x="558" y="1116"/>
                  </a:lnTo>
                  <a:lnTo>
                    <a:pt x="576" y="1110"/>
                  </a:lnTo>
                  <a:lnTo>
                    <a:pt x="594" y="1104"/>
                  </a:lnTo>
                  <a:lnTo>
                    <a:pt x="612" y="1092"/>
                  </a:lnTo>
                  <a:lnTo>
                    <a:pt x="624" y="1086"/>
                  </a:lnTo>
                  <a:lnTo>
                    <a:pt x="642" y="1080"/>
                  </a:lnTo>
                  <a:lnTo>
                    <a:pt x="660" y="1068"/>
                  </a:lnTo>
                  <a:lnTo>
                    <a:pt x="678" y="1056"/>
                  </a:lnTo>
                  <a:lnTo>
                    <a:pt x="696" y="1044"/>
                  </a:lnTo>
                  <a:lnTo>
                    <a:pt x="708" y="1032"/>
                  </a:lnTo>
                  <a:lnTo>
                    <a:pt x="726" y="1014"/>
                  </a:lnTo>
                  <a:lnTo>
                    <a:pt x="744" y="1002"/>
                  </a:lnTo>
                  <a:lnTo>
                    <a:pt x="762" y="984"/>
                  </a:lnTo>
                  <a:lnTo>
                    <a:pt x="780" y="966"/>
                  </a:lnTo>
                  <a:lnTo>
                    <a:pt x="792" y="948"/>
                  </a:lnTo>
                  <a:lnTo>
                    <a:pt x="810" y="930"/>
                  </a:lnTo>
                  <a:lnTo>
                    <a:pt x="828" y="906"/>
                  </a:lnTo>
                  <a:lnTo>
                    <a:pt x="846" y="882"/>
                  </a:lnTo>
                  <a:lnTo>
                    <a:pt x="864" y="858"/>
                  </a:lnTo>
                  <a:lnTo>
                    <a:pt x="876" y="834"/>
                  </a:lnTo>
                  <a:lnTo>
                    <a:pt x="894" y="804"/>
                  </a:lnTo>
                  <a:lnTo>
                    <a:pt x="912" y="774"/>
                  </a:lnTo>
                  <a:lnTo>
                    <a:pt x="930" y="744"/>
                  </a:lnTo>
                  <a:lnTo>
                    <a:pt x="948" y="714"/>
                  </a:lnTo>
                  <a:lnTo>
                    <a:pt x="966" y="684"/>
                  </a:lnTo>
                  <a:lnTo>
                    <a:pt x="978" y="648"/>
                  </a:lnTo>
                  <a:lnTo>
                    <a:pt x="996" y="612"/>
                  </a:lnTo>
                  <a:lnTo>
                    <a:pt x="1014" y="576"/>
                  </a:lnTo>
                  <a:lnTo>
                    <a:pt x="1032" y="534"/>
                  </a:lnTo>
                  <a:lnTo>
                    <a:pt x="1050" y="498"/>
                  </a:lnTo>
                  <a:lnTo>
                    <a:pt x="1062" y="456"/>
                  </a:lnTo>
                  <a:lnTo>
                    <a:pt x="1080" y="414"/>
                  </a:lnTo>
                  <a:lnTo>
                    <a:pt x="1098" y="372"/>
                  </a:lnTo>
                  <a:lnTo>
                    <a:pt x="1116" y="330"/>
                  </a:lnTo>
                  <a:lnTo>
                    <a:pt x="1134" y="288"/>
                  </a:lnTo>
                  <a:lnTo>
                    <a:pt x="1146" y="240"/>
                  </a:lnTo>
                  <a:lnTo>
                    <a:pt x="1164" y="198"/>
                  </a:lnTo>
                  <a:lnTo>
                    <a:pt x="1182" y="150"/>
                  </a:lnTo>
                  <a:lnTo>
                    <a:pt x="1200" y="108"/>
                  </a:lnTo>
                  <a:lnTo>
                    <a:pt x="1218" y="60"/>
                  </a:lnTo>
                  <a:lnTo>
                    <a:pt x="1236" y="12"/>
                  </a:lnTo>
                  <a:lnTo>
                    <a:pt x="1242" y="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grpSp>
          <p:nvGrpSpPr>
            <p:cNvPr id="263" name="Group 87"/>
            <p:cNvGrpSpPr>
              <a:grpSpLocks/>
            </p:cNvGrpSpPr>
            <p:nvPr/>
          </p:nvGrpSpPr>
          <p:grpSpPr bwMode="auto">
            <a:xfrm>
              <a:off x="3795981" y="1924291"/>
              <a:ext cx="785180" cy="696588"/>
              <a:chOff x="2362012" y="3504433"/>
              <a:chExt cx="1005116" cy="863149"/>
            </a:xfrm>
          </p:grpSpPr>
          <p:cxnSp>
            <p:nvCxnSpPr>
              <p:cNvPr id="264" name="Straight Connector 263"/>
              <p:cNvCxnSpPr/>
              <p:nvPr/>
            </p:nvCxnSpPr>
            <p:spPr>
              <a:xfrm rot="5400000">
                <a:off x="1942593" y="3923852"/>
                <a:ext cx="838838"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362013" y="4341242"/>
                <a:ext cx="1005115" cy="26340"/>
              </a:xfrm>
              <a:prstGeom prst="line">
                <a:avLst/>
              </a:prstGeom>
              <a:ln w="22225">
                <a:solidFill>
                  <a:srgbClr val="FFFF99"/>
                </a:solidFill>
                <a:headEnd type="none" w="med" len="lg"/>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66" name="Group 391"/>
            <p:cNvGrpSpPr/>
            <p:nvPr/>
          </p:nvGrpSpPr>
          <p:grpSpPr>
            <a:xfrm>
              <a:off x="3505200" y="2681579"/>
              <a:ext cx="5376493" cy="671221"/>
              <a:chOff x="3427172" y="1077399"/>
              <a:chExt cx="4191000" cy="523220"/>
            </a:xfrm>
          </p:grpSpPr>
          <p:sp>
            <p:nvSpPr>
              <p:cNvPr id="267" name="TextBox 66"/>
              <p:cNvSpPr txBox="1">
                <a:spLocks noChangeArrowheads="1"/>
              </p:cNvSpPr>
              <p:nvPr/>
            </p:nvSpPr>
            <p:spPr bwMode="auto">
              <a:xfrm>
                <a:off x="6322772" y="1077399"/>
                <a:ext cx="1295400" cy="523220"/>
              </a:xfrm>
              <a:prstGeom prst="rect">
                <a:avLst/>
              </a:prstGeom>
              <a:noFill/>
              <a:ln w="9525">
                <a:noFill/>
                <a:miter lim="800000"/>
                <a:headEnd/>
                <a:tailEnd/>
              </a:ln>
            </p:spPr>
            <p:txBody>
              <a:bodyPr wrap="square">
                <a:spAutoFit/>
              </a:bodyPr>
              <a:lstStyle/>
              <a:p>
                <a:pPr algn="ctr"/>
                <a:r>
                  <a:rPr lang="en-US" dirty="0">
                    <a:solidFill>
                      <a:schemeClr val="accent6">
                        <a:lumMod val="75000"/>
                      </a:schemeClr>
                    </a:solidFill>
                    <a:latin typeface="Times New Roman" pitchFamily="18" charset="0"/>
                    <a:cs typeface="Times New Roman" pitchFamily="18" charset="0"/>
                  </a:rPr>
                  <a:t>Global </a:t>
                </a:r>
                <a:r>
                  <a:rPr lang="en-US" dirty="0" smtClean="0">
                    <a:solidFill>
                      <a:schemeClr val="accent6">
                        <a:lumMod val="75000"/>
                      </a:schemeClr>
                    </a:solidFill>
                    <a:latin typeface="Times New Roman" pitchFamily="18" charset="0"/>
                    <a:cs typeface="Times New Roman" pitchFamily="18" charset="0"/>
                  </a:rPr>
                  <a:t>Illumination</a:t>
                </a:r>
                <a:endParaRPr lang="en-US" dirty="0">
                  <a:solidFill>
                    <a:schemeClr val="accent6">
                      <a:lumMod val="75000"/>
                    </a:schemeClr>
                  </a:solidFill>
                  <a:latin typeface="Times New Roman" pitchFamily="18" charset="0"/>
                  <a:cs typeface="Times New Roman" pitchFamily="18" charset="0"/>
                </a:endParaRPr>
              </a:p>
            </p:txBody>
          </p:sp>
          <p:sp>
            <p:nvSpPr>
              <p:cNvPr id="268" name="TextBox 267"/>
              <p:cNvSpPr txBox="1">
                <a:spLocks noChangeArrowheads="1"/>
              </p:cNvSpPr>
              <p:nvPr/>
            </p:nvSpPr>
            <p:spPr bwMode="auto">
              <a:xfrm>
                <a:off x="5506110" y="1077399"/>
                <a:ext cx="1069168" cy="503818"/>
              </a:xfrm>
              <a:prstGeom prst="rect">
                <a:avLst/>
              </a:prstGeom>
              <a:noFill/>
              <a:ln w="9525">
                <a:noFill/>
                <a:miter lim="800000"/>
                <a:headEnd/>
                <a:tailEnd/>
              </a:ln>
            </p:spPr>
            <p:txBody>
              <a:bodyPr wrap="square">
                <a:spAutoFit/>
              </a:bodyPr>
              <a:lstStyle/>
              <a:p>
                <a:pPr algn="ctr"/>
                <a:r>
                  <a:rPr lang="en-US" dirty="0" smtClean="0">
                    <a:solidFill>
                      <a:schemeClr val="accent6">
                        <a:lumMod val="75000"/>
                      </a:schemeClr>
                    </a:solidFill>
                    <a:latin typeface="Times New Roman" pitchFamily="18" charset="0"/>
                    <a:cs typeface="Times New Roman" pitchFamily="18" charset="0"/>
                  </a:rPr>
                  <a:t>Defocus Kernel</a:t>
                </a:r>
                <a:endParaRPr lang="en-US" dirty="0">
                  <a:solidFill>
                    <a:schemeClr val="accent6">
                      <a:lumMod val="75000"/>
                    </a:schemeClr>
                  </a:solidFill>
                  <a:latin typeface="Times New Roman" pitchFamily="18" charset="0"/>
                  <a:cs typeface="Times New Roman" pitchFamily="18" charset="0"/>
                </a:endParaRPr>
              </a:p>
            </p:txBody>
          </p:sp>
          <p:sp>
            <p:nvSpPr>
              <p:cNvPr id="269" name="TextBox 67"/>
              <p:cNvSpPr txBox="1">
                <a:spLocks noChangeArrowheads="1"/>
              </p:cNvSpPr>
              <p:nvPr/>
            </p:nvSpPr>
            <p:spPr bwMode="auto">
              <a:xfrm>
                <a:off x="4793331" y="1077399"/>
                <a:ext cx="687734" cy="523220"/>
              </a:xfrm>
              <a:prstGeom prst="rect">
                <a:avLst/>
              </a:prstGeom>
              <a:noFill/>
              <a:ln w="9525">
                <a:noFill/>
                <a:miter lim="800000"/>
                <a:headEnd/>
                <a:tailEnd/>
              </a:ln>
            </p:spPr>
            <p:txBody>
              <a:bodyPr wrap="square">
                <a:spAutoFit/>
              </a:bodyPr>
              <a:lstStyle/>
              <a:p>
                <a:pPr algn="ctr"/>
                <a:r>
                  <a:rPr lang="en-US" dirty="0" smtClean="0">
                    <a:solidFill>
                      <a:schemeClr val="accent6">
                        <a:lumMod val="75000"/>
                      </a:schemeClr>
                    </a:solidFill>
                    <a:latin typeface="Times New Roman" pitchFamily="18" charset="0"/>
                    <a:cs typeface="Times New Roman" pitchFamily="18" charset="0"/>
                  </a:rPr>
                  <a:t>Input Pattern</a:t>
                </a:r>
                <a:endParaRPr lang="en-US" dirty="0">
                  <a:solidFill>
                    <a:schemeClr val="accent6">
                      <a:lumMod val="75000"/>
                    </a:schemeClr>
                  </a:solidFill>
                  <a:latin typeface="Times New Roman" pitchFamily="18" charset="0"/>
                  <a:cs typeface="Times New Roman" pitchFamily="18" charset="0"/>
                </a:endParaRPr>
              </a:p>
            </p:txBody>
          </p:sp>
          <p:sp>
            <p:nvSpPr>
              <p:cNvPr id="270" name="TextBox 53"/>
              <p:cNvSpPr txBox="1">
                <a:spLocks noChangeArrowheads="1"/>
              </p:cNvSpPr>
              <p:nvPr/>
            </p:nvSpPr>
            <p:spPr bwMode="auto">
              <a:xfrm>
                <a:off x="3427172" y="1077399"/>
                <a:ext cx="988666" cy="523220"/>
              </a:xfrm>
              <a:prstGeom prst="rect">
                <a:avLst/>
              </a:prstGeom>
              <a:noFill/>
              <a:ln w="9525">
                <a:noFill/>
                <a:miter lim="800000"/>
                <a:headEnd/>
                <a:tailEnd/>
              </a:ln>
            </p:spPr>
            <p:txBody>
              <a:bodyPr wrap="square">
                <a:spAutoFit/>
              </a:bodyPr>
              <a:lstStyle/>
              <a:p>
                <a:pPr algn="ctr"/>
                <a:r>
                  <a:rPr lang="en-US" dirty="0" smtClean="0">
                    <a:solidFill>
                      <a:schemeClr val="accent6">
                        <a:lumMod val="75000"/>
                      </a:schemeClr>
                    </a:solidFill>
                    <a:latin typeface="Times New Roman" pitchFamily="18" charset="0"/>
                    <a:cs typeface="Times New Roman" pitchFamily="18" charset="0"/>
                  </a:rPr>
                  <a:t>Intensity Profile</a:t>
                </a:r>
                <a:endParaRPr lang="en-US" baseline="-25000" dirty="0">
                  <a:solidFill>
                    <a:schemeClr val="accent6">
                      <a:lumMod val="75000"/>
                    </a:schemeClr>
                  </a:solidFill>
                  <a:latin typeface="Times New Roman" pitchFamily="18" charset="0"/>
                  <a:cs typeface="Times New Roman" pitchFamily="18" charset="0"/>
                </a:endParaRPr>
              </a:p>
            </p:txBody>
          </p:sp>
        </p:grpSp>
        <p:grpSp>
          <p:nvGrpSpPr>
            <p:cNvPr id="86" name="Group 85"/>
            <p:cNvGrpSpPr/>
            <p:nvPr/>
          </p:nvGrpSpPr>
          <p:grpSpPr>
            <a:xfrm>
              <a:off x="7620000" y="2133600"/>
              <a:ext cx="685800" cy="561899"/>
              <a:chOff x="9521474" y="2667000"/>
              <a:chExt cx="685800" cy="561899"/>
            </a:xfrm>
          </p:grpSpPr>
          <p:sp>
            <p:nvSpPr>
              <p:cNvPr id="84" name="Freeform 65"/>
              <p:cNvSpPr>
                <a:spLocks noChangeAspect="1"/>
              </p:cNvSpPr>
              <p:nvPr/>
            </p:nvSpPr>
            <p:spPr bwMode="auto">
              <a:xfrm>
                <a:off x="9601200" y="2667000"/>
                <a:ext cx="606074" cy="460878"/>
              </a:xfrm>
              <a:custGeom>
                <a:avLst/>
                <a:gdLst/>
                <a:ahLst/>
                <a:cxnLst>
                  <a:cxn ang="0">
                    <a:pos x="0" y="1808"/>
                  </a:cxn>
                  <a:cxn ang="0">
                    <a:pos x="109" y="1808"/>
                  </a:cxn>
                  <a:cxn ang="0">
                    <a:pos x="219" y="1795"/>
                  </a:cxn>
                  <a:cxn ang="0">
                    <a:pos x="326" y="1822"/>
                  </a:cxn>
                  <a:cxn ang="0">
                    <a:pos x="436" y="1731"/>
                  </a:cxn>
                  <a:cxn ang="0">
                    <a:pos x="546" y="1564"/>
                  </a:cxn>
                  <a:cxn ang="0">
                    <a:pos x="653" y="1330"/>
                  </a:cxn>
                  <a:cxn ang="0">
                    <a:pos x="763" y="1044"/>
                  </a:cxn>
                  <a:cxn ang="0">
                    <a:pos x="872" y="739"/>
                  </a:cxn>
                  <a:cxn ang="0">
                    <a:pos x="979" y="451"/>
                  </a:cxn>
                  <a:cxn ang="0">
                    <a:pos x="1089" y="211"/>
                  </a:cxn>
                  <a:cxn ang="0">
                    <a:pos x="1199" y="55"/>
                  </a:cxn>
                  <a:cxn ang="0">
                    <a:pos x="1306" y="0"/>
                  </a:cxn>
                  <a:cxn ang="0">
                    <a:pos x="1416" y="55"/>
                  </a:cxn>
                  <a:cxn ang="0">
                    <a:pos x="1526" y="211"/>
                  </a:cxn>
                  <a:cxn ang="0">
                    <a:pos x="1633" y="451"/>
                  </a:cxn>
                  <a:cxn ang="0">
                    <a:pos x="1742" y="739"/>
                  </a:cxn>
                  <a:cxn ang="0">
                    <a:pos x="1852" y="1044"/>
                  </a:cxn>
                  <a:cxn ang="0">
                    <a:pos x="1959" y="1330"/>
                  </a:cxn>
                  <a:cxn ang="0">
                    <a:pos x="2069" y="1564"/>
                  </a:cxn>
                  <a:cxn ang="0">
                    <a:pos x="2179" y="1731"/>
                  </a:cxn>
                  <a:cxn ang="0">
                    <a:pos x="2286" y="1822"/>
                  </a:cxn>
                  <a:cxn ang="0">
                    <a:pos x="2396" y="1795"/>
                  </a:cxn>
                </a:cxnLst>
                <a:rect l="0" t="0" r="r" b="b"/>
                <a:pathLst>
                  <a:path w="2396" h="1822">
                    <a:moveTo>
                      <a:pt x="0" y="1808"/>
                    </a:moveTo>
                    <a:lnTo>
                      <a:pt x="109" y="1808"/>
                    </a:lnTo>
                    <a:lnTo>
                      <a:pt x="219" y="1795"/>
                    </a:lnTo>
                    <a:lnTo>
                      <a:pt x="326" y="1822"/>
                    </a:lnTo>
                    <a:lnTo>
                      <a:pt x="436" y="1731"/>
                    </a:lnTo>
                    <a:lnTo>
                      <a:pt x="546" y="1564"/>
                    </a:lnTo>
                    <a:lnTo>
                      <a:pt x="653" y="1330"/>
                    </a:lnTo>
                    <a:lnTo>
                      <a:pt x="763" y="1044"/>
                    </a:lnTo>
                    <a:lnTo>
                      <a:pt x="872" y="739"/>
                    </a:lnTo>
                    <a:lnTo>
                      <a:pt x="979" y="451"/>
                    </a:lnTo>
                    <a:lnTo>
                      <a:pt x="1089" y="211"/>
                    </a:lnTo>
                    <a:lnTo>
                      <a:pt x="1199" y="55"/>
                    </a:lnTo>
                    <a:lnTo>
                      <a:pt x="1306" y="0"/>
                    </a:lnTo>
                    <a:lnTo>
                      <a:pt x="1416" y="55"/>
                    </a:lnTo>
                    <a:lnTo>
                      <a:pt x="1526" y="211"/>
                    </a:lnTo>
                    <a:lnTo>
                      <a:pt x="1633" y="451"/>
                    </a:lnTo>
                    <a:lnTo>
                      <a:pt x="1742" y="739"/>
                    </a:lnTo>
                    <a:lnTo>
                      <a:pt x="1852" y="1044"/>
                    </a:lnTo>
                    <a:lnTo>
                      <a:pt x="1959" y="1330"/>
                    </a:lnTo>
                    <a:lnTo>
                      <a:pt x="2069" y="1564"/>
                    </a:lnTo>
                    <a:lnTo>
                      <a:pt x="2179" y="1731"/>
                    </a:lnTo>
                    <a:lnTo>
                      <a:pt x="2286" y="1822"/>
                    </a:lnTo>
                    <a:lnTo>
                      <a:pt x="2396" y="1795"/>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4"/>
              <p:cNvSpPr/>
              <p:nvPr/>
            </p:nvSpPr>
            <p:spPr bwMode="auto">
              <a:xfrm>
                <a:off x="9521474" y="3000299"/>
                <a:ext cx="212546" cy="228600"/>
              </a:xfrm>
              <a:custGeom>
                <a:avLst/>
                <a:gdLst>
                  <a:gd name="connsiteX0" fmla="*/ 0 w 271508"/>
                  <a:gd name="connsiteY0" fmla="*/ 244226 h 264205"/>
                  <a:gd name="connsiteX1" fmla="*/ 126124 w 271508"/>
                  <a:gd name="connsiteY1" fmla="*/ 228460 h 264205"/>
                  <a:gd name="connsiteX2" fmla="*/ 63062 w 271508"/>
                  <a:gd name="connsiteY2" fmla="*/ 86571 h 264205"/>
                  <a:gd name="connsiteX3" fmla="*/ 15766 w 271508"/>
                  <a:gd name="connsiteY3" fmla="*/ 181164 h 264205"/>
                  <a:gd name="connsiteX4" fmla="*/ 0 w 271508"/>
                  <a:gd name="connsiteY4" fmla="*/ 244226 h 26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08" h="264205">
                    <a:moveTo>
                      <a:pt x="0" y="244226"/>
                    </a:moveTo>
                    <a:cubicBezTo>
                      <a:pt x="42041" y="238971"/>
                      <a:pt x="103377" y="264205"/>
                      <a:pt x="126124" y="228460"/>
                    </a:cubicBezTo>
                    <a:cubicBezTo>
                      <a:pt x="271508" y="0"/>
                      <a:pt x="109235" y="71180"/>
                      <a:pt x="63062" y="86571"/>
                    </a:cubicBezTo>
                    <a:cubicBezTo>
                      <a:pt x="44992" y="176921"/>
                      <a:pt x="71264" y="153414"/>
                      <a:pt x="15766" y="181164"/>
                    </a:cubicBezTo>
                    <a:lnTo>
                      <a:pt x="0" y="244226"/>
                    </a:lnTo>
                    <a:close/>
                  </a:path>
                </a:pathLst>
              </a:cu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grpSp>
      </p:grpSp>
      <p:graphicFrame>
        <p:nvGraphicFramePr>
          <p:cNvPr id="2" name="Object 13"/>
          <p:cNvGraphicFramePr>
            <a:graphicFrameLocks noChangeAspect="1"/>
          </p:cNvGraphicFramePr>
          <p:nvPr/>
        </p:nvGraphicFramePr>
        <p:xfrm>
          <a:off x="3827463" y="2057400"/>
          <a:ext cx="4833937" cy="533400"/>
        </p:xfrm>
        <a:graphic>
          <a:graphicData uri="http://schemas.openxmlformats.org/presentationml/2006/ole">
            <mc:AlternateContent xmlns:mc="http://schemas.openxmlformats.org/markup-compatibility/2006">
              <mc:Choice xmlns:v="urn:schemas-microsoft-com:vml" Requires="v">
                <p:oleObj spid="_x0000_s79889" name="Equation" r:id="rId6" imgW="1955520" imgH="215640" progId="Equation.3">
                  <p:embed/>
                </p:oleObj>
              </mc:Choice>
              <mc:Fallback>
                <p:oleObj name="Equation" r:id="rId6" imgW="1955520" imgH="215640" progId="Equation.3">
                  <p:embed/>
                  <p:pic>
                    <p:nvPicPr>
                      <p:cNvPr id="0" name="Picture 13"/>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7463" y="2057400"/>
                        <a:ext cx="48339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graphicFrame>
        <p:nvGraphicFramePr>
          <p:cNvPr id="4" name="Object 15"/>
          <p:cNvGraphicFramePr>
            <a:graphicFrameLocks noChangeAspect="1"/>
          </p:cNvGraphicFramePr>
          <p:nvPr/>
        </p:nvGraphicFramePr>
        <p:xfrm>
          <a:off x="3827463" y="2667000"/>
          <a:ext cx="4929187" cy="533400"/>
        </p:xfrm>
        <a:graphic>
          <a:graphicData uri="http://schemas.openxmlformats.org/presentationml/2006/ole">
            <mc:AlternateContent xmlns:mc="http://schemas.openxmlformats.org/markup-compatibility/2006">
              <mc:Choice xmlns:v="urn:schemas-microsoft-com:vml" Requires="v">
                <p:oleObj spid="_x0000_s79890" name="Equation" r:id="rId8" imgW="1993680" imgH="215640" progId="Equation.3">
                  <p:embed/>
                </p:oleObj>
              </mc:Choice>
              <mc:Fallback>
                <p:oleObj name="Equation" r:id="rId8" imgW="1993680" imgH="215640" progId="Equation.3">
                  <p:embed/>
                  <p:pic>
                    <p:nvPicPr>
                      <p:cNvPr id="0" name="Picture 15"/>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7463" y="2667000"/>
                        <a:ext cx="49291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sp>
        <p:nvSpPr>
          <p:cNvPr id="56322" name="Text Box 5"/>
          <p:cNvSpPr txBox="1">
            <a:spLocks noChangeArrowheads="1"/>
          </p:cNvSpPr>
          <p:nvPr/>
        </p:nvSpPr>
        <p:spPr bwMode="auto">
          <a:xfrm>
            <a:off x="0" y="115888"/>
            <a:ext cx="9144000" cy="646112"/>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Depth using Two </a:t>
            </a:r>
            <a:r>
              <a:rPr lang="en-US" sz="3600" dirty="0">
                <a:solidFill>
                  <a:srgbClr val="FFFF99"/>
                </a:solidFill>
                <a:latin typeface="Times New Roman" pitchFamily="18" charset="0"/>
                <a:cs typeface="Times New Roman" pitchFamily="18" charset="0"/>
              </a:rPr>
              <a:t>Focal Plane Positions</a:t>
            </a:r>
          </a:p>
        </p:txBody>
      </p:sp>
      <p:sp>
        <p:nvSpPr>
          <p:cNvPr id="133" name="TextBox 77"/>
          <p:cNvSpPr txBox="1">
            <a:spLocks noChangeArrowheads="1"/>
          </p:cNvSpPr>
          <p:nvPr/>
        </p:nvSpPr>
        <p:spPr bwMode="auto">
          <a:xfrm>
            <a:off x="685800" y="3212068"/>
            <a:ext cx="2286000" cy="369332"/>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dirty="0">
                <a:solidFill>
                  <a:schemeClr val="accent6">
                    <a:lumMod val="75000"/>
                  </a:schemeClr>
                </a:solidFill>
                <a:latin typeface="Times New Roman" pitchFamily="18" charset="0"/>
                <a:cs typeface="Times New Roman" pitchFamily="18" charset="0"/>
              </a:rPr>
              <a:t>Focal Plane Position 1</a:t>
            </a:r>
          </a:p>
        </p:txBody>
      </p:sp>
      <p:pic>
        <p:nvPicPr>
          <p:cNvPr id="135" name="WhiteSceneF11Stripes.mpg">
            <a:hlinkClick r:id="" action="ppaction://media"/>
          </p:cNvPr>
          <p:cNvPicPr>
            <a:picLocks noRot="1" noChangeAspect="1" noChangeArrowheads="1"/>
          </p:cNvPicPr>
          <p:nvPr>
            <a:videoFile r:link="rId2"/>
          </p:nvPr>
        </p:nvPicPr>
        <p:blipFill>
          <a:blip r:embed="rId10" cstate="print"/>
          <a:srcRect/>
          <a:stretch>
            <a:fillRect/>
          </a:stretch>
        </p:blipFill>
        <p:spPr bwMode="auto">
          <a:xfrm>
            <a:off x="685801" y="1676400"/>
            <a:ext cx="2285999" cy="1524490"/>
          </a:xfrm>
          <a:prstGeom prst="rect">
            <a:avLst/>
          </a:prstGeom>
          <a:noFill/>
          <a:ln w="9525">
            <a:solidFill>
              <a:srgbClr val="4D4D4D"/>
            </a:solidFill>
            <a:miter lim="800000"/>
            <a:headEnd/>
            <a:tailEnd/>
          </a:ln>
        </p:spPr>
      </p:pic>
      <p:grpSp>
        <p:nvGrpSpPr>
          <p:cNvPr id="136" name="Group 295"/>
          <p:cNvGrpSpPr/>
          <p:nvPr/>
        </p:nvGrpSpPr>
        <p:grpSpPr>
          <a:xfrm>
            <a:off x="990600" y="2053261"/>
            <a:ext cx="427503" cy="537539"/>
            <a:chOff x="1576058" y="1733490"/>
            <a:chExt cx="405142" cy="509423"/>
          </a:xfrm>
        </p:grpSpPr>
        <p:sp>
          <p:nvSpPr>
            <p:cNvPr id="139" name="Oval 138"/>
            <p:cNvSpPr/>
            <p:nvPr/>
          </p:nvSpPr>
          <p:spPr>
            <a:xfrm>
              <a:off x="1576058" y="1953341"/>
              <a:ext cx="100342" cy="104059"/>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a:solidFill>
                  <a:schemeClr val="bg2">
                    <a:lumMod val="10000"/>
                  </a:schemeClr>
                </a:solidFill>
                <a:latin typeface="Times New Roman" pitchFamily="18" charset="0"/>
                <a:cs typeface="Times New Roman" pitchFamily="18" charset="0"/>
              </a:endParaRPr>
            </a:p>
          </p:txBody>
        </p:sp>
        <p:sp>
          <p:nvSpPr>
            <p:cNvPr id="140" name="TextBox 66"/>
            <p:cNvSpPr txBox="1">
              <a:spLocks noChangeArrowheads="1"/>
            </p:cNvSpPr>
            <p:nvPr/>
          </p:nvSpPr>
          <p:spPr bwMode="auto">
            <a:xfrm>
              <a:off x="1624427" y="1733490"/>
              <a:ext cx="356773" cy="509423"/>
            </a:xfrm>
            <a:prstGeom prst="rect">
              <a:avLst/>
            </a:prstGeom>
            <a:noFill/>
            <a:ln w="9525">
              <a:noFill/>
              <a:miter lim="800000"/>
              <a:headEnd/>
              <a:tailEnd/>
            </a:ln>
          </p:spPr>
          <p:txBody>
            <a:bodyPr>
              <a:spAutoFit/>
            </a:bodyPr>
            <a:lstStyle/>
            <a:p>
              <a:pPr algn="ctr"/>
              <a:r>
                <a:rPr lang="en-US" sz="2400" b="1" dirty="0" smtClean="0">
                  <a:solidFill>
                    <a:schemeClr val="bg2">
                      <a:lumMod val="10000"/>
                    </a:schemeClr>
                  </a:solidFill>
                  <a:latin typeface="Times New Roman" pitchFamily="18" charset="0"/>
                  <a:cs typeface="Times New Roman" pitchFamily="18" charset="0"/>
                </a:rPr>
                <a:t>A</a:t>
              </a:r>
              <a:endParaRPr lang="en-US" sz="2400" b="1" dirty="0">
                <a:solidFill>
                  <a:schemeClr val="bg2">
                    <a:lumMod val="10000"/>
                  </a:schemeClr>
                </a:solidFill>
                <a:latin typeface="Times New Roman" pitchFamily="18" charset="0"/>
                <a:cs typeface="Times New Roman" pitchFamily="18" charset="0"/>
              </a:endParaRPr>
            </a:p>
          </p:txBody>
        </p:sp>
      </p:grpSp>
      <p:sp>
        <p:nvSpPr>
          <p:cNvPr id="350" name="TextBox 77"/>
          <p:cNvSpPr txBox="1">
            <a:spLocks noChangeArrowheads="1"/>
          </p:cNvSpPr>
          <p:nvPr/>
        </p:nvSpPr>
        <p:spPr bwMode="auto">
          <a:xfrm>
            <a:off x="685800" y="5498068"/>
            <a:ext cx="2286000" cy="369332"/>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dirty="0">
                <a:solidFill>
                  <a:schemeClr val="accent6">
                    <a:lumMod val="75000"/>
                  </a:schemeClr>
                </a:solidFill>
                <a:latin typeface="Times New Roman" pitchFamily="18" charset="0"/>
                <a:cs typeface="Times New Roman" pitchFamily="18" charset="0"/>
              </a:rPr>
              <a:t>Focal Plane Position </a:t>
            </a:r>
            <a:r>
              <a:rPr lang="en-US" dirty="0" smtClean="0">
                <a:solidFill>
                  <a:schemeClr val="accent6">
                    <a:lumMod val="75000"/>
                  </a:schemeClr>
                </a:solidFill>
                <a:latin typeface="Times New Roman" pitchFamily="18" charset="0"/>
                <a:cs typeface="Times New Roman" pitchFamily="18" charset="0"/>
              </a:rPr>
              <a:t>2</a:t>
            </a:r>
            <a:endParaRPr lang="en-US" dirty="0">
              <a:solidFill>
                <a:schemeClr val="accent6">
                  <a:lumMod val="75000"/>
                </a:schemeClr>
              </a:solidFill>
              <a:latin typeface="Times New Roman" pitchFamily="18" charset="0"/>
              <a:cs typeface="Times New Roman" pitchFamily="18" charset="0"/>
            </a:endParaRPr>
          </a:p>
        </p:txBody>
      </p:sp>
      <p:sp>
        <p:nvSpPr>
          <p:cNvPr id="399" name="TextBox 76"/>
          <p:cNvSpPr txBox="1">
            <a:spLocks noChangeArrowheads="1"/>
          </p:cNvSpPr>
          <p:nvPr/>
        </p:nvSpPr>
        <p:spPr bwMode="auto">
          <a:xfrm>
            <a:off x="3581400" y="3468469"/>
            <a:ext cx="5029200" cy="523220"/>
          </a:xfrm>
          <a:prstGeom prst="rect">
            <a:avLst/>
          </a:prstGeom>
          <a:noFill/>
          <a:ln w="9525">
            <a:solidFill>
              <a:schemeClr val="tx1">
                <a:lumMod val="75000"/>
                <a:lumOff val="25000"/>
              </a:schemeClr>
            </a:solidFill>
            <a:miter lim="800000"/>
            <a:headEnd/>
            <a:tailEnd/>
          </a:ln>
        </p:spPr>
        <p:txBody>
          <a:bodyPr wrap="square">
            <a:spAutoFit/>
          </a:bodyPr>
          <a:lstStyle/>
          <a:p>
            <a:pPr algn="ctr">
              <a:defRPr/>
            </a:pPr>
            <a:r>
              <a:rPr lang="en-US" sz="2800" dirty="0" smtClean="0">
                <a:solidFill>
                  <a:schemeClr val="tx2">
                    <a:lumMod val="40000"/>
                    <a:lumOff val="60000"/>
                  </a:schemeClr>
                </a:solidFill>
                <a:latin typeface="Times New Roman" pitchFamily="18" charset="0"/>
                <a:cs typeface="Times New Roman" pitchFamily="18" charset="0"/>
                <a:sym typeface="Symbol" pitchFamily="18" charset="2"/>
              </a:rPr>
              <a:t></a:t>
            </a:r>
            <a:r>
              <a:rPr lang="en-US" sz="2800" dirty="0" smtClean="0">
                <a:solidFill>
                  <a:schemeClr val="tx2">
                    <a:lumMod val="40000"/>
                    <a:lumOff val="60000"/>
                  </a:schemeClr>
                </a:solidFill>
                <a:latin typeface="Times New Roman" pitchFamily="18" charset="0"/>
                <a:cs typeface="Times New Roman" pitchFamily="18" charset="0"/>
              </a:rPr>
              <a:t>  </a:t>
            </a:r>
            <a:r>
              <a:rPr lang="en-US" sz="2400" dirty="0" smtClean="0">
                <a:solidFill>
                  <a:schemeClr val="tx2">
                    <a:lumMod val="40000"/>
                    <a:lumOff val="60000"/>
                  </a:schemeClr>
                </a:solidFill>
                <a:latin typeface="Times New Roman" pitchFamily="18" charset="0"/>
                <a:cs typeface="Times New Roman" pitchFamily="18" charset="0"/>
              </a:rPr>
              <a:t>is invariant to Global Illumination</a:t>
            </a:r>
            <a:endParaRPr lang="en-US" sz="2400" dirty="0">
              <a:solidFill>
                <a:schemeClr val="tx2">
                  <a:lumMod val="40000"/>
                  <a:lumOff val="60000"/>
                </a:schemeClr>
              </a:solidFill>
              <a:latin typeface="Times New Roman" pitchFamily="18" charset="0"/>
              <a:cs typeface="Times New Roman" pitchFamily="18" charset="0"/>
            </a:endParaRPr>
          </a:p>
        </p:txBody>
      </p:sp>
      <p:pic>
        <p:nvPicPr>
          <p:cNvPr id="310" name="Scene2F04Stripes.mpg">
            <a:hlinkClick r:id="" action="ppaction://media"/>
          </p:cNvPr>
          <p:cNvPicPr>
            <a:picLocks noRot="1" noChangeAspect="1" noChangeArrowheads="1"/>
          </p:cNvPicPr>
          <p:nvPr>
            <a:videoFile r:link="rId3"/>
          </p:nvPr>
        </p:nvPicPr>
        <p:blipFill>
          <a:blip r:embed="rId11" cstate="print"/>
          <a:srcRect/>
          <a:stretch>
            <a:fillRect/>
          </a:stretch>
        </p:blipFill>
        <p:spPr bwMode="auto">
          <a:xfrm>
            <a:off x="685801" y="3962400"/>
            <a:ext cx="2286000" cy="1524490"/>
          </a:xfrm>
          <a:prstGeom prst="rect">
            <a:avLst/>
          </a:prstGeom>
          <a:noFill/>
          <a:ln w="9525">
            <a:solidFill>
              <a:srgbClr val="4D4D4D"/>
            </a:solidFill>
            <a:miter lim="800000"/>
            <a:headEnd/>
            <a:tailEnd/>
          </a:ln>
        </p:spPr>
      </p:pic>
      <p:grpSp>
        <p:nvGrpSpPr>
          <p:cNvPr id="143" name="Group 295"/>
          <p:cNvGrpSpPr/>
          <p:nvPr/>
        </p:nvGrpSpPr>
        <p:grpSpPr>
          <a:xfrm>
            <a:off x="990600" y="4339261"/>
            <a:ext cx="427503" cy="537539"/>
            <a:chOff x="1576058" y="1733490"/>
            <a:chExt cx="405142" cy="509423"/>
          </a:xfrm>
        </p:grpSpPr>
        <p:sp>
          <p:nvSpPr>
            <p:cNvPr id="144" name="Oval 143"/>
            <p:cNvSpPr/>
            <p:nvPr/>
          </p:nvSpPr>
          <p:spPr>
            <a:xfrm>
              <a:off x="1576058" y="1953341"/>
              <a:ext cx="100342" cy="104059"/>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a:solidFill>
                  <a:schemeClr val="bg2">
                    <a:lumMod val="10000"/>
                  </a:schemeClr>
                </a:solidFill>
                <a:latin typeface="Times New Roman" pitchFamily="18" charset="0"/>
                <a:cs typeface="Times New Roman" pitchFamily="18" charset="0"/>
              </a:endParaRPr>
            </a:p>
          </p:txBody>
        </p:sp>
        <p:sp>
          <p:nvSpPr>
            <p:cNvPr id="145" name="TextBox 66"/>
            <p:cNvSpPr txBox="1">
              <a:spLocks noChangeArrowheads="1"/>
            </p:cNvSpPr>
            <p:nvPr/>
          </p:nvSpPr>
          <p:spPr bwMode="auto">
            <a:xfrm>
              <a:off x="1624427" y="1733490"/>
              <a:ext cx="356773" cy="509423"/>
            </a:xfrm>
            <a:prstGeom prst="rect">
              <a:avLst/>
            </a:prstGeom>
            <a:noFill/>
            <a:ln w="9525">
              <a:noFill/>
              <a:miter lim="800000"/>
              <a:headEnd/>
              <a:tailEnd/>
            </a:ln>
          </p:spPr>
          <p:txBody>
            <a:bodyPr>
              <a:spAutoFit/>
            </a:bodyPr>
            <a:lstStyle/>
            <a:p>
              <a:pPr algn="ctr"/>
              <a:r>
                <a:rPr lang="en-US" sz="2400" b="1" dirty="0" smtClean="0">
                  <a:solidFill>
                    <a:schemeClr val="bg2">
                      <a:lumMod val="10000"/>
                    </a:schemeClr>
                  </a:solidFill>
                  <a:latin typeface="Times New Roman" pitchFamily="18" charset="0"/>
                  <a:cs typeface="Times New Roman" pitchFamily="18" charset="0"/>
                </a:rPr>
                <a:t>A</a:t>
              </a:r>
              <a:endParaRPr lang="en-US" sz="2400" b="1" dirty="0">
                <a:solidFill>
                  <a:schemeClr val="bg2">
                    <a:lumMod val="10000"/>
                  </a:schemeClr>
                </a:solidFill>
                <a:latin typeface="Times New Roman" pitchFamily="18" charset="0"/>
                <a:cs typeface="Times New Roman" pitchFamily="18" charset="0"/>
              </a:endParaRPr>
            </a:p>
          </p:txBody>
        </p:sp>
      </p:grpSp>
      <p:sp>
        <p:nvSpPr>
          <p:cNvPr id="79" name="Slide Number Placeholder 78"/>
          <p:cNvSpPr>
            <a:spLocks noGrp="1"/>
          </p:cNvSpPr>
          <p:nvPr>
            <p:ph type="sldNum" sz="quarter" idx="12"/>
          </p:nvPr>
        </p:nvSpPr>
        <p:spPr/>
        <p:txBody>
          <a:bodyPr/>
          <a:lstStyle/>
          <a:p>
            <a:pPr>
              <a:defRPr/>
            </a:pPr>
            <a:fld id="{C2B633D9-1C18-44F0-AFE3-313340BFA8EB}" type="slidenum">
              <a:rPr lang="en-US" smtClean="0"/>
              <a:pPr>
                <a:defRPr/>
              </a:pPr>
              <a:t>15</a:t>
            </a:fld>
            <a:endParaRPr lang="en-US"/>
          </a:p>
        </p:txBody>
      </p:sp>
      <p:sp>
        <p:nvSpPr>
          <p:cNvPr id="305" name="TextBox 77"/>
          <p:cNvSpPr txBox="1">
            <a:spLocks noChangeArrowheads="1"/>
          </p:cNvSpPr>
          <p:nvPr/>
        </p:nvSpPr>
        <p:spPr bwMode="auto">
          <a:xfrm>
            <a:off x="3352800" y="1524000"/>
            <a:ext cx="3657600" cy="461665"/>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dirty="0" smtClean="0">
                <a:solidFill>
                  <a:schemeClr val="accent6">
                    <a:lumMod val="75000"/>
                  </a:schemeClr>
                </a:solidFill>
                <a:latin typeface="Times New Roman" pitchFamily="18" charset="0"/>
                <a:cs typeface="Times New Roman" pitchFamily="18" charset="0"/>
              </a:rPr>
              <a:t>Discrete Fourier Transform:</a:t>
            </a:r>
            <a:endParaRPr lang="en-US" sz="2400" dirty="0">
              <a:solidFill>
                <a:schemeClr val="accent6">
                  <a:lumMod val="75000"/>
                </a:schemeClr>
              </a:solidFill>
              <a:latin typeface="Times New Roman" pitchFamily="18" charset="0"/>
              <a:cs typeface="Times New Roman" pitchFamily="18" charset="0"/>
            </a:endParaRPr>
          </a:p>
        </p:txBody>
      </p:sp>
      <p:graphicFrame>
        <p:nvGraphicFramePr>
          <p:cNvPr id="8194" name="Object 16"/>
          <p:cNvGraphicFramePr>
            <a:graphicFrameLocks noChangeAspect="1"/>
          </p:cNvGraphicFramePr>
          <p:nvPr/>
        </p:nvGraphicFramePr>
        <p:xfrm>
          <a:off x="4427538" y="4567535"/>
          <a:ext cx="2554287" cy="1143000"/>
        </p:xfrm>
        <a:graphic>
          <a:graphicData uri="http://schemas.openxmlformats.org/presentationml/2006/ole">
            <mc:AlternateContent xmlns:mc="http://schemas.openxmlformats.org/markup-compatibility/2006">
              <mc:Choice xmlns:v="urn:schemas-microsoft-com:vml" Requires="v">
                <p:oleObj spid="_x0000_s79891" name="Equation" r:id="rId12" imgW="965160" imgH="431640" progId="Equation.3">
                  <p:embed/>
                </p:oleObj>
              </mc:Choice>
              <mc:Fallback>
                <p:oleObj name="Equation" r:id="rId12" imgW="965160" imgH="431640" progId="Equation.3">
                  <p:embed/>
                  <p:pic>
                    <p:nvPicPr>
                      <p:cNvPr id="0" name="Picture 16"/>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7538" y="4567535"/>
                        <a:ext cx="2554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sp>
        <p:nvSpPr>
          <p:cNvPr id="306" name="TextBox 77"/>
          <p:cNvSpPr txBox="1">
            <a:spLocks noChangeArrowheads="1"/>
          </p:cNvSpPr>
          <p:nvPr/>
        </p:nvSpPr>
        <p:spPr bwMode="auto">
          <a:xfrm>
            <a:off x="3352800" y="3881735"/>
            <a:ext cx="3657600" cy="461665"/>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dirty="0" smtClean="0">
                <a:solidFill>
                  <a:schemeClr val="accent6">
                    <a:lumMod val="75000"/>
                  </a:schemeClr>
                </a:solidFill>
                <a:latin typeface="Times New Roman" pitchFamily="18" charset="0"/>
                <a:cs typeface="Times New Roman" pitchFamily="18" charset="0"/>
              </a:rPr>
              <a:t>Ratio of DFT Coefficients:</a:t>
            </a:r>
            <a:endParaRPr lang="en-US" sz="2400" dirty="0">
              <a:solidFill>
                <a:schemeClr val="accent6">
                  <a:lumMod val="75000"/>
                </a:schemeClr>
              </a:solidFill>
              <a:latin typeface="Times New Roman" pitchFamily="18" charset="0"/>
              <a:cs typeface="Times New Roman" pitchFamily="18" charset="0"/>
            </a:endParaRPr>
          </a:p>
        </p:txBody>
      </p:sp>
      <p:sp>
        <p:nvSpPr>
          <p:cNvPr id="307" name="TextBox 77"/>
          <p:cNvSpPr txBox="1">
            <a:spLocks noChangeArrowheads="1"/>
          </p:cNvSpPr>
          <p:nvPr/>
        </p:nvSpPr>
        <p:spPr bwMode="auto">
          <a:xfrm>
            <a:off x="685800" y="1153180"/>
            <a:ext cx="2209800" cy="523220"/>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2800" dirty="0" smtClean="0">
                <a:solidFill>
                  <a:schemeClr val="accent6">
                    <a:lumMod val="75000"/>
                  </a:schemeClr>
                </a:solidFill>
                <a:latin typeface="Times New Roman" pitchFamily="18" charset="0"/>
                <a:cs typeface="Times New Roman" pitchFamily="18" charset="0"/>
              </a:rPr>
              <a:t>Input</a:t>
            </a:r>
            <a:endParaRPr lang="en-US" sz="2800" dirty="0">
              <a:solidFill>
                <a:schemeClr val="accent6">
                  <a:lumMod val="75000"/>
                </a:schemeClr>
              </a:solidFill>
              <a:latin typeface="Times New Roman" pitchFamily="18" charset="0"/>
              <a:cs typeface="Times New Roman" pitchFamily="18" charset="0"/>
            </a:endParaRPr>
          </a:p>
        </p:txBody>
      </p:sp>
      <p:grpSp>
        <p:nvGrpSpPr>
          <p:cNvPr id="83" name="Group 82"/>
          <p:cNvGrpSpPr/>
          <p:nvPr/>
        </p:nvGrpSpPr>
        <p:grpSpPr>
          <a:xfrm>
            <a:off x="3581400" y="4176286"/>
            <a:ext cx="5410200" cy="1538714"/>
            <a:chOff x="3581400" y="4176286"/>
            <a:chExt cx="5410200" cy="1538714"/>
          </a:xfrm>
        </p:grpSpPr>
        <p:sp>
          <p:nvSpPr>
            <p:cNvPr id="274" name="TextBox 273"/>
            <p:cNvSpPr txBox="1"/>
            <p:nvPr/>
          </p:nvSpPr>
          <p:spPr bwMode="auto">
            <a:xfrm>
              <a:off x="7405123" y="4339612"/>
              <a:ext cx="214877" cy="736271"/>
            </a:xfrm>
            <a:prstGeom prst="rect">
              <a:avLst/>
            </a:prstGeom>
            <a:noFill/>
          </p:spPr>
          <p:txBody>
            <a:bodyPr>
              <a:spAutoFit/>
            </a:bodyPr>
            <a:lstStyle/>
            <a:p>
              <a:pPr algn="ctr" fontAlgn="auto">
                <a:spcBef>
                  <a:spcPts val="0"/>
                </a:spcBef>
                <a:spcAft>
                  <a:spcPts val="0"/>
                </a:spcAft>
                <a:defRPr/>
              </a:pPr>
              <a:r>
                <a:rPr lang="en-US" sz="3200" b="1" dirty="0">
                  <a:solidFill>
                    <a:srgbClr val="FFFF99"/>
                  </a:solidFill>
                  <a:latin typeface="Times New Roman" pitchFamily="18" charset="0"/>
                  <a:cs typeface="Times New Roman" pitchFamily="18" charset="0"/>
                </a:rPr>
                <a:t>*</a:t>
              </a:r>
            </a:p>
          </p:txBody>
        </p:sp>
        <p:sp>
          <p:nvSpPr>
            <p:cNvPr id="275" name="TextBox 274"/>
            <p:cNvSpPr txBox="1"/>
            <p:nvPr/>
          </p:nvSpPr>
          <p:spPr bwMode="auto">
            <a:xfrm>
              <a:off x="6262123" y="4339612"/>
              <a:ext cx="214877" cy="736271"/>
            </a:xfrm>
            <a:prstGeom prst="rect">
              <a:avLst/>
            </a:prstGeom>
            <a:noFill/>
          </p:spPr>
          <p:txBody>
            <a:bodyPr>
              <a:spAutoFit/>
            </a:bodyPr>
            <a:lstStyle/>
            <a:p>
              <a:pPr algn="ctr" fontAlgn="auto">
                <a:spcBef>
                  <a:spcPts val="0"/>
                </a:spcBef>
                <a:spcAft>
                  <a:spcPts val="0"/>
                </a:spcAft>
                <a:defRPr/>
              </a:pPr>
              <a:r>
                <a:rPr lang="en-US" sz="3200" b="1" dirty="0">
                  <a:solidFill>
                    <a:srgbClr val="FFFF99"/>
                  </a:solidFill>
                  <a:latin typeface="Times New Roman" pitchFamily="18" charset="0"/>
                  <a:cs typeface="Times New Roman" pitchFamily="18" charset="0"/>
                </a:rPr>
                <a:t>*</a:t>
              </a:r>
            </a:p>
          </p:txBody>
        </p:sp>
        <p:grpSp>
          <p:nvGrpSpPr>
            <p:cNvPr id="276" name="Group 100"/>
            <p:cNvGrpSpPr/>
            <p:nvPr/>
          </p:nvGrpSpPr>
          <p:grpSpPr>
            <a:xfrm>
              <a:off x="3955716" y="4343948"/>
              <a:ext cx="561475" cy="377652"/>
              <a:chOff x="4648200" y="2514600"/>
              <a:chExt cx="360133" cy="242229"/>
            </a:xfrm>
          </p:grpSpPr>
          <p:sp>
            <p:nvSpPr>
              <p:cNvPr id="277" name="Freeform 122"/>
              <p:cNvSpPr>
                <a:spLocks/>
              </p:cNvSpPr>
              <p:nvPr/>
            </p:nvSpPr>
            <p:spPr bwMode="auto">
              <a:xfrm>
                <a:off x="4648200" y="2514600"/>
                <a:ext cx="228299" cy="241161"/>
              </a:xfrm>
              <a:custGeom>
                <a:avLst/>
                <a:gdLst>
                  <a:gd name="T0" fmla="*/ 2147483647 w 2256"/>
                  <a:gd name="T1" fmla="*/ 2147483647 h 2304"/>
                  <a:gd name="T2" fmla="*/ 2147483647 w 2256"/>
                  <a:gd name="T3" fmla="*/ 2147483647 h 2304"/>
                  <a:gd name="T4" fmla="*/ 2147483647 w 2256"/>
                  <a:gd name="T5" fmla="*/ 2147483647 h 2304"/>
                  <a:gd name="T6" fmla="*/ 2147483647 w 2256"/>
                  <a:gd name="T7" fmla="*/ 2147483647 h 2304"/>
                  <a:gd name="T8" fmla="*/ 2147483647 w 2256"/>
                  <a:gd name="T9" fmla="*/ 2147483647 h 2304"/>
                  <a:gd name="T10" fmla="*/ 2147483647 w 2256"/>
                  <a:gd name="T11" fmla="*/ 2147483647 h 2304"/>
                  <a:gd name="T12" fmla="*/ 2147483647 w 2256"/>
                  <a:gd name="T13" fmla="*/ 2147483647 h 2304"/>
                  <a:gd name="T14" fmla="*/ 2147483647 w 2256"/>
                  <a:gd name="T15" fmla="*/ 2147483647 h 2304"/>
                  <a:gd name="T16" fmla="*/ 2147483647 w 2256"/>
                  <a:gd name="T17" fmla="*/ 2147483647 h 2304"/>
                  <a:gd name="T18" fmla="*/ 2147483647 w 2256"/>
                  <a:gd name="T19" fmla="*/ 2147483647 h 2304"/>
                  <a:gd name="T20" fmla="*/ 2147483647 w 2256"/>
                  <a:gd name="T21" fmla="*/ 0 h 2304"/>
                  <a:gd name="T22" fmla="*/ 2147483647 w 2256"/>
                  <a:gd name="T23" fmla="*/ 0 h 2304"/>
                  <a:gd name="T24" fmla="*/ 2147483647 w 2256"/>
                  <a:gd name="T25" fmla="*/ 0 h 2304"/>
                  <a:gd name="T26" fmla="*/ 2147483647 w 2256"/>
                  <a:gd name="T27" fmla="*/ 0 h 2304"/>
                  <a:gd name="T28" fmla="*/ 2147483647 w 2256"/>
                  <a:gd name="T29" fmla="*/ 0 h 2304"/>
                  <a:gd name="T30" fmla="*/ 2147483647 w 2256"/>
                  <a:gd name="T31" fmla="*/ 0 h 2304"/>
                  <a:gd name="T32" fmla="*/ 2147483647 w 2256"/>
                  <a:gd name="T33" fmla="*/ 0 h 2304"/>
                  <a:gd name="T34" fmla="*/ 2147483647 w 2256"/>
                  <a:gd name="T35" fmla="*/ 0 h 2304"/>
                  <a:gd name="T36" fmla="*/ 2147483647 w 2256"/>
                  <a:gd name="T37" fmla="*/ 0 h 2304"/>
                  <a:gd name="T38" fmla="*/ 2147483647 w 2256"/>
                  <a:gd name="T39" fmla="*/ 0 h 2304"/>
                  <a:gd name="T40" fmla="*/ 2147483647 w 2256"/>
                  <a:gd name="T41" fmla="*/ 0 h 2304"/>
                  <a:gd name="T42" fmla="*/ 2147483647 w 2256"/>
                  <a:gd name="T43" fmla="*/ 0 h 2304"/>
                  <a:gd name="T44" fmla="*/ 2147483647 w 2256"/>
                  <a:gd name="T45" fmla="*/ 0 h 2304"/>
                  <a:gd name="T46" fmla="*/ 2147483647 w 2256"/>
                  <a:gd name="T47" fmla="*/ 2147483647 h 2304"/>
                  <a:gd name="T48" fmla="*/ 2147483647 w 2256"/>
                  <a:gd name="T49" fmla="*/ 2147483647 h 2304"/>
                  <a:gd name="T50" fmla="*/ 2147483647 w 2256"/>
                  <a:gd name="T51" fmla="*/ 2147483647 h 2304"/>
                  <a:gd name="T52" fmla="*/ 2147483647 w 2256"/>
                  <a:gd name="T53" fmla="*/ 2147483647 h 2304"/>
                  <a:gd name="T54" fmla="*/ 2147483647 w 2256"/>
                  <a:gd name="T55" fmla="*/ 2147483647 h 2304"/>
                  <a:gd name="T56" fmla="*/ 2147483647 w 2256"/>
                  <a:gd name="T57" fmla="*/ 2147483647 h 2304"/>
                  <a:gd name="T58" fmla="*/ 2147483647 w 2256"/>
                  <a:gd name="T59" fmla="*/ 2147483647 h 2304"/>
                  <a:gd name="T60" fmla="*/ 2147483647 w 2256"/>
                  <a:gd name="T61" fmla="*/ 2147483647 h 2304"/>
                  <a:gd name="T62" fmla="*/ 2147483647 w 2256"/>
                  <a:gd name="T63" fmla="*/ 2147483647 h 2304"/>
                  <a:gd name="T64" fmla="*/ 2147483647 w 2256"/>
                  <a:gd name="T65" fmla="*/ 2147483647 h 2304"/>
                  <a:gd name="T66" fmla="*/ 2147483647 w 2256"/>
                  <a:gd name="T67" fmla="*/ 2147483647 h 2304"/>
                  <a:gd name="T68" fmla="*/ 2147483647 w 2256"/>
                  <a:gd name="T69" fmla="*/ 2147483647 h 2304"/>
                  <a:gd name="T70" fmla="*/ 2147483647 w 2256"/>
                  <a:gd name="T71" fmla="*/ 2147483647 h 2304"/>
                  <a:gd name="T72" fmla="*/ 2147483647 w 2256"/>
                  <a:gd name="T73" fmla="*/ 2147483647 h 2304"/>
                  <a:gd name="T74" fmla="*/ 2147483647 w 2256"/>
                  <a:gd name="T75" fmla="*/ 2147483647 h 2304"/>
                  <a:gd name="T76" fmla="*/ 2147483647 w 2256"/>
                  <a:gd name="T77" fmla="*/ 2147483647 h 2304"/>
                  <a:gd name="T78" fmla="*/ 2147483647 w 2256"/>
                  <a:gd name="T79" fmla="*/ 2147483647 h 2304"/>
                  <a:gd name="T80" fmla="*/ 2147483647 w 2256"/>
                  <a:gd name="T81" fmla="*/ 2147483647 h 2304"/>
                  <a:gd name="T82" fmla="*/ 2147483647 w 2256"/>
                  <a:gd name="T83" fmla="*/ 2147483647 h 2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56"/>
                  <a:gd name="T127" fmla="*/ 0 h 2304"/>
                  <a:gd name="T128" fmla="*/ 2256 w 2256"/>
                  <a:gd name="T129" fmla="*/ 2304 h 2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56" h="2304">
                    <a:moveTo>
                      <a:pt x="0" y="1206"/>
                    </a:moveTo>
                    <a:lnTo>
                      <a:pt x="12" y="1110"/>
                    </a:lnTo>
                    <a:lnTo>
                      <a:pt x="30" y="1020"/>
                    </a:lnTo>
                    <a:lnTo>
                      <a:pt x="48" y="930"/>
                    </a:lnTo>
                    <a:lnTo>
                      <a:pt x="66" y="840"/>
                    </a:lnTo>
                    <a:lnTo>
                      <a:pt x="84" y="756"/>
                    </a:lnTo>
                    <a:lnTo>
                      <a:pt x="102" y="672"/>
                    </a:lnTo>
                    <a:lnTo>
                      <a:pt x="120" y="600"/>
                    </a:lnTo>
                    <a:lnTo>
                      <a:pt x="138" y="522"/>
                    </a:lnTo>
                    <a:lnTo>
                      <a:pt x="156" y="456"/>
                    </a:lnTo>
                    <a:lnTo>
                      <a:pt x="174" y="396"/>
                    </a:lnTo>
                    <a:lnTo>
                      <a:pt x="192" y="342"/>
                    </a:lnTo>
                    <a:lnTo>
                      <a:pt x="210" y="288"/>
                    </a:lnTo>
                    <a:lnTo>
                      <a:pt x="228" y="246"/>
                    </a:lnTo>
                    <a:lnTo>
                      <a:pt x="246" y="204"/>
                    </a:lnTo>
                    <a:lnTo>
                      <a:pt x="264" y="168"/>
                    </a:lnTo>
                    <a:lnTo>
                      <a:pt x="282" y="138"/>
                    </a:lnTo>
                    <a:lnTo>
                      <a:pt x="300" y="114"/>
                    </a:lnTo>
                    <a:lnTo>
                      <a:pt x="318" y="90"/>
                    </a:lnTo>
                    <a:lnTo>
                      <a:pt x="336" y="72"/>
                    </a:lnTo>
                    <a:lnTo>
                      <a:pt x="354" y="60"/>
                    </a:lnTo>
                    <a:lnTo>
                      <a:pt x="372" y="48"/>
                    </a:lnTo>
                    <a:lnTo>
                      <a:pt x="390" y="36"/>
                    </a:lnTo>
                    <a:lnTo>
                      <a:pt x="408" y="30"/>
                    </a:lnTo>
                    <a:lnTo>
                      <a:pt x="426" y="24"/>
                    </a:lnTo>
                    <a:lnTo>
                      <a:pt x="444" y="18"/>
                    </a:lnTo>
                    <a:lnTo>
                      <a:pt x="462" y="12"/>
                    </a:lnTo>
                    <a:lnTo>
                      <a:pt x="480" y="12"/>
                    </a:lnTo>
                    <a:lnTo>
                      <a:pt x="498" y="6"/>
                    </a:lnTo>
                    <a:lnTo>
                      <a:pt x="510" y="6"/>
                    </a:lnTo>
                    <a:lnTo>
                      <a:pt x="528" y="6"/>
                    </a:lnTo>
                    <a:lnTo>
                      <a:pt x="546" y="0"/>
                    </a:lnTo>
                    <a:lnTo>
                      <a:pt x="564" y="0"/>
                    </a:lnTo>
                    <a:lnTo>
                      <a:pt x="582" y="0"/>
                    </a:lnTo>
                    <a:lnTo>
                      <a:pt x="600" y="0"/>
                    </a:lnTo>
                    <a:lnTo>
                      <a:pt x="618" y="0"/>
                    </a:lnTo>
                    <a:lnTo>
                      <a:pt x="636" y="0"/>
                    </a:lnTo>
                    <a:lnTo>
                      <a:pt x="654" y="0"/>
                    </a:lnTo>
                    <a:lnTo>
                      <a:pt x="672" y="0"/>
                    </a:lnTo>
                    <a:lnTo>
                      <a:pt x="690" y="0"/>
                    </a:lnTo>
                    <a:lnTo>
                      <a:pt x="708" y="0"/>
                    </a:lnTo>
                    <a:lnTo>
                      <a:pt x="726" y="0"/>
                    </a:lnTo>
                    <a:lnTo>
                      <a:pt x="744" y="0"/>
                    </a:lnTo>
                    <a:lnTo>
                      <a:pt x="762" y="0"/>
                    </a:lnTo>
                    <a:lnTo>
                      <a:pt x="780" y="0"/>
                    </a:lnTo>
                    <a:lnTo>
                      <a:pt x="798" y="0"/>
                    </a:lnTo>
                    <a:lnTo>
                      <a:pt x="816" y="0"/>
                    </a:lnTo>
                    <a:lnTo>
                      <a:pt x="834" y="0"/>
                    </a:lnTo>
                    <a:lnTo>
                      <a:pt x="852" y="0"/>
                    </a:lnTo>
                    <a:lnTo>
                      <a:pt x="870" y="0"/>
                    </a:lnTo>
                    <a:lnTo>
                      <a:pt x="888" y="0"/>
                    </a:lnTo>
                    <a:lnTo>
                      <a:pt x="906" y="0"/>
                    </a:lnTo>
                    <a:lnTo>
                      <a:pt x="924" y="0"/>
                    </a:lnTo>
                    <a:lnTo>
                      <a:pt x="942" y="0"/>
                    </a:lnTo>
                    <a:lnTo>
                      <a:pt x="960" y="0"/>
                    </a:lnTo>
                    <a:lnTo>
                      <a:pt x="978" y="0"/>
                    </a:lnTo>
                    <a:lnTo>
                      <a:pt x="996" y="0"/>
                    </a:lnTo>
                    <a:lnTo>
                      <a:pt x="1014" y="0"/>
                    </a:lnTo>
                    <a:lnTo>
                      <a:pt x="1026" y="0"/>
                    </a:lnTo>
                    <a:lnTo>
                      <a:pt x="1044" y="0"/>
                    </a:lnTo>
                    <a:lnTo>
                      <a:pt x="1062" y="0"/>
                    </a:lnTo>
                    <a:lnTo>
                      <a:pt x="1080" y="0"/>
                    </a:lnTo>
                    <a:lnTo>
                      <a:pt x="1098" y="0"/>
                    </a:lnTo>
                    <a:lnTo>
                      <a:pt x="1116" y="0"/>
                    </a:lnTo>
                    <a:lnTo>
                      <a:pt x="1134" y="0"/>
                    </a:lnTo>
                    <a:lnTo>
                      <a:pt x="1152" y="0"/>
                    </a:lnTo>
                    <a:lnTo>
                      <a:pt x="1170" y="0"/>
                    </a:lnTo>
                    <a:lnTo>
                      <a:pt x="1188" y="0"/>
                    </a:lnTo>
                    <a:lnTo>
                      <a:pt x="1206" y="0"/>
                    </a:lnTo>
                    <a:lnTo>
                      <a:pt x="1224" y="0"/>
                    </a:lnTo>
                    <a:lnTo>
                      <a:pt x="1242" y="0"/>
                    </a:lnTo>
                    <a:lnTo>
                      <a:pt x="1260" y="6"/>
                    </a:lnTo>
                    <a:lnTo>
                      <a:pt x="1278" y="6"/>
                    </a:lnTo>
                    <a:lnTo>
                      <a:pt x="1296" y="6"/>
                    </a:lnTo>
                    <a:lnTo>
                      <a:pt x="1314" y="12"/>
                    </a:lnTo>
                    <a:lnTo>
                      <a:pt x="1332" y="12"/>
                    </a:lnTo>
                    <a:lnTo>
                      <a:pt x="1350" y="18"/>
                    </a:lnTo>
                    <a:lnTo>
                      <a:pt x="1368" y="24"/>
                    </a:lnTo>
                    <a:lnTo>
                      <a:pt x="1386" y="30"/>
                    </a:lnTo>
                    <a:lnTo>
                      <a:pt x="1404" y="36"/>
                    </a:lnTo>
                    <a:lnTo>
                      <a:pt x="1422" y="48"/>
                    </a:lnTo>
                    <a:lnTo>
                      <a:pt x="1440" y="60"/>
                    </a:lnTo>
                    <a:lnTo>
                      <a:pt x="1458" y="72"/>
                    </a:lnTo>
                    <a:lnTo>
                      <a:pt x="1476" y="90"/>
                    </a:lnTo>
                    <a:lnTo>
                      <a:pt x="1494" y="114"/>
                    </a:lnTo>
                    <a:lnTo>
                      <a:pt x="1512" y="138"/>
                    </a:lnTo>
                    <a:lnTo>
                      <a:pt x="1524" y="168"/>
                    </a:lnTo>
                    <a:lnTo>
                      <a:pt x="1542" y="204"/>
                    </a:lnTo>
                    <a:lnTo>
                      <a:pt x="1560" y="246"/>
                    </a:lnTo>
                    <a:lnTo>
                      <a:pt x="1578" y="288"/>
                    </a:lnTo>
                    <a:lnTo>
                      <a:pt x="1596" y="342"/>
                    </a:lnTo>
                    <a:lnTo>
                      <a:pt x="1614" y="396"/>
                    </a:lnTo>
                    <a:lnTo>
                      <a:pt x="1632" y="456"/>
                    </a:lnTo>
                    <a:lnTo>
                      <a:pt x="1650" y="522"/>
                    </a:lnTo>
                    <a:lnTo>
                      <a:pt x="1668" y="600"/>
                    </a:lnTo>
                    <a:lnTo>
                      <a:pt x="1686" y="672"/>
                    </a:lnTo>
                    <a:lnTo>
                      <a:pt x="1704" y="756"/>
                    </a:lnTo>
                    <a:lnTo>
                      <a:pt x="1722" y="840"/>
                    </a:lnTo>
                    <a:lnTo>
                      <a:pt x="1740" y="930"/>
                    </a:lnTo>
                    <a:lnTo>
                      <a:pt x="1758" y="1020"/>
                    </a:lnTo>
                    <a:lnTo>
                      <a:pt x="1776" y="1110"/>
                    </a:lnTo>
                    <a:lnTo>
                      <a:pt x="1794" y="1206"/>
                    </a:lnTo>
                    <a:lnTo>
                      <a:pt x="1812" y="1296"/>
                    </a:lnTo>
                    <a:lnTo>
                      <a:pt x="1830" y="1386"/>
                    </a:lnTo>
                    <a:lnTo>
                      <a:pt x="1848" y="1476"/>
                    </a:lnTo>
                    <a:lnTo>
                      <a:pt x="1866" y="1560"/>
                    </a:lnTo>
                    <a:lnTo>
                      <a:pt x="1884" y="1644"/>
                    </a:lnTo>
                    <a:lnTo>
                      <a:pt x="1902" y="1716"/>
                    </a:lnTo>
                    <a:lnTo>
                      <a:pt x="1920" y="1794"/>
                    </a:lnTo>
                    <a:lnTo>
                      <a:pt x="1938" y="1860"/>
                    </a:lnTo>
                    <a:lnTo>
                      <a:pt x="1956" y="1920"/>
                    </a:lnTo>
                    <a:lnTo>
                      <a:pt x="1974" y="1974"/>
                    </a:lnTo>
                    <a:lnTo>
                      <a:pt x="1992" y="2028"/>
                    </a:lnTo>
                    <a:lnTo>
                      <a:pt x="2010" y="2070"/>
                    </a:lnTo>
                    <a:lnTo>
                      <a:pt x="2028" y="2112"/>
                    </a:lnTo>
                    <a:lnTo>
                      <a:pt x="2040" y="2148"/>
                    </a:lnTo>
                    <a:lnTo>
                      <a:pt x="2058" y="2178"/>
                    </a:lnTo>
                    <a:lnTo>
                      <a:pt x="2076" y="2202"/>
                    </a:lnTo>
                    <a:lnTo>
                      <a:pt x="2094" y="2226"/>
                    </a:lnTo>
                    <a:lnTo>
                      <a:pt x="2112" y="2244"/>
                    </a:lnTo>
                    <a:lnTo>
                      <a:pt x="2130" y="2256"/>
                    </a:lnTo>
                    <a:lnTo>
                      <a:pt x="2148" y="2268"/>
                    </a:lnTo>
                    <a:lnTo>
                      <a:pt x="2166" y="2280"/>
                    </a:lnTo>
                    <a:lnTo>
                      <a:pt x="2184" y="2286"/>
                    </a:lnTo>
                    <a:lnTo>
                      <a:pt x="2202" y="2292"/>
                    </a:lnTo>
                    <a:lnTo>
                      <a:pt x="2220" y="2298"/>
                    </a:lnTo>
                    <a:lnTo>
                      <a:pt x="2238" y="2304"/>
                    </a:lnTo>
                    <a:lnTo>
                      <a:pt x="2256" y="2304"/>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sp>
            <p:nvSpPr>
              <p:cNvPr id="278" name="Freeform 123"/>
              <p:cNvSpPr>
                <a:spLocks/>
              </p:cNvSpPr>
              <p:nvPr/>
            </p:nvSpPr>
            <p:spPr bwMode="auto">
              <a:xfrm>
                <a:off x="4876499" y="2637857"/>
                <a:ext cx="131834" cy="118972"/>
              </a:xfrm>
              <a:custGeom>
                <a:avLst/>
                <a:gdLst>
                  <a:gd name="T0" fmla="*/ 2147483647 w 1308"/>
                  <a:gd name="T1" fmla="*/ 2147483647 h 1140"/>
                  <a:gd name="T2" fmla="*/ 2147483647 w 1308"/>
                  <a:gd name="T3" fmla="*/ 2147483647 h 1140"/>
                  <a:gd name="T4" fmla="*/ 2147483647 w 1308"/>
                  <a:gd name="T5" fmla="*/ 2147483647 h 1140"/>
                  <a:gd name="T6" fmla="*/ 2147483647 w 1308"/>
                  <a:gd name="T7" fmla="*/ 2147483647 h 1140"/>
                  <a:gd name="T8" fmla="*/ 2147483647 w 1308"/>
                  <a:gd name="T9" fmla="*/ 2147483647 h 1140"/>
                  <a:gd name="T10" fmla="*/ 2147483647 w 1308"/>
                  <a:gd name="T11" fmla="*/ 2147483647 h 1140"/>
                  <a:gd name="T12" fmla="*/ 2147483647 w 1308"/>
                  <a:gd name="T13" fmla="*/ 2147483647 h 1140"/>
                  <a:gd name="T14" fmla="*/ 2147483647 w 1308"/>
                  <a:gd name="T15" fmla="*/ 2147483647 h 1140"/>
                  <a:gd name="T16" fmla="*/ 2147483647 w 1308"/>
                  <a:gd name="T17" fmla="*/ 2147483647 h 1140"/>
                  <a:gd name="T18" fmla="*/ 2147483647 w 1308"/>
                  <a:gd name="T19" fmla="*/ 2147483647 h 1140"/>
                  <a:gd name="T20" fmla="*/ 2147483647 w 1308"/>
                  <a:gd name="T21" fmla="*/ 2147483647 h 1140"/>
                  <a:gd name="T22" fmla="*/ 2147483647 w 1308"/>
                  <a:gd name="T23" fmla="*/ 2147483647 h 1140"/>
                  <a:gd name="T24" fmla="*/ 2147483647 w 1308"/>
                  <a:gd name="T25" fmla="*/ 2147483647 h 1140"/>
                  <a:gd name="T26" fmla="*/ 2147483647 w 1308"/>
                  <a:gd name="T27" fmla="*/ 2147483647 h 1140"/>
                  <a:gd name="T28" fmla="*/ 2147483647 w 1308"/>
                  <a:gd name="T29" fmla="*/ 2147483647 h 1140"/>
                  <a:gd name="T30" fmla="*/ 2147483647 w 1308"/>
                  <a:gd name="T31" fmla="*/ 2147483647 h 1140"/>
                  <a:gd name="T32" fmla="*/ 2147483647 w 1308"/>
                  <a:gd name="T33" fmla="*/ 2147483647 h 1140"/>
                  <a:gd name="T34" fmla="*/ 2147483647 w 1308"/>
                  <a:gd name="T35" fmla="*/ 2147483647 h 1140"/>
                  <a:gd name="T36" fmla="*/ 2147483647 w 1308"/>
                  <a:gd name="T37" fmla="*/ 2147483647 h 1140"/>
                  <a:gd name="T38" fmla="*/ 2147483647 w 1308"/>
                  <a:gd name="T39" fmla="*/ 2147483647 h 1140"/>
                  <a:gd name="T40" fmla="*/ 2147483647 w 1308"/>
                  <a:gd name="T41" fmla="*/ 2147483647 h 1140"/>
                  <a:gd name="T42" fmla="*/ 2147483647 w 1308"/>
                  <a:gd name="T43" fmla="*/ 2147483647 h 1140"/>
                  <a:gd name="T44" fmla="*/ 2147483647 w 1308"/>
                  <a:gd name="T45" fmla="*/ 2147483647 h 1140"/>
                  <a:gd name="T46" fmla="*/ 2147483647 w 1308"/>
                  <a:gd name="T47" fmla="*/ 2147483647 h 1140"/>
                  <a:gd name="T48" fmla="*/ 2147483647 w 1308"/>
                  <a:gd name="T49" fmla="*/ 2147483647 h 1140"/>
                  <a:gd name="T50" fmla="*/ 2147483647 w 1308"/>
                  <a:gd name="T51" fmla="*/ 2147483647 h 1140"/>
                  <a:gd name="T52" fmla="*/ 2147483647 w 1308"/>
                  <a:gd name="T53" fmla="*/ 2147483647 h 1140"/>
                  <a:gd name="T54" fmla="*/ 2147483647 w 1308"/>
                  <a:gd name="T55" fmla="*/ 2147483647 h 1140"/>
                  <a:gd name="T56" fmla="*/ 2147483647 w 1308"/>
                  <a:gd name="T57" fmla="*/ 2147483647 h 1140"/>
                  <a:gd name="T58" fmla="*/ 2147483647 w 1308"/>
                  <a:gd name="T59" fmla="*/ 2147483647 h 1140"/>
                  <a:gd name="T60" fmla="*/ 2147483647 w 1308"/>
                  <a:gd name="T61" fmla="*/ 2147483647 h 1140"/>
                  <a:gd name="T62" fmla="*/ 2147483647 w 1308"/>
                  <a:gd name="T63" fmla="*/ 2147483647 h 1140"/>
                  <a:gd name="T64" fmla="*/ 2147483647 w 1308"/>
                  <a:gd name="T65" fmla="*/ 2147483647 h 1140"/>
                  <a:gd name="T66" fmla="*/ 2147483647 w 1308"/>
                  <a:gd name="T67" fmla="*/ 2147483647 h 1140"/>
                  <a:gd name="T68" fmla="*/ 2147483647 w 1308"/>
                  <a:gd name="T69" fmla="*/ 2147483647 h 1140"/>
                  <a:gd name="T70" fmla="*/ 2147483647 w 1308"/>
                  <a:gd name="T71" fmla="*/ 2147483647 h 1140"/>
                  <a:gd name="T72" fmla="*/ 2147483647 w 1308"/>
                  <a:gd name="T73" fmla="*/ 2147483647 h 1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8"/>
                  <a:gd name="T112" fmla="*/ 0 h 1140"/>
                  <a:gd name="T113" fmla="*/ 1308 w 1308"/>
                  <a:gd name="T114" fmla="*/ 1140 h 1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8" h="1140">
                    <a:moveTo>
                      <a:pt x="0" y="1128"/>
                    </a:moveTo>
                    <a:lnTo>
                      <a:pt x="18" y="1134"/>
                    </a:lnTo>
                    <a:lnTo>
                      <a:pt x="36" y="1134"/>
                    </a:lnTo>
                    <a:lnTo>
                      <a:pt x="54" y="1134"/>
                    </a:lnTo>
                    <a:lnTo>
                      <a:pt x="72" y="1140"/>
                    </a:lnTo>
                    <a:lnTo>
                      <a:pt x="90" y="1140"/>
                    </a:lnTo>
                    <a:lnTo>
                      <a:pt x="108" y="1140"/>
                    </a:lnTo>
                    <a:lnTo>
                      <a:pt x="126" y="1140"/>
                    </a:lnTo>
                    <a:lnTo>
                      <a:pt x="144" y="1140"/>
                    </a:lnTo>
                    <a:lnTo>
                      <a:pt x="162" y="1140"/>
                    </a:lnTo>
                    <a:lnTo>
                      <a:pt x="180" y="1140"/>
                    </a:lnTo>
                    <a:lnTo>
                      <a:pt x="198" y="1140"/>
                    </a:lnTo>
                    <a:lnTo>
                      <a:pt x="216" y="1140"/>
                    </a:lnTo>
                    <a:lnTo>
                      <a:pt x="234" y="1140"/>
                    </a:lnTo>
                    <a:lnTo>
                      <a:pt x="252" y="1140"/>
                    </a:lnTo>
                    <a:lnTo>
                      <a:pt x="270" y="1140"/>
                    </a:lnTo>
                    <a:lnTo>
                      <a:pt x="282" y="1140"/>
                    </a:lnTo>
                    <a:lnTo>
                      <a:pt x="300" y="1140"/>
                    </a:lnTo>
                    <a:lnTo>
                      <a:pt x="318" y="1140"/>
                    </a:lnTo>
                    <a:lnTo>
                      <a:pt x="336" y="1140"/>
                    </a:lnTo>
                    <a:lnTo>
                      <a:pt x="354" y="1140"/>
                    </a:lnTo>
                    <a:lnTo>
                      <a:pt x="372" y="1140"/>
                    </a:lnTo>
                    <a:lnTo>
                      <a:pt x="390" y="1140"/>
                    </a:lnTo>
                    <a:lnTo>
                      <a:pt x="408" y="1140"/>
                    </a:lnTo>
                    <a:lnTo>
                      <a:pt x="426" y="1140"/>
                    </a:lnTo>
                    <a:lnTo>
                      <a:pt x="444" y="1140"/>
                    </a:lnTo>
                    <a:lnTo>
                      <a:pt x="462" y="1140"/>
                    </a:lnTo>
                    <a:lnTo>
                      <a:pt x="480" y="1140"/>
                    </a:lnTo>
                    <a:lnTo>
                      <a:pt x="498" y="1140"/>
                    </a:lnTo>
                    <a:lnTo>
                      <a:pt x="516" y="1140"/>
                    </a:lnTo>
                    <a:lnTo>
                      <a:pt x="534" y="1140"/>
                    </a:lnTo>
                    <a:lnTo>
                      <a:pt x="552" y="1140"/>
                    </a:lnTo>
                    <a:lnTo>
                      <a:pt x="570" y="1140"/>
                    </a:lnTo>
                    <a:lnTo>
                      <a:pt x="588" y="1140"/>
                    </a:lnTo>
                    <a:lnTo>
                      <a:pt x="606" y="1140"/>
                    </a:lnTo>
                    <a:lnTo>
                      <a:pt x="624" y="1140"/>
                    </a:lnTo>
                    <a:lnTo>
                      <a:pt x="642" y="1140"/>
                    </a:lnTo>
                    <a:lnTo>
                      <a:pt x="660" y="1140"/>
                    </a:lnTo>
                    <a:lnTo>
                      <a:pt x="678" y="1140"/>
                    </a:lnTo>
                    <a:lnTo>
                      <a:pt x="696" y="1140"/>
                    </a:lnTo>
                    <a:lnTo>
                      <a:pt x="714" y="1140"/>
                    </a:lnTo>
                    <a:lnTo>
                      <a:pt x="732" y="1140"/>
                    </a:lnTo>
                    <a:lnTo>
                      <a:pt x="750" y="1140"/>
                    </a:lnTo>
                    <a:lnTo>
                      <a:pt x="768" y="1140"/>
                    </a:lnTo>
                    <a:lnTo>
                      <a:pt x="786" y="1134"/>
                    </a:lnTo>
                    <a:lnTo>
                      <a:pt x="798" y="1134"/>
                    </a:lnTo>
                    <a:lnTo>
                      <a:pt x="816" y="1134"/>
                    </a:lnTo>
                    <a:lnTo>
                      <a:pt x="834" y="1128"/>
                    </a:lnTo>
                    <a:lnTo>
                      <a:pt x="852" y="1128"/>
                    </a:lnTo>
                    <a:lnTo>
                      <a:pt x="870" y="1122"/>
                    </a:lnTo>
                    <a:lnTo>
                      <a:pt x="888" y="1116"/>
                    </a:lnTo>
                    <a:lnTo>
                      <a:pt x="906" y="1110"/>
                    </a:lnTo>
                    <a:lnTo>
                      <a:pt x="924" y="1104"/>
                    </a:lnTo>
                    <a:lnTo>
                      <a:pt x="942" y="1092"/>
                    </a:lnTo>
                    <a:lnTo>
                      <a:pt x="960" y="1080"/>
                    </a:lnTo>
                    <a:lnTo>
                      <a:pt x="978" y="1068"/>
                    </a:lnTo>
                    <a:lnTo>
                      <a:pt x="996" y="1050"/>
                    </a:lnTo>
                    <a:lnTo>
                      <a:pt x="1014" y="1026"/>
                    </a:lnTo>
                    <a:lnTo>
                      <a:pt x="1032" y="1002"/>
                    </a:lnTo>
                    <a:lnTo>
                      <a:pt x="1050" y="972"/>
                    </a:lnTo>
                    <a:lnTo>
                      <a:pt x="1068" y="936"/>
                    </a:lnTo>
                    <a:lnTo>
                      <a:pt x="1086" y="894"/>
                    </a:lnTo>
                    <a:lnTo>
                      <a:pt x="1104" y="852"/>
                    </a:lnTo>
                    <a:lnTo>
                      <a:pt x="1122" y="798"/>
                    </a:lnTo>
                    <a:lnTo>
                      <a:pt x="1140" y="744"/>
                    </a:lnTo>
                    <a:lnTo>
                      <a:pt x="1158" y="684"/>
                    </a:lnTo>
                    <a:lnTo>
                      <a:pt x="1176" y="618"/>
                    </a:lnTo>
                    <a:lnTo>
                      <a:pt x="1194" y="540"/>
                    </a:lnTo>
                    <a:lnTo>
                      <a:pt x="1212" y="468"/>
                    </a:lnTo>
                    <a:lnTo>
                      <a:pt x="1230" y="384"/>
                    </a:lnTo>
                    <a:lnTo>
                      <a:pt x="1248" y="300"/>
                    </a:lnTo>
                    <a:lnTo>
                      <a:pt x="1266" y="210"/>
                    </a:lnTo>
                    <a:lnTo>
                      <a:pt x="1284" y="120"/>
                    </a:lnTo>
                    <a:lnTo>
                      <a:pt x="1302" y="30"/>
                    </a:lnTo>
                    <a:lnTo>
                      <a:pt x="1308" y="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grpSp>
        <p:grpSp>
          <p:nvGrpSpPr>
            <p:cNvPr id="279" name="Group 109"/>
            <p:cNvGrpSpPr/>
            <p:nvPr/>
          </p:nvGrpSpPr>
          <p:grpSpPr>
            <a:xfrm>
              <a:off x="6547962" y="4440864"/>
              <a:ext cx="569365" cy="374316"/>
              <a:chOff x="8059990" y="2133600"/>
              <a:chExt cx="456838" cy="300337"/>
            </a:xfrm>
          </p:grpSpPr>
          <p:sp>
            <p:nvSpPr>
              <p:cNvPr id="280" name="Freeform 125"/>
              <p:cNvSpPr>
                <a:spLocks/>
              </p:cNvSpPr>
              <p:nvPr/>
            </p:nvSpPr>
            <p:spPr bwMode="auto">
              <a:xfrm>
                <a:off x="8161516" y="2133600"/>
                <a:ext cx="160779" cy="300337"/>
              </a:xfrm>
              <a:custGeom>
                <a:avLst/>
                <a:gdLst>
                  <a:gd name="T0" fmla="*/ 2147483647 w 1326"/>
                  <a:gd name="T1" fmla="*/ 2147483647 h 1470"/>
                  <a:gd name="T2" fmla="*/ 2147483647 w 1326"/>
                  <a:gd name="T3" fmla="*/ 2147483647 h 1470"/>
                  <a:gd name="T4" fmla="*/ 2147483647 w 1326"/>
                  <a:gd name="T5" fmla="*/ 2147483647 h 1470"/>
                  <a:gd name="T6" fmla="*/ 2147483647 w 1326"/>
                  <a:gd name="T7" fmla="*/ 2147483647 h 1470"/>
                  <a:gd name="T8" fmla="*/ 2147483647 w 1326"/>
                  <a:gd name="T9" fmla="*/ 2147483647 h 1470"/>
                  <a:gd name="T10" fmla="*/ 2147483647 w 1326"/>
                  <a:gd name="T11" fmla="*/ 2147483647 h 1470"/>
                  <a:gd name="T12" fmla="*/ 2147483647 w 1326"/>
                  <a:gd name="T13" fmla="*/ 2147483647 h 1470"/>
                  <a:gd name="T14" fmla="*/ 2147483647 w 1326"/>
                  <a:gd name="T15" fmla="*/ 2147483647 h 1470"/>
                  <a:gd name="T16" fmla="*/ 2147483647 w 1326"/>
                  <a:gd name="T17" fmla="*/ 2147483647 h 1470"/>
                  <a:gd name="T18" fmla="*/ 2147483647 w 1326"/>
                  <a:gd name="T19" fmla="*/ 2147483647 h 1470"/>
                  <a:gd name="T20" fmla="*/ 2147483647 w 1326"/>
                  <a:gd name="T21" fmla="*/ 2147483647 h 1470"/>
                  <a:gd name="T22" fmla="*/ 2147483647 w 1326"/>
                  <a:gd name="T23" fmla="*/ 2147483647 h 1470"/>
                  <a:gd name="T24" fmla="*/ 2147483647 w 1326"/>
                  <a:gd name="T25" fmla="*/ 2147483647 h 1470"/>
                  <a:gd name="T26" fmla="*/ 2147483647 w 1326"/>
                  <a:gd name="T27" fmla="*/ 2147483647 h 1470"/>
                  <a:gd name="T28" fmla="*/ 2147483647 w 1326"/>
                  <a:gd name="T29" fmla="*/ 2147483647 h 1470"/>
                  <a:gd name="T30" fmla="*/ 2147483647 w 1326"/>
                  <a:gd name="T31" fmla="*/ 2147483647 h 1470"/>
                  <a:gd name="T32" fmla="*/ 2147483647 w 1326"/>
                  <a:gd name="T33" fmla="*/ 2147483647 h 1470"/>
                  <a:gd name="T34" fmla="*/ 2147483647 w 1326"/>
                  <a:gd name="T35" fmla="*/ 2147483647 h 1470"/>
                  <a:gd name="T36" fmla="*/ 2147483647 w 1326"/>
                  <a:gd name="T37" fmla="*/ 2147483647 h 1470"/>
                  <a:gd name="T38" fmla="*/ 2147483647 w 1326"/>
                  <a:gd name="T39" fmla="*/ 2147483647 h 1470"/>
                  <a:gd name="T40" fmla="*/ 2147483647 w 1326"/>
                  <a:gd name="T41" fmla="*/ 2147483647 h 1470"/>
                  <a:gd name="T42" fmla="*/ 2147483647 w 1326"/>
                  <a:gd name="T43" fmla="*/ 2147483647 h 1470"/>
                  <a:gd name="T44" fmla="*/ 2147483647 w 1326"/>
                  <a:gd name="T45" fmla="*/ 2147483647 h 1470"/>
                  <a:gd name="T46" fmla="*/ 2147483647 w 1326"/>
                  <a:gd name="T47" fmla="*/ 0 h 1470"/>
                  <a:gd name="T48" fmla="*/ 2147483647 w 1326"/>
                  <a:gd name="T49" fmla="*/ 0 h 1470"/>
                  <a:gd name="T50" fmla="*/ 2147483647 w 1326"/>
                  <a:gd name="T51" fmla="*/ 0 h 1470"/>
                  <a:gd name="T52" fmla="*/ 2147483647 w 1326"/>
                  <a:gd name="T53" fmla="*/ 0 h 1470"/>
                  <a:gd name="T54" fmla="*/ 2147483647 w 1326"/>
                  <a:gd name="T55" fmla="*/ 0 h 1470"/>
                  <a:gd name="T56" fmla="*/ 2147483647 w 1326"/>
                  <a:gd name="T57" fmla="*/ 0 h 1470"/>
                  <a:gd name="T58" fmla="*/ 2147483647 w 1326"/>
                  <a:gd name="T59" fmla="*/ 0 h 1470"/>
                  <a:gd name="T60" fmla="*/ 2147483647 w 1326"/>
                  <a:gd name="T61" fmla="*/ 0 h 1470"/>
                  <a:gd name="T62" fmla="*/ 2147483647 w 1326"/>
                  <a:gd name="T63" fmla="*/ 0 h 1470"/>
                  <a:gd name="T64" fmla="*/ 2147483647 w 1326"/>
                  <a:gd name="T65" fmla="*/ 0 h 1470"/>
                  <a:gd name="T66" fmla="*/ 2147483647 w 1326"/>
                  <a:gd name="T67" fmla="*/ 0 h 1470"/>
                  <a:gd name="T68" fmla="*/ 2147483647 w 1326"/>
                  <a:gd name="T69" fmla="*/ 0 h 1470"/>
                  <a:gd name="T70" fmla="*/ 2147483647 w 1326"/>
                  <a:gd name="T71" fmla="*/ 0 h 1470"/>
                  <a:gd name="T72" fmla="*/ 2147483647 w 1326"/>
                  <a:gd name="T73" fmla="*/ 0 h 1470"/>
                  <a:gd name="T74" fmla="*/ 2147483647 w 1326"/>
                  <a:gd name="T75" fmla="*/ 0 h 1470"/>
                  <a:gd name="T76" fmla="*/ 2147483647 w 1326"/>
                  <a:gd name="T77" fmla="*/ 0 h 1470"/>
                  <a:gd name="T78" fmla="*/ 2147483647 w 1326"/>
                  <a:gd name="T79" fmla="*/ 0 h 1470"/>
                  <a:gd name="T80" fmla="*/ 2147483647 w 1326"/>
                  <a:gd name="T81" fmla="*/ 0 h 1470"/>
                  <a:gd name="T82" fmla="*/ 2147483647 w 1326"/>
                  <a:gd name="T83" fmla="*/ 0 h 14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1470"/>
                  <a:gd name="T128" fmla="*/ 1326 w 1326"/>
                  <a:gd name="T129" fmla="*/ 1470 h 14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1470">
                    <a:moveTo>
                      <a:pt x="0" y="1470"/>
                    </a:moveTo>
                    <a:lnTo>
                      <a:pt x="12" y="1470"/>
                    </a:lnTo>
                    <a:lnTo>
                      <a:pt x="24" y="1470"/>
                    </a:lnTo>
                    <a:lnTo>
                      <a:pt x="30" y="1470"/>
                    </a:lnTo>
                    <a:lnTo>
                      <a:pt x="42" y="1470"/>
                    </a:lnTo>
                    <a:lnTo>
                      <a:pt x="54" y="1470"/>
                    </a:lnTo>
                    <a:lnTo>
                      <a:pt x="66" y="1470"/>
                    </a:lnTo>
                    <a:lnTo>
                      <a:pt x="72" y="1470"/>
                    </a:lnTo>
                    <a:lnTo>
                      <a:pt x="84" y="1470"/>
                    </a:lnTo>
                    <a:lnTo>
                      <a:pt x="96" y="1470"/>
                    </a:lnTo>
                    <a:lnTo>
                      <a:pt x="108" y="1470"/>
                    </a:lnTo>
                    <a:lnTo>
                      <a:pt x="114" y="1470"/>
                    </a:lnTo>
                    <a:lnTo>
                      <a:pt x="126" y="1464"/>
                    </a:lnTo>
                    <a:lnTo>
                      <a:pt x="138" y="1464"/>
                    </a:lnTo>
                    <a:lnTo>
                      <a:pt x="150" y="1464"/>
                    </a:lnTo>
                    <a:lnTo>
                      <a:pt x="156" y="1464"/>
                    </a:lnTo>
                    <a:lnTo>
                      <a:pt x="168" y="1464"/>
                    </a:lnTo>
                    <a:lnTo>
                      <a:pt x="180" y="1464"/>
                    </a:lnTo>
                    <a:lnTo>
                      <a:pt x="186" y="1464"/>
                    </a:lnTo>
                    <a:lnTo>
                      <a:pt x="198" y="1464"/>
                    </a:lnTo>
                    <a:lnTo>
                      <a:pt x="210" y="1464"/>
                    </a:lnTo>
                    <a:lnTo>
                      <a:pt x="222" y="1464"/>
                    </a:lnTo>
                    <a:lnTo>
                      <a:pt x="228" y="1464"/>
                    </a:lnTo>
                    <a:lnTo>
                      <a:pt x="240" y="1464"/>
                    </a:lnTo>
                    <a:lnTo>
                      <a:pt x="252" y="1464"/>
                    </a:lnTo>
                    <a:lnTo>
                      <a:pt x="264" y="1464"/>
                    </a:lnTo>
                    <a:lnTo>
                      <a:pt x="270" y="1464"/>
                    </a:lnTo>
                    <a:lnTo>
                      <a:pt x="282" y="1464"/>
                    </a:lnTo>
                    <a:lnTo>
                      <a:pt x="294" y="1464"/>
                    </a:lnTo>
                    <a:lnTo>
                      <a:pt x="306" y="1464"/>
                    </a:lnTo>
                    <a:lnTo>
                      <a:pt x="312" y="1464"/>
                    </a:lnTo>
                    <a:lnTo>
                      <a:pt x="324" y="1464"/>
                    </a:lnTo>
                    <a:lnTo>
                      <a:pt x="336" y="1458"/>
                    </a:lnTo>
                    <a:lnTo>
                      <a:pt x="348" y="1458"/>
                    </a:lnTo>
                    <a:lnTo>
                      <a:pt x="354" y="1452"/>
                    </a:lnTo>
                    <a:lnTo>
                      <a:pt x="366" y="1446"/>
                    </a:lnTo>
                    <a:lnTo>
                      <a:pt x="378" y="1434"/>
                    </a:lnTo>
                    <a:lnTo>
                      <a:pt x="384" y="1422"/>
                    </a:lnTo>
                    <a:lnTo>
                      <a:pt x="396" y="1404"/>
                    </a:lnTo>
                    <a:lnTo>
                      <a:pt x="408" y="1380"/>
                    </a:lnTo>
                    <a:lnTo>
                      <a:pt x="420" y="1356"/>
                    </a:lnTo>
                    <a:lnTo>
                      <a:pt x="426" y="1320"/>
                    </a:lnTo>
                    <a:lnTo>
                      <a:pt x="438" y="1278"/>
                    </a:lnTo>
                    <a:lnTo>
                      <a:pt x="450" y="1236"/>
                    </a:lnTo>
                    <a:lnTo>
                      <a:pt x="462" y="1176"/>
                    </a:lnTo>
                    <a:lnTo>
                      <a:pt x="468" y="1116"/>
                    </a:lnTo>
                    <a:lnTo>
                      <a:pt x="480" y="1050"/>
                    </a:lnTo>
                    <a:lnTo>
                      <a:pt x="492" y="978"/>
                    </a:lnTo>
                    <a:lnTo>
                      <a:pt x="504" y="900"/>
                    </a:lnTo>
                    <a:lnTo>
                      <a:pt x="510" y="816"/>
                    </a:lnTo>
                    <a:lnTo>
                      <a:pt x="522" y="732"/>
                    </a:lnTo>
                    <a:lnTo>
                      <a:pt x="534" y="654"/>
                    </a:lnTo>
                    <a:lnTo>
                      <a:pt x="546" y="570"/>
                    </a:lnTo>
                    <a:lnTo>
                      <a:pt x="552" y="492"/>
                    </a:lnTo>
                    <a:lnTo>
                      <a:pt x="564" y="420"/>
                    </a:lnTo>
                    <a:lnTo>
                      <a:pt x="576" y="354"/>
                    </a:lnTo>
                    <a:lnTo>
                      <a:pt x="582" y="288"/>
                    </a:lnTo>
                    <a:lnTo>
                      <a:pt x="594" y="234"/>
                    </a:lnTo>
                    <a:lnTo>
                      <a:pt x="606" y="186"/>
                    </a:lnTo>
                    <a:lnTo>
                      <a:pt x="618" y="150"/>
                    </a:lnTo>
                    <a:lnTo>
                      <a:pt x="624" y="114"/>
                    </a:lnTo>
                    <a:lnTo>
                      <a:pt x="636" y="84"/>
                    </a:lnTo>
                    <a:lnTo>
                      <a:pt x="648" y="66"/>
                    </a:lnTo>
                    <a:lnTo>
                      <a:pt x="660" y="48"/>
                    </a:lnTo>
                    <a:lnTo>
                      <a:pt x="666" y="36"/>
                    </a:lnTo>
                    <a:lnTo>
                      <a:pt x="678" y="24"/>
                    </a:lnTo>
                    <a:lnTo>
                      <a:pt x="690" y="18"/>
                    </a:lnTo>
                    <a:lnTo>
                      <a:pt x="702" y="12"/>
                    </a:lnTo>
                    <a:lnTo>
                      <a:pt x="708" y="6"/>
                    </a:lnTo>
                    <a:lnTo>
                      <a:pt x="720" y="6"/>
                    </a:lnTo>
                    <a:lnTo>
                      <a:pt x="732" y="6"/>
                    </a:lnTo>
                    <a:lnTo>
                      <a:pt x="738" y="0"/>
                    </a:lnTo>
                    <a:lnTo>
                      <a:pt x="750" y="0"/>
                    </a:lnTo>
                    <a:lnTo>
                      <a:pt x="762" y="0"/>
                    </a:lnTo>
                    <a:lnTo>
                      <a:pt x="774" y="0"/>
                    </a:lnTo>
                    <a:lnTo>
                      <a:pt x="780" y="0"/>
                    </a:lnTo>
                    <a:lnTo>
                      <a:pt x="792" y="0"/>
                    </a:lnTo>
                    <a:lnTo>
                      <a:pt x="804" y="0"/>
                    </a:lnTo>
                    <a:lnTo>
                      <a:pt x="816" y="0"/>
                    </a:lnTo>
                    <a:lnTo>
                      <a:pt x="822" y="0"/>
                    </a:lnTo>
                    <a:lnTo>
                      <a:pt x="834" y="0"/>
                    </a:lnTo>
                    <a:lnTo>
                      <a:pt x="846" y="0"/>
                    </a:lnTo>
                    <a:lnTo>
                      <a:pt x="858" y="0"/>
                    </a:lnTo>
                    <a:lnTo>
                      <a:pt x="864" y="0"/>
                    </a:lnTo>
                    <a:lnTo>
                      <a:pt x="876" y="0"/>
                    </a:lnTo>
                    <a:lnTo>
                      <a:pt x="888" y="0"/>
                    </a:lnTo>
                    <a:lnTo>
                      <a:pt x="900" y="0"/>
                    </a:lnTo>
                    <a:lnTo>
                      <a:pt x="906" y="0"/>
                    </a:lnTo>
                    <a:lnTo>
                      <a:pt x="918" y="0"/>
                    </a:lnTo>
                    <a:lnTo>
                      <a:pt x="930" y="0"/>
                    </a:lnTo>
                    <a:lnTo>
                      <a:pt x="936" y="0"/>
                    </a:lnTo>
                    <a:lnTo>
                      <a:pt x="948" y="0"/>
                    </a:lnTo>
                    <a:lnTo>
                      <a:pt x="960" y="0"/>
                    </a:lnTo>
                    <a:lnTo>
                      <a:pt x="972" y="0"/>
                    </a:lnTo>
                    <a:lnTo>
                      <a:pt x="978" y="0"/>
                    </a:lnTo>
                    <a:lnTo>
                      <a:pt x="990" y="0"/>
                    </a:lnTo>
                    <a:lnTo>
                      <a:pt x="1002" y="0"/>
                    </a:lnTo>
                    <a:lnTo>
                      <a:pt x="1014" y="0"/>
                    </a:lnTo>
                    <a:lnTo>
                      <a:pt x="1020" y="0"/>
                    </a:lnTo>
                    <a:lnTo>
                      <a:pt x="1032" y="0"/>
                    </a:lnTo>
                    <a:lnTo>
                      <a:pt x="1044" y="0"/>
                    </a:lnTo>
                    <a:lnTo>
                      <a:pt x="1056" y="0"/>
                    </a:lnTo>
                    <a:lnTo>
                      <a:pt x="1062" y="0"/>
                    </a:lnTo>
                    <a:lnTo>
                      <a:pt x="1074" y="0"/>
                    </a:lnTo>
                    <a:lnTo>
                      <a:pt x="1086" y="0"/>
                    </a:lnTo>
                    <a:lnTo>
                      <a:pt x="1098" y="0"/>
                    </a:lnTo>
                    <a:lnTo>
                      <a:pt x="1104" y="0"/>
                    </a:lnTo>
                    <a:lnTo>
                      <a:pt x="1116" y="0"/>
                    </a:lnTo>
                    <a:lnTo>
                      <a:pt x="1128" y="0"/>
                    </a:lnTo>
                    <a:lnTo>
                      <a:pt x="1134" y="0"/>
                    </a:lnTo>
                    <a:lnTo>
                      <a:pt x="1146" y="0"/>
                    </a:lnTo>
                    <a:lnTo>
                      <a:pt x="1158" y="0"/>
                    </a:lnTo>
                    <a:lnTo>
                      <a:pt x="1170" y="0"/>
                    </a:lnTo>
                    <a:lnTo>
                      <a:pt x="1176" y="0"/>
                    </a:lnTo>
                    <a:lnTo>
                      <a:pt x="1188" y="0"/>
                    </a:lnTo>
                    <a:lnTo>
                      <a:pt x="1200" y="0"/>
                    </a:lnTo>
                    <a:lnTo>
                      <a:pt x="1212" y="0"/>
                    </a:lnTo>
                    <a:lnTo>
                      <a:pt x="1218" y="0"/>
                    </a:lnTo>
                    <a:lnTo>
                      <a:pt x="1230" y="0"/>
                    </a:lnTo>
                    <a:lnTo>
                      <a:pt x="1242" y="0"/>
                    </a:lnTo>
                    <a:lnTo>
                      <a:pt x="1254" y="0"/>
                    </a:lnTo>
                    <a:lnTo>
                      <a:pt x="1260" y="0"/>
                    </a:lnTo>
                    <a:lnTo>
                      <a:pt x="1272" y="0"/>
                    </a:lnTo>
                    <a:lnTo>
                      <a:pt x="1284" y="0"/>
                    </a:lnTo>
                    <a:lnTo>
                      <a:pt x="1296" y="0"/>
                    </a:lnTo>
                    <a:lnTo>
                      <a:pt x="1302" y="0"/>
                    </a:lnTo>
                    <a:lnTo>
                      <a:pt x="1314" y="0"/>
                    </a:lnTo>
                    <a:lnTo>
                      <a:pt x="1326" y="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sp>
            <p:nvSpPr>
              <p:cNvPr id="281" name="Freeform 126"/>
              <p:cNvSpPr>
                <a:spLocks/>
              </p:cNvSpPr>
              <p:nvPr/>
            </p:nvSpPr>
            <p:spPr bwMode="auto">
              <a:xfrm>
                <a:off x="8322303" y="2133600"/>
                <a:ext cx="93030" cy="300337"/>
              </a:xfrm>
              <a:custGeom>
                <a:avLst/>
                <a:gdLst>
                  <a:gd name="T0" fmla="*/ 2147483647 w 756"/>
                  <a:gd name="T1" fmla="*/ 0 h 1470"/>
                  <a:gd name="T2" fmla="*/ 2147483647 w 756"/>
                  <a:gd name="T3" fmla="*/ 2147483647 h 1470"/>
                  <a:gd name="T4" fmla="*/ 2147483647 w 756"/>
                  <a:gd name="T5" fmla="*/ 2147483647 h 1470"/>
                  <a:gd name="T6" fmla="*/ 2147483647 w 756"/>
                  <a:gd name="T7" fmla="*/ 2147483647 h 1470"/>
                  <a:gd name="T8" fmla="*/ 2147483647 w 756"/>
                  <a:gd name="T9" fmla="*/ 2147483647 h 1470"/>
                  <a:gd name="T10" fmla="*/ 2147483647 w 756"/>
                  <a:gd name="T11" fmla="*/ 2147483647 h 1470"/>
                  <a:gd name="T12" fmla="*/ 2147483647 w 756"/>
                  <a:gd name="T13" fmla="*/ 2147483647 h 1470"/>
                  <a:gd name="T14" fmla="*/ 2147483647 w 756"/>
                  <a:gd name="T15" fmla="*/ 2147483647 h 1470"/>
                  <a:gd name="T16" fmla="*/ 2147483647 w 756"/>
                  <a:gd name="T17" fmla="*/ 2147483647 h 1470"/>
                  <a:gd name="T18" fmla="*/ 2147483647 w 756"/>
                  <a:gd name="T19" fmla="*/ 2147483647 h 1470"/>
                  <a:gd name="T20" fmla="*/ 2147483647 w 756"/>
                  <a:gd name="T21" fmla="*/ 2147483647 h 1470"/>
                  <a:gd name="T22" fmla="*/ 2147483647 w 756"/>
                  <a:gd name="T23" fmla="*/ 2147483647 h 1470"/>
                  <a:gd name="T24" fmla="*/ 2147483647 w 756"/>
                  <a:gd name="T25" fmla="*/ 2147483647 h 1470"/>
                  <a:gd name="T26" fmla="*/ 2147483647 w 756"/>
                  <a:gd name="T27" fmla="*/ 2147483647 h 1470"/>
                  <a:gd name="T28" fmla="*/ 2147483647 w 756"/>
                  <a:gd name="T29" fmla="*/ 2147483647 h 1470"/>
                  <a:gd name="T30" fmla="*/ 2147483647 w 756"/>
                  <a:gd name="T31" fmla="*/ 2147483647 h 1470"/>
                  <a:gd name="T32" fmla="*/ 2147483647 w 756"/>
                  <a:gd name="T33" fmla="*/ 2147483647 h 1470"/>
                  <a:gd name="T34" fmla="*/ 2147483647 w 756"/>
                  <a:gd name="T35" fmla="*/ 2147483647 h 1470"/>
                  <a:gd name="T36" fmla="*/ 2147483647 w 756"/>
                  <a:gd name="T37" fmla="*/ 2147483647 h 1470"/>
                  <a:gd name="T38" fmla="*/ 2147483647 w 756"/>
                  <a:gd name="T39" fmla="*/ 2147483647 h 1470"/>
                  <a:gd name="T40" fmla="*/ 2147483647 w 756"/>
                  <a:gd name="T41" fmla="*/ 2147483647 h 1470"/>
                  <a:gd name="T42" fmla="*/ 2147483647 w 756"/>
                  <a:gd name="T43" fmla="*/ 2147483647 h 1470"/>
                  <a:gd name="T44" fmla="*/ 2147483647 w 756"/>
                  <a:gd name="T45" fmla="*/ 2147483647 h 1470"/>
                  <a:gd name="T46" fmla="*/ 2147483647 w 756"/>
                  <a:gd name="T47" fmla="*/ 2147483647 h 1470"/>
                  <a:gd name="T48" fmla="*/ 2147483647 w 756"/>
                  <a:gd name="T49" fmla="*/ 2147483647 h 1470"/>
                  <a:gd name="T50" fmla="*/ 2147483647 w 756"/>
                  <a:gd name="T51" fmla="*/ 2147483647 h 1470"/>
                  <a:gd name="T52" fmla="*/ 2147483647 w 756"/>
                  <a:gd name="T53" fmla="*/ 2147483647 h 1470"/>
                  <a:gd name="T54" fmla="*/ 2147483647 w 756"/>
                  <a:gd name="T55" fmla="*/ 2147483647 h 1470"/>
                  <a:gd name="T56" fmla="*/ 2147483647 w 756"/>
                  <a:gd name="T57" fmla="*/ 2147483647 h 1470"/>
                  <a:gd name="T58" fmla="*/ 2147483647 w 756"/>
                  <a:gd name="T59" fmla="*/ 2147483647 h 1470"/>
                  <a:gd name="T60" fmla="*/ 2147483647 w 756"/>
                  <a:gd name="T61" fmla="*/ 2147483647 h 1470"/>
                  <a:gd name="T62" fmla="*/ 2147483647 w 756"/>
                  <a:gd name="T63" fmla="*/ 2147483647 h 1470"/>
                  <a:gd name="T64" fmla="*/ 2147483647 w 756"/>
                  <a:gd name="T65" fmla="*/ 2147483647 h 1470"/>
                  <a:gd name="T66" fmla="*/ 2147483647 w 756"/>
                  <a:gd name="T67" fmla="*/ 2147483647 h 1470"/>
                  <a:gd name="T68" fmla="*/ 2147483647 w 756"/>
                  <a:gd name="T69" fmla="*/ 2147483647 h 1470"/>
                  <a:gd name="T70" fmla="*/ 2147483647 w 756"/>
                  <a:gd name="T71" fmla="*/ 2147483647 h 1470"/>
                  <a:gd name="T72" fmla="*/ 2147483647 w 756"/>
                  <a:gd name="T73" fmla="*/ 2147483647 h 14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6"/>
                  <a:gd name="T112" fmla="*/ 0 h 1470"/>
                  <a:gd name="T113" fmla="*/ 756 w 756"/>
                  <a:gd name="T114" fmla="*/ 1470 h 14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6" h="1470">
                    <a:moveTo>
                      <a:pt x="0" y="0"/>
                    </a:moveTo>
                    <a:lnTo>
                      <a:pt x="6" y="0"/>
                    </a:lnTo>
                    <a:lnTo>
                      <a:pt x="18" y="0"/>
                    </a:lnTo>
                    <a:lnTo>
                      <a:pt x="30" y="6"/>
                    </a:lnTo>
                    <a:lnTo>
                      <a:pt x="42" y="6"/>
                    </a:lnTo>
                    <a:lnTo>
                      <a:pt x="48" y="6"/>
                    </a:lnTo>
                    <a:lnTo>
                      <a:pt x="60" y="12"/>
                    </a:lnTo>
                    <a:lnTo>
                      <a:pt x="72" y="18"/>
                    </a:lnTo>
                    <a:lnTo>
                      <a:pt x="84" y="24"/>
                    </a:lnTo>
                    <a:lnTo>
                      <a:pt x="90" y="36"/>
                    </a:lnTo>
                    <a:lnTo>
                      <a:pt x="102" y="48"/>
                    </a:lnTo>
                    <a:lnTo>
                      <a:pt x="114" y="66"/>
                    </a:lnTo>
                    <a:lnTo>
                      <a:pt x="126" y="84"/>
                    </a:lnTo>
                    <a:lnTo>
                      <a:pt x="132" y="114"/>
                    </a:lnTo>
                    <a:lnTo>
                      <a:pt x="144" y="150"/>
                    </a:lnTo>
                    <a:lnTo>
                      <a:pt x="156" y="186"/>
                    </a:lnTo>
                    <a:lnTo>
                      <a:pt x="162" y="234"/>
                    </a:lnTo>
                    <a:lnTo>
                      <a:pt x="174" y="288"/>
                    </a:lnTo>
                    <a:lnTo>
                      <a:pt x="186" y="354"/>
                    </a:lnTo>
                    <a:lnTo>
                      <a:pt x="198" y="420"/>
                    </a:lnTo>
                    <a:lnTo>
                      <a:pt x="204" y="492"/>
                    </a:lnTo>
                    <a:lnTo>
                      <a:pt x="216" y="570"/>
                    </a:lnTo>
                    <a:lnTo>
                      <a:pt x="228" y="654"/>
                    </a:lnTo>
                    <a:lnTo>
                      <a:pt x="240" y="732"/>
                    </a:lnTo>
                    <a:lnTo>
                      <a:pt x="246" y="816"/>
                    </a:lnTo>
                    <a:lnTo>
                      <a:pt x="258" y="900"/>
                    </a:lnTo>
                    <a:lnTo>
                      <a:pt x="270" y="978"/>
                    </a:lnTo>
                    <a:lnTo>
                      <a:pt x="282" y="1050"/>
                    </a:lnTo>
                    <a:lnTo>
                      <a:pt x="288" y="1116"/>
                    </a:lnTo>
                    <a:lnTo>
                      <a:pt x="300" y="1176"/>
                    </a:lnTo>
                    <a:lnTo>
                      <a:pt x="312" y="1236"/>
                    </a:lnTo>
                    <a:lnTo>
                      <a:pt x="324" y="1278"/>
                    </a:lnTo>
                    <a:lnTo>
                      <a:pt x="330" y="1320"/>
                    </a:lnTo>
                    <a:lnTo>
                      <a:pt x="342" y="1356"/>
                    </a:lnTo>
                    <a:lnTo>
                      <a:pt x="354" y="1380"/>
                    </a:lnTo>
                    <a:lnTo>
                      <a:pt x="360" y="1404"/>
                    </a:lnTo>
                    <a:lnTo>
                      <a:pt x="372" y="1422"/>
                    </a:lnTo>
                    <a:lnTo>
                      <a:pt x="384" y="1434"/>
                    </a:lnTo>
                    <a:lnTo>
                      <a:pt x="396" y="1446"/>
                    </a:lnTo>
                    <a:lnTo>
                      <a:pt x="402" y="1452"/>
                    </a:lnTo>
                    <a:lnTo>
                      <a:pt x="414" y="1458"/>
                    </a:lnTo>
                    <a:lnTo>
                      <a:pt x="426" y="1458"/>
                    </a:lnTo>
                    <a:lnTo>
                      <a:pt x="438" y="1464"/>
                    </a:lnTo>
                    <a:lnTo>
                      <a:pt x="444" y="1464"/>
                    </a:lnTo>
                    <a:lnTo>
                      <a:pt x="456" y="1464"/>
                    </a:lnTo>
                    <a:lnTo>
                      <a:pt x="468" y="1464"/>
                    </a:lnTo>
                    <a:lnTo>
                      <a:pt x="480" y="1464"/>
                    </a:lnTo>
                    <a:lnTo>
                      <a:pt x="486" y="1464"/>
                    </a:lnTo>
                    <a:lnTo>
                      <a:pt x="498" y="1464"/>
                    </a:lnTo>
                    <a:lnTo>
                      <a:pt x="510" y="1464"/>
                    </a:lnTo>
                    <a:lnTo>
                      <a:pt x="522" y="1464"/>
                    </a:lnTo>
                    <a:lnTo>
                      <a:pt x="528" y="1464"/>
                    </a:lnTo>
                    <a:lnTo>
                      <a:pt x="540" y="1464"/>
                    </a:lnTo>
                    <a:lnTo>
                      <a:pt x="552" y="1464"/>
                    </a:lnTo>
                    <a:lnTo>
                      <a:pt x="558" y="1464"/>
                    </a:lnTo>
                    <a:lnTo>
                      <a:pt x="570" y="1464"/>
                    </a:lnTo>
                    <a:lnTo>
                      <a:pt x="582" y="1464"/>
                    </a:lnTo>
                    <a:lnTo>
                      <a:pt x="594" y="1464"/>
                    </a:lnTo>
                    <a:lnTo>
                      <a:pt x="600" y="1464"/>
                    </a:lnTo>
                    <a:lnTo>
                      <a:pt x="612" y="1464"/>
                    </a:lnTo>
                    <a:lnTo>
                      <a:pt x="624" y="1464"/>
                    </a:lnTo>
                    <a:lnTo>
                      <a:pt x="636" y="1464"/>
                    </a:lnTo>
                    <a:lnTo>
                      <a:pt x="642" y="1470"/>
                    </a:lnTo>
                    <a:lnTo>
                      <a:pt x="654" y="1470"/>
                    </a:lnTo>
                    <a:lnTo>
                      <a:pt x="666" y="1470"/>
                    </a:lnTo>
                    <a:lnTo>
                      <a:pt x="678" y="1470"/>
                    </a:lnTo>
                    <a:lnTo>
                      <a:pt x="684" y="1470"/>
                    </a:lnTo>
                    <a:lnTo>
                      <a:pt x="696" y="1470"/>
                    </a:lnTo>
                    <a:lnTo>
                      <a:pt x="708" y="1470"/>
                    </a:lnTo>
                    <a:lnTo>
                      <a:pt x="714" y="1470"/>
                    </a:lnTo>
                    <a:lnTo>
                      <a:pt x="726" y="1470"/>
                    </a:lnTo>
                    <a:lnTo>
                      <a:pt x="738" y="1470"/>
                    </a:lnTo>
                    <a:lnTo>
                      <a:pt x="750" y="1470"/>
                    </a:lnTo>
                    <a:lnTo>
                      <a:pt x="756" y="147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cxnSp>
            <p:nvCxnSpPr>
              <p:cNvPr id="282" name="Straight Connector 281"/>
              <p:cNvCxnSpPr/>
              <p:nvPr/>
            </p:nvCxnSpPr>
            <p:spPr>
              <a:xfrm>
                <a:off x="8059990" y="2432812"/>
                <a:ext cx="121827" cy="898"/>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8395001" y="2432304"/>
                <a:ext cx="121827" cy="898"/>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grpSp>
        <p:sp>
          <p:nvSpPr>
            <p:cNvPr id="284" name="TextBox 51"/>
            <p:cNvSpPr txBox="1">
              <a:spLocks noChangeArrowheads="1"/>
            </p:cNvSpPr>
            <p:nvPr/>
          </p:nvSpPr>
          <p:spPr bwMode="auto">
            <a:xfrm>
              <a:off x="4795551" y="4291505"/>
              <a:ext cx="255240" cy="642551"/>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a:solidFill>
                    <a:srgbClr val="FFFF99"/>
                  </a:solidFill>
                  <a:latin typeface="Times New Roman" pitchFamily="18" charset="0"/>
                  <a:cs typeface="Times New Roman" pitchFamily="18" charset="0"/>
                </a:rPr>
                <a:t>=</a:t>
              </a:r>
            </a:p>
          </p:txBody>
        </p:sp>
        <p:grpSp>
          <p:nvGrpSpPr>
            <p:cNvPr id="288" name="Group 133"/>
            <p:cNvGrpSpPr>
              <a:grpSpLocks/>
            </p:cNvGrpSpPr>
            <p:nvPr/>
          </p:nvGrpSpPr>
          <p:grpSpPr bwMode="auto">
            <a:xfrm>
              <a:off x="5480699" y="4470527"/>
              <a:ext cx="478053" cy="276189"/>
              <a:chOff x="1247968" y="4724340"/>
              <a:chExt cx="822961" cy="457092"/>
            </a:xfrm>
          </p:grpSpPr>
          <p:cxnSp>
            <p:nvCxnSpPr>
              <p:cNvPr id="289" name="Straight Connector 288"/>
              <p:cNvCxnSpPr/>
              <p:nvPr/>
            </p:nvCxnSpPr>
            <p:spPr bwMode="auto">
              <a:xfrm rot="5400000">
                <a:off x="1024544" y="4948439"/>
                <a:ext cx="453897" cy="4253"/>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bwMode="auto">
              <a:xfrm rot="5400000">
                <a:off x="1427557" y="4949503"/>
                <a:ext cx="453897" cy="2127"/>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bwMode="auto">
              <a:xfrm rot="10800000">
                <a:off x="1247239" y="4727707"/>
                <a:ext cx="425344" cy="2044"/>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bwMode="auto">
              <a:xfrm rot="10800000">
                <a:off x="1644935" y="5177514"/>
                <a:ext cx="425344" cy="4089"/>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bwMode="auto">
              <a:xfrm rot="5400000">
                <a:off x="1829508" y="4949503"/>
                <a:ext cx="453897" cy="2126"/>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grpSp>
        <p:cxnSp>
          <p:nvCxnSpPr>
            <p:cNvPr id="294" name="Straight Connector 293"/>
            <p:cNvCxnSpPr/>
            <p:nvPr/>
          </p:nvCxnSpPr>
          <p:spPr bwMode="auto">
            <a:xfrm rot="5400000">
              <a:off x="5033000" y="4557890"/>
              <a:ext cx="648051"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bwMode="auto">
            <a:xfrm>
              <a:off x="5357026" y="4880350"/>
              <a:ext cx="740407" cy="20349"/>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296" name="Group 87"/>
            <p:cNvGrpSpPr>
              <a:grpSpLocks/>
            </p:cNvGrpSpPr>
            <p:nvPr/>
          </p:nvGrpSpPr>
          <p:grpSpPr bwMode="auto">
            <a:xfrm>
              <a:off x="3859761" y="4176286"/>
              <a:ext cx="751642" cy="666833"/>
              <a:chOff x="2362012" y="3504433"/>
              <a:chExt cx="1005116" cy="863149"/>
            </a:xfrm>
          </p:grpSpPr>
          <p:cxnSp>
            <p:nvCxnSpPr>
              <p:cNvPr id="297" name="Straight Connector 296"/>
              <p:cNvCxnSpPr/>
              <p:nvPr/>
            </p:nvCxnSpPr>
            <p:spPr>
              <a:xfrm rot="5400000">
                <a:off x="1942593" y="3923852"/>
                <a:ext cx="838838"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2362013" y="4341242"/>
                <a:ext cx="1005115" cy="26340"/>
              </a:xfrm>
              <a:prstGeom prst="line">
                <a:avLst/>
              </a:prstGeom>
              <a:ln w="22225">
                <a:solidFill>
                  <a:srgbClr val="FFFF99"/>
                </a:solidFill>
                <a:headEnd type="none" w="med" len="lg"/>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99" name="Group 133"/>
            <p:cNvGrpSpPr/>
            <p:nvPr/>
          </p:nvGrpSpPr>
          <p:grpSpPr>
            <a:xfrm>
              <a:off x="3581400" y="4921260"/>
              <a:ext cx="5410200" cy="793740"/>
              <a:chOff x="3427172" y="1077399"/>
              <a:chExt cx="4405448" cy="646331"/>
            </a:xfrm>
          </p:grpSpPr>
          <p:sp>
            <p:nvSpPr>
              <p:cNvPr id="300" name="TextBox 66"/>
              <p:cNvSpPr txBox="1">
                <a:spLocks noChangeArrowheads="1"/>
              </p:cNvSpPr>
              <p:nvPr/>
            </p:nvSpPr>
            <p:spPr bwMode="auto">
              <a:xfrm>
                <a:off x="6384820" y="1077399"/>
                <a:ext cx="1447800" cy="646331"/>
              </a:xfrm>
              <a:prstGeom prst="rect">
                <a:avLst/>
              </a:prstGeom>
              <a:noFill/>
              <a:ln w="9525">
                <a:noFill/>
                <a:miter lim="800000"/>
                <a:headEnd/>
                <a:tailEnd/>
              </a:ln>
            </p:spPr>
            <p:txBody>
              <a:bodyPr wrap="square">
                <a:spAutoFit/>
              </a:bodyPr>
              <a:lstStyle/>
              <a:p>
                <a:pPr algn="ctr"/>
                <a:r>
                  <a:rPr lang="en-US" dirty="0">
                    <a:solidFill>
                      <a:schemeClr val="accent6">
                        <a:lumMod val="75000"/>
                      </a:schemeClr>
                    </a:solidFill>
                    <a:latin typeface="Times New Roman" pitchFamily="18" charset="0"/>
                    <a:cs typeface="Times New Roman" pitchFamily="18" charset="0"/>
                  </a:rPr>
                  <a:t>Global </a:t>
                </a:r>
                <a:r>
                  <a:rPr lang="en-US" dirty="0" smtClean="0">
                    <a:solidFill>
                      <a:schemeClr val="accent6">
                        <a:lumMod val="75000"/>
                      </a:schemeClr>
                    </a:solidFill>
                    <a:latin typeface="Times New Roman" pitchFamily="18" charset="0"/>
                    <a:cs typeface="Times New Roman" pitchFamily="18" charset="0"/>
                  </a:rPr>
                  <a:t>Illumination</a:t>
                </a:r>
                <a:endParaRPr lang="en-US" dirty="0">
                  <a:solidFill>
                    <a:schemeClr val="accent6">
                      <a:lumMod val="75000"/>
                    </a:schemeClr>
                  </a:solidFill>
                  <a:latin typeface="Times New Roman" pitchFamily="18" charset="0"/>
                  <a:cs typeface="Times New Roman" pitchFamily="18" charset="0"/>
                </a:endParaRPr>
              </a:p>
            </p:txBody>
          </p:sp>
          <p:sp>
            <p:nvSpPr>
              <p:cNvPr id="301" name="TextBox 300"/>
              <p:cNvSpPr txBox="1">
                <a:spLocks noChangeArrowheads="1"/>
              </p:cNvSpPr>
              <p:nvPr/>
            </p:nvSpPr>
            <p:spPr bwMode="auto">
              <a:xfrm>
                <a:off x="5474775" y="1077399"/>
                <a:ext cx="1205014" cy="526298"/>
              </a:xfrm>
              <a:prstGeom prst="rect">
                <a:avLst/>
              </a:prstGeom>
              <a:noFill/>
              <a:ln w="9525">
                <a:noFill/>
                <a:miter lim="800000"/>
                <a:headEnd/>
                <a:tailEnd/>
              </a:ln>
            </p:spPr>
            <p:txBody>
              <a:bodyPr wrap="square">
                <a:spAutoFit/>
              </a:bodyPr>
              <a:lstStyle/>
              <a:p>
                <a:pPr algn="ctr"/>
                <a:r>
                  <a:rPr lang="en-US" dirty="0" smtClean="0">
                    <a:solidFill>
                      <a:schemeClr val="accent6">
                        <a:lumMod val="75000"/>
                      </a:schemeClr>
                    </a:solidFill>
                    <a:latin typeface="Times New Roman" pitchFamily="18" charset="0"/>
                    <a:cs typeface="Times New Roman" pitchFamily="18" charset="0"/>
                  </a:rPr>
                  <a:t>Defocus Kernel </a:t>
                </a:r>
                <a:endParaRPr lang="en-US" dirty="0">
                  <a:solidFill>
                    <a:schemeClr val="accent6">
                      <a:lumMod val="75000"/>
                    </a:schemeClr>
                  </a:solidFill>
                  <a:latin typeface="Times New Roman" pitchFamily="18" charset="0"/>
                  <a:cs typeface="Times New Roman" pitchFamily="18" charset="0"/>
                </a:endParaRPr>
              </a:p>
            </p:txBody>
          </p:sp>
          <p:sp>
            <p:nvSpPr>
              <p:cNvPr id="302" name="TextBox 67"/>
              <p:cNvSpPr txBox="1">
                <a:spLocks noChangeArrowheads="1"/>
              </p:cNvSpPr>
              <p:nvPr/>
            </p:nvSpPr>
            <p:spPr bwMode="auto">
              <a:xfrm>
                <a:off x="4720638" y="1077399"/>
                <a:ext cx="840134" cy="646331"/>
              </a:xfrm>
              <a:prstGeom prst="rect">
                <a:avLst/>
              </a:prstGeom>
              <a:noFill/>
              <a:ln w="9525">
                <a:noFill/>
                <a:miter lim="800000"/>
                <a:headEnd/>
                <a:tailEnd/>
              </a:ln>
            </p:spPr>
            <p:txBody>
              <a:bodyPr wrap="square">
                <a:spAutoFit/>
              </a:bodyPr>
              <a:lstStyle/>
              <a:p>
                <a:pPr algn="ctr"/>
                <a:r>
                  <a:rPr lang="en-US" dirty="0" smtClean="0">
                    <a:solidFill>
                      <a:schemeClr val="accent6">
                        <a:lumMod val="75000"/>
                      </a:schemeClr>
                    </a:solidFill>
                    <a:latin typeface="Times New Roman" pitchFamily="18" charset="0"/>
                    <a:cs typeface="Times New Roman" pitchFamily="18" charset="0"/>
                  </a:rPr>
                  <a:t>Input Pattern</a:t>
                </a:r>
                <a:endParaRPr lang="en-US" dirty="0">
                  <a:solidFill>
                    <a:schemeClr val="accent6">
                      <a:lumMod val="75000"/>
                    </a:schemeClr>
                  </a:solidFill>
                  <a:latin typeface="Times New Roman" pitchFamily="18" charset="0"/>
                  <a:cs typeface="Times New Roman" pitchFamily="18" charset="0"/>
                </a:endParaRPr>
              </a:p>
            </p:txBody>
          </p:sp>
          <p:sp>
            <p:nvSpPr>
              <p:cNvPr id="303" name="TextBox 53"/>
              <p:cNvSpPr txBox="1">
                <a:spLocks noChangeArrowheads="1"/>
              </p:cNvSpPr>
              <p:nvPr/>
            </p:nvSpPr>
            <p:spPr bwMode="auto">
              <a:xfrm>
                <a:off x="3427172" y="1077399"/>
                <a:ext cx="988666" cy="646331"/>
              </a:xfrm>
              <a:prstGeom prst="rect">
                <a:avLst/>
              </a:prstGeom>
              <a:noFill/>
              <a:ln w="9525">
                <a:noFill/>
                <a:miter lim="800000"/>
                <a:headEnd/>
                <a:tailEnd/>
              </a:ln>
            </p:spPr>
            <p:txBody>
              <a:bodyPr wrap="square">
                <a:spAutoFit/>
              </a:bodyPr>
              <a:lstStyle/>
              <a:p>
                <a:pPr algn="ctr"/>
                <a:r>
                  <a:rPr lang="en-US" dirty="0" smtClean="0">
                    <a:solidFill>
                      <a:schemeClr val="accent6">
                        <a:lumMod val="75000"/>
                      </a:schemeClr>
                    </a:solidFill>
                    <a:latin typeface="Times New Roman" pitchFamily="18" charset="0"/>
                    <a:cs typeface="Times New Roman" pitchFamily="18" charset="0"/>
                  </a:rPr>
                  <a:t>Intensity Profile</a:t>
                </a:r>
                <a:endParaRPr lang="en-US" baseline="-25000" dirty="0">
                  <a:solidFill>
                    <a:schemeClr val="accent6">
                      <a:lumMod val="75000"/>
                    </a:schemeClr>
                  </a:solidFill>
                  <a:latin typeface="Times New Roman" pitchFamily="18" charset="0"/>
                  <a:cs typeface="Times New Roman" pitchFamily="18" charset="0"/>
                </a:endParaRPr>
              </a:p>
            </p:txBody>
          </p:sp>
        </p:grpSp>
        <p:grpSp>
          <p:nvGrpSpPr>
            <p:cNvPr id="82" name="Group 81"/>
            <p:cNvGrpSpPr/>
            <p:nvPr/>
          </p:nvGrpSpPr>
          <p:grpSpPr>
            <a:xfrm>
              <a:off x="7696202" y="4391104"/>
              <a:ext cx="685798" cy="561900"/>
              <a:chOff x="7092596" y="5224045"/>
              <a:chExt cx="908404" cy="744290"/>
            </a:xfrm>
          </p:grpSpPr>
          <p:sp>
            <p:nvSpPr>
              <p:cNvPr id="80" name="Freeform 65"/>
              <p:cNvSpPr>
                <a:spLocks noChangeAspect="1"/>
              </p:cNvSpPr>
              <p:nvPr/>
            </p:nvSpPr>
            <p:spPr bwMode="auto">
              <a:xfrm>
                <a:off x="7198198" y="5224045"/>
                <a:ext cx="802802" cy="610477"/>
              </a:xfrm>
              <a:custGeom>
                <a:avLst/>
                <a:gdLst/>
                <a:ahLst/>
                <a:cxnLst>
                  <a:cxn ang="0">
                    <a:pos x="0" y="1808"/>
                  </a:cxn>
                  <a:cxn ang="0">
                    <a:pos x="109" y="1808"/>
                  </a:cxn>
                  <a:cxn ang="0">
                    <a:pos x="219" y="1795"/>
                  </a:cxn>
                  <a:cxn ang="0">
                    <a:pos x="326" y="1822"/>
                  </a:cxn>
                  <a:cxn ang="0">
                    <a:pos x="436" y="1731"/>
                  </a:cxn>
                  <a:cxn ang="0">
                    <a:pos x="546" y="1564"/>
                  </a:cxn>
                  <a:cxn ang="0">
                    <a:pos x="653" y="1330"/>
                  </a:cxn>
                  <a:cxn ang="0">
                    <a:pos x="763" y="1044"/>
                  </a:cxn>
                  <a:cxn ang="0">
                    <a:pos x="872" y="739"/>
                  </a:cxn>
                  <a:cxn ang="0">
                    <a:pos x="979" y="451"/>
                  </a:cxn>
                  <a:cxn ang="0">
                    <a:pos x="1089" y="211"/>
                  </a:cxn>
                  <a:cxn ang="0">
                    <a:pos x="1199" y="55"/>
                  </a:cxn>
                  <a:cxn ang="0">
                    <a:pos x="1306" y="0"/>
                  </a:cxn>
                  <a:cxn ang="0">
                    <a:pos x="1416" y="55"/>
                  </a:cxn>
                  <a:cxn ang="0">
                    <a:pos x="1526" y="211"/>
                  </a:cxn>
                  <a:cxn ang="0">
                    <a:pos x="1633" y="451"/>
                  </a:cxn>
                  <a:cxn ang="0">
                    <a:pos x="1742" y="739"/>
                  </a:cxn>
                  <a:cxn ang="0">
                    <a:pos x="1852" y="1044"/>
                  </a:cxn>
                  <a:cxn ang="0">
                    <a:pos x="1959" y="1330"/>
                  </a:cxn>
                  <a:cxn ang="0">
                    <a:pos x="2069" y="1564"/>
                  </a:cxn>
                  <a:cxn ang="0">
                    <a:pos x="2179" y="1731"/>
                  </a:cxn>
                  <a:cxn ang="0">
                    <a:pos x="2286" y="1822"/>
                  </a:cxn>
                  <a:cxn ang="0">
                    <a:pos x="2396" y="1795"/>
                  </a:cxn>
                </a:cxnLst>
                <a:rect l="0" t="0" r="r" b="b"/>
                <a:pathLst>
                  <a:path w="2396" h="1822">
                    <a:moveTo>
                      <a:pt x="0" y="1808"/>
                    </a:moveTo>
                    <a:lnTo>
                      <a:pt x="109" y="1808"/>
                    </a:lnTo>
                    <a:lnTo>
                      <a:pt x="219" y="1795"/>
                    </a:lnTo>
                    <a:lnTo>
                      <a:pt x="326" y="1822"/>
                    </a:lnTo>
                    <a:lnTo>
                      <a:pt x="436" y="1731"/>
                    </a:lnTo>
                    <a:lnTo>
                      <a:pt x="546" y="1564"/>
                    </a:lnTo>
                    <a:lnTo>
                      <a:pt x="653" y="1330"/>
                    </a:lnTo>
                    <a:lnTo>
                      <a:pt x="763" y="1044"/>
                    </a:lnTo>
                    <a:lnTo>
                      <a:pt x="872" y="739"/>
                    </a:lnTo>
                    <a:lnTo>
                      <a:pt x="979" y="451"/>
                    </a:lnTo>
                    <a:lnTo>
                      <a:pt x="1089" y="211"/>
                    </a:lnTo>
                    <a:lnTo>
                      <a:pt x="1199" y="55"/>
                    </a:lnTo>
                    <a:lnTo>
                      <a:pt x="1306" y="0"/>
                    </a:lnTo>
                    <a:lnTo>
                      <a:pt x="1416" y="55"/>
                    </a:lnTo>
                    <a:lnTo>
                      <a:pt x="1526" y="211"/>
                    </a:lnTo>
                    <a:lnTo>
                      <a:pt x="1633" y="451"/>
                    </a:lnTo>
                    <a:lnTo>
                      <a:pt x="1742" y="739"/>
                    </a:lnTo>
                    <a:lnTo>
                      <a:pt x="1852" y="1044"/>
                    </a:lnTo>
                    <a:lnTo>
                      <a:pt x="1959" y="1330"/>
                    </a:lnTo>
                    <a:lnTo>
                      <a:pt x="2069" y="1564"/>
                    </a:lnTo>
                    <a:lnTo>
                      <a:pt x="2179" y="1731"/>
                    </a:lnTo>
                    <a:lnTo>
                      <a:pt x="2286" y="1822"/>
                    </a:lnTo>
                    <a:lnTo>
                      <a:pt x="2396" y="1795"/>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0"/>
              <p:cNvSpPr/>
              <p:nvPr/>
            </p:nvSpPr>
            <p:spPr bwMode="auto">
              <a:xfrm>
                <a:off x="7092596" y="5665532"/>
                <a:ext cx="281537" cy="302803"/>
              </a:xfrm>
              <a:custGeom>
                <a:avLst/>
                <a:gdLst>
                  <a:gd name="connsiteX0" fmla="*/ 0 w 271508"/>
                  <a:gd name="connsiteY0" fmla="*/ 244226 h 264205"/>
                  <a:gd name="connsiteX1" fmla="*/ 126124 w 271508"/>
                  <a:gd name="connsiteY1" fmla="*/ 228460 h 264205"/>
                  <a:gd name="connsiteX2" fmla="*/ 63062 w 271508"/>
                  <a:gd name="connsiteY2" fmla="*/ 86571 h 264205"/>
                  <a:gd name="connsiteX3" fmla="*/ 15766 w 271508"/>
                  <a:gd name="connsiteY3" fmla="*/ 181164 h 264205"/>
                  <a:gd name="connsiteX4" fmla="*/ 0 w 271508"/>
                  <a:gd name="connsiteY4" fmla="*/ 244226 h 26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08" h="264205">
                    <a:moveTo>
                      <a:pt x="0" y="244226"/>
                    </a:moveTo>
                    <a:cubicBezTo>
                      <a:pt x="42041" y="238971"/>
                      <a:pt x="103377" y="264205"/>
                      <a:pt x="126124" y="228460"/>
                    </a:cubicBezTo>
                    <a:cubicBezTo>
                      <a:pt x="271508" y="0"/>
                      <a:pt x="109235" y="71180"/>
                      <a:pt x="63062" y="86571"/>
                    </a:cubicBezTo>
                    <a:cubicBezTo>
                      <a:pt x="44992" y="176921"/>
                      <a:pt x="71264" y="153414"/>
                      <a:pt x="15766" y="181164"/>
                    </a:cubicBezTo>
                    <a:lnTo>
                      <a:pt x="0" y="244226"/>
                    </a:lnTo>
                    <a:close/>
                  </a:path>
                </a:pathLst>
              </a:cu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grpSp>
      </p:grpSp>
      <p:grpSp>
        <p:nvGrpSpPr>
          <p:cNvPr id="89" name="Group 88"/>
          <p:cNvGrpSpPr/>
          <p:nvPr/>
        </p:nvGrpSpPr>
        <p:grpSpPr>
          <a:xfrm>
            <a:off x="3733800" y="3124200"/>
            <a:ext cx="1447800" cy="457200"/>
            <a:chOff x="3733800" y="3295710"/>
            <a:chExt cx="1447800" cy="457200"/>
          </a:xfrm>
        </p:grpSpPr>
        <p:sp>
          <p:nvSpPr>
            <p:cNvPr id="90" name="TextBox 77"/>
            <p:cNvSpPr txBox="1">
              <a:spLocks noChangeArrowheads="1"/>
            </p:cNvSpPr>
            <p:nvPr/>
          </p:nvSpPr>
          <p:spPr bwMode="auto">
            <a:xfrm>
              <a:off x="3733800" y="3352800"/>
              <a:ext cx="1447800" cy="400110"/>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2000" dirty="0" smtClean="0">
                  <a:solidFill>
                    <a:schemeClr val="accent6">
                      <a:lumMod val="75000"/>
                    </a:schemeClr>
                  </a:solidFill>
                  <a:latin typeface="Times New Roman" pitchFamily="18" charset="0"/>
                  <a:cs typeface="Times New Roman" pitchFamily="18" charset="0"/>
                </a:rPr>
                <a:t>Frequency</a:t>
              </a:r>
              <a:endParaRPr lang="en-US" sz="2000" dirty="0">
                <a:solidFill>
                  <a:schemeClr val="accent6">
                    <a:lumMod val="75000"/>
                  </a:schemeClr>
                </a:solidFill>
                <a:latin typeface="Times New Roman" pitchFamily="18" charset="0"/>
                <a:cs typeface="Times New Roman" pitchFamily="18" charset="0"/>
              </a:endParaRPr>
            </a:p>
          </p:txBody>
        </p:sp>
        <p:cxnSp>
          <p:nvCxnSpPr>
            <p:cNvPr id="91" name="Straight Arrow Connector 90"/>
            <p:cNvCxnSpPr/>
            <p:nvPr/>
          </p:nvCxnSpPr>
          <p:spPr>
            <a:xfrm rot="5400000" flipH="1" flipV="1">
              <a:off x="4352895" y="3362415"/>
              <a:ext cx="171510" cy="38100"/>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7"/>
                                        </p:tgtEl>
                                      </p:cBhvr>
                                    </p:animEffect>
                                    <p:set>
                                      <p:cBhvr>
                                        <p:cTn id="17" dur="1" fill="hold">
                                          <p:stCondLst>
                                            <p:cond delay="499"/>
                                          </p:stCondLst>
                                        </p:cTn>
                                        <p:tgtEl>
                                          <p:spTgt spid="8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83"/>
                                        </p:tgtEl>
                                      </p:cBhvr>
                                    </p:animEffect>
                                    <p:set>
                                      <p:cBhvr>
                                        <p:cTn id="20" dur="1" fill="hold">
                                          <p:stCondLst>
                                            <p:cond delay="499"/>
                                          </p:stCondLst>
                                        </p:cTn>
                                        <p:tgtEl>
                                          <p:spTgt spid="83"/>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5"/>
                                        </p:tgtEl>
                                        <p:attrNameLst>
                                          <p:attrName>style.visibility</p:attrName>
                                        </p:attrNameLst>
                                      </p:cBhvr>
                                      <p:to>
                                        <p:strVal val="visible"/>
                                      </p:to>
                                    </p:set>
                                    <p:animEffect transition="in" filter="fade">
                                      <p:cBhvr>
                                        <p:cTn id="33" dur="500"/>
                                        <p:tgtEl>
                                          <p:spTgt spid="3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6"/>
                                        </p:tgtEl>
                                        <p:attrNameLst>
                                          <p:attrName>style.visibility</p:attrName>
                                        </p:attrNameLst>
                                      </p:cBhvr>
                                      <p:to>
                                        <p:strVal val="visible"/>
                                      </p:to>
                                    </p:set>
                                    <p:animEffect transition="in" filter="fade">
                                      <p:cBhvr>
                                        <p:cTn id="38" dur="500"/>
                                        <p:tgtEl>
                                          <p:spTgt spid="306"/>
                                        </p:tgtEl>
                                      </p:cBhvr>
                                    </p:animEffect>
                                  </p:childTnLst>
                                </p:cTn>
                              </p:par>
                              <p:par>
                                <p:cTn id="39" presetID="10" presetClass="entr" presetSubtype="0" fill="hold" nodeType="withEffect">
                                  <p:stCondLst>
                                    <p:cond delay="0"/>
                                  </p:stCondLst>
                                  <p:childTnLst>
                                    <p:set>
                                      <p:cBhvr>
                                        <p:cTn id="40" dur="1" fill="hold">
                                          <p:stCondLst>
                                            <p:cond delay="0"/>
                                          </p:stCondLst>
                                        </p:cTn>
                                        <p:tgtEl>
                                          <p:spTgt spid="8194"/>
                                        </p:tgtEl>
                                        <p:attrNameLst>
                                          <p:attrName>style.visibility</p:attrName>
                                        </p:attrNameLst>
                                      </p:cBhvr>
                                      <p:to>
                                        <p:strVal val="visible"/>
                                      </p:to>
                                    </p:set>
                                    <p:animEffect transition="in" filter="fade">
                                      <p:cBhvr>
                                        <p:cTn id="41" dur="500"/>
                                        <p:tgtEl>
                                          <p:spTgt spid="819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05"/>
                                        </p:tgtEl>
                                      </p:cBhvr>
                                    </p:animEffect>
                                    <p:set>
                                      <p:cBhvr>
                                        <p:cTn id="52" dur="1" fill="hold">
                                          <p:stCondLst>
                                            <p:cond delay="499"/>
                                          </p:stCondLst>
                                        </p:cTn>
                                        <p:tgtEl>
                                          <p:spTgt spid="30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8194"/>
                                        </p:tgtEl>
                                      </p:cBhvr>
                                    </p:animEffect>
                                    <p:set>
                                      <p:cBhvr>
                                        <p:cTn id="55" dur="1" fill="hold">
                                          <p:stCondLst>
                                            <p:cond delay="499"/>
                                          </p:stCondLst>
                                        </p:cTn>
                                        <p:tgtEl>
                                          <p:spTgt spid="819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06"/>
                                        </p:tgtEl>
                                      </p:cBhvr>
                                    </p:animEffect>
                                    <p:set>
                                      <p:cBhvr>
                                        <p:cTn id="58" dur="1" fill="hold">
                                          <p:stCondLst>
                                            <p:cond delay="499"/>
                                          </p:stCondLst>
                                        </p:cTn>
                                        <p:tgtEl>
                                          <p:spTgt spid="30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99"/>
                                        </p:tgtEl>
                                        <p:attrNameLst>
                                          <p:attrName>style.visibility</p:attrName>
                                        </p:attrNameLst>
                                      </p:cBhvr>
                                      <p:to>
                                        <p:strVal val="visible"/>
                                      </p:to>
                                    </p:set>
                                    <p:animEffect transition="in" filter="fade">
                                      <p:cBhvr>
                                        <p:cTn id="65"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0" animBg="1"/>
      <p:bldP spid="305" grpId="0"/>
      <p:bldP spid="305" grpId="1"/>
      <p:bldP spid="306" grpId="0"/>
      <p:bldP spid="30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ReconstructionOfTranslucentObjects\ShapeFromProjectorDefocus\TechReport\TechReport\Figures\WhiteSceneResults\DepthMapWhiteSceneDefocusProcessed.tif"/>
          <p:cNvPicPr>
            <a:picLocks noChangeArrowheads="1"/>
          </p:cNvPicPr>
          <p:nvPr/>
        </p:nvPicPr>
        <p:blipFill>
          <a:blip r:embed="rId3"/>
          <a:srcRect/>
          <a:stretch>
            <a:fillRect/>
          </a:stretch>
        </p:blipFill>
        <p:spPr bwMode="auto">
          <a:xfrm>
            <a:off x="1901825" y="1901825"/>
            <a:ext cx="5175250" cy="3521075"/>
          </a:xfrm>
          <a:prstGeom prst="rect">
            <a:avLst/>
          </a:prstGeom>
          <a:noFill/>
          <a:ln>
            <a:solidFill>
              <a:schemeClr val="accent6">
                <a:lumMod val="50000"/>
              </a:schemeClr>
            </a:solidFill>
          </a:ln>
        </p:spPr>
      </p:pic>
      <p:sp>
        <p:nvSpPr>
          <p:cNvPr id="63490" name="Text Box 5"/>
          <p:cNvSpPr txBox="1">
            <a:spLocks noChangeArrowheads="1"/>
          </p:cNvSpPr>
          <p:nvPr/>
        </p:nvSpPr>
        <p:spPr bwMode="auto">
          <a:xfrm>
            <a:off x="0" y="152400"/>
            <a:ext cx="914400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Times New Roman" pitchFamily="18" charset="0"/>
                <a:cs typeface="Times New Roman" pitchFamily="18" charset="0"/>
              </a:rPr>
              <a:t>Depth map using </a:t>
            </a:r>
            <a:r>
              <a:rPr lang="en-US" sz="3600" dirty="0" smtClean="0">
                <a:solidFill>
                  <a:srgbClr val="FFFF99"/>
                </a:solidFill>
                <a:latin typeface="Times New Roman" pitchFamily="18" charset="0"/>
                <a:cs typeface="Times New Roman" pitchFamily="18" charset="0"/>
              </a:rPr>
              <a:t>Two Focal Plane Positions</a:t>
            </a:r>
            <a:endParaRPr lang="en-US" sz="3600" dirty="0">
              <a:solidFill>
                <a:srgbClr val="FFFF99"/>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C2B633D9-1C18-44F0-AFE3-313340BFA8EB}" type="slidenum">
              <a:rPr lang="en-US" smtClean="0"/>
              <a:pPr>
                <a:defRPr/>
              </a:pPr>
              <a:t>16</a:t>
            </a:fld>
            <a:endParaRPr lang="en-US"/>
          </a:p>
        </p:txBody>
      </p:sp>
    </p:spTree>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F:\ReconstructionOfTranslucentObjects\ShapeFromProjectorDefocus\TechReport\TechReport\Figures\WhiteSceneResults\DepthMapWhiteSceneDefocusNaiveProcessed.tif"/>
          <p:cNvPicPr>
            <a:picLocks noChangeArrowheads="1"/>
          </p:cNvPicPr>
          <p:nvPr/>
        </p:nvPicPr>
        <p:blipFill>
          <a:blip r:embed="rId3"/>
          <a:srcRect/>
          <a:stretch>
            <a:fillRect/>
          </a:stretch>
        </p:blipFill>
        <p:spPr bwMode="auto">
          <a:xfrm>
            <a:off x="1901825" y="1901825"/>
            <a:ext cx="5180013" cy="3522663"/>
          </a:xfrm>
          <a:prstGeom prst="rect">
            <a:avLst/>
          </a:prstGeom>
          <a:noFill/>
          <a:ln>
            <a:solidFill>
              <a:schemeClr val="accent6">
                <a:lumMod val="50000"/>
              </a:schemeClr>
            </a:solidFill>
          </a:ln>
        </p:spPr>
      </p:pic>
      <p:sp>
        <p:nvSpPr>
          <p:cNvPr id="52227" name="Text Box 5"/>
          <p:cNvSpPr txBox="1">
            <a:spLocks noChangeArrowheads="1"/>
          </p:cNvSpPr>
          <p:nvPr/>
        </p:nvSpPr>
        <p:spPr bwMode="auto">
          <a:xfrm>
            <a:off x="0" y="152400"/>
            <a:ext cx="914400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Times New Roman" pitchFamily="18" charset="0"/>
                <a:cs typeface="Times New Roman" pitchFamily="18" charset="0"/>
              </a:rPr>
              <a:t>Depth map using </a:t>
            </a:r>
            <a:r>
              <a:rPr lang="en-US" sz="3600" dirty="0" smtClean="0">
                <a:solidFill>
                  <a:srgbClr val="FFFF99"/>
                </a:solidFill>
                <a:latin typeface="Times New Roman" pitchFamily="18" charset="0"/>
                <a:cs typeface="Times New Roman" pitchFamily="18" charset="0"/>
              </a:rPr>
              <a:t>One Focal Plane Position</a:t>
            </a:r>
            <a:endParaRPr lang="en-US" sz="3600" dirty="0">
              <a:solidFill>
                <a:srgbClr val="FFFF99"/>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C2B633D9-1C18-44F0-AFE3-313340BFA8EB}" type="slidenum">
              <a:rPr lang="en-US" smtClean="0"/>
              <a:pPr>
                <a:defRPr/>
              </a:pPr>
              <a:t>17</a:t>
            </a:fld>
            <a:endParaRPr lang="en-US"/>
          </a:p>
        </p:txBody>
      </p:sp>
      <p:grpSp>
        <p:nvGrpSpPr>
          <p:cNvPr id="11" name="Group 10"/>
          <p:cNvGrpSpPr/>
          <p:nvPr/>
        </p:nvGrpSpPr>
        <p:grpSpPr>
          <a:xfrm>
            <a:off x="2362200" y="2895600"/>
            <a:ext cx="4056185" cy="2438400"/>
            <a:chOff x="2362200" y="2895600"/>
            <a:chExt cx="4056185" cy="2438400"/>
          </a:xfrm>
        </p:grpSpPr>
        <p:sp>
          <p:nvSpPr>
            <p:cNvPr id="12" name="Oval 11"/>
            <p:cNvSpPr/>
            <p:nvPr/>
          </p:nvSpPr>
          <p:spPr bwMode="auto">
            <a:xfrm>
              <a:off x="2362200" y="2895600"/>
              <a:ext cx="1143000" cy="9906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3" name="Oval 12"/>
            <p:cNvSpPr/>
            <p:nvPr/>
          </p:nvSpPr>
          <p:spPr bwMode="auto">
            <a:xfrm>
              <a:off x="5697415" y="4724400"/>
              <a:ext cx="703385" cy="6096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4" name="Oval 13"/>
            <p:cNvSpPr/>
            <p:nvPr/>
          </p:nvSpPr>
          <p:spPr bwMode="auto">
            <a:xfrm>
              <a:off x="5715000" y="3733800"/>
              <a:ext cx="703385" cy="6096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5" name="Oval 14"/>
            <p:cNvSpPr/>
            <p:nvPr/>
          </p:nvSpPr>
          <p:spPr bwMode="auto">
            <a:xfrm>
              <a:off x="4114800" y="3962400"/>
              <a:ext cx="703385" cy="6096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grpSp>
      <p:sp>
        <p:nvSpPr>
          <p:cNvPr id="16" name="Text Box 5"/>
          <p:cNvSpPr txBox="1">
            <a:spLocks noChangeArrowheads="1"/>
          </p:cNvSpPr>
          <p:nvPr/>
        </p:nvSpPr>
        <p:spPr bwMode="auto">
          <a:xfrm>
            <a:off x="3276600" y="5569803"/>
            <a:ext cx="2590800" cy="461665"/>
          </a:xfrm>
          <a:prstGeom prst="rect">
            <a:avLst/>
          </a:prstGeom>
          <a:noFill/>
          <a:ln w="9525">
            <a:noFill/>
            <a:miter lim="800000"/>
            <a:headEnd/>
            <a:tailEnd/>
          </a:ln>
        </p:spPr>
        <p:txBody>
          <a:bodyPr wrap="square">
            <a:spAutoFit/>
          </a:bodyPr>
          <a:lstStyle/>
          <a:p>
            <a:pPr algn="ctr">
              <a:spcBef>
                <a:spcPct val="50000"/>
              </a:spcBef>
            </a:pPr>
            <a:r>
              <a:rPr lang="en-US" sz="2400" dirty="0" smtClean="0">
                <a:solidFill>
                  <a:srgbClr val="FF0000"/>
                </a:solidFill>
                <a:latin typeface="Times New Roman" pitchFamily="18" charset="0"/>
                <a:cs typeface="Times New Roman" pitchFamily="18" charset="0"/>
              </a:rPr>
              <a:t>Incorrect Depths</a:t>
            </a:r>
            <a:endParaRPr lang="en-US" sz="2400" dirty="0">
              <a:solidFill>
                <a:srgbClr val="FF0000"/>
              </a:solidFill>
              <a:latin typeface="Times New Roman" pitchFamily="18" charset="0"/>
              <a:cs typeface="Times New Roman" pitchFamily="18" charset="0"/>
            </a:endParaRPr>
          </a:p>
        </p:txBody>
      </p:sp>
      <p:grpSp>
        <p:nvGrpSpPr>
          <p:cNvPr id="17" name="Group 16"/>
          <p:cNvGrpSpPr/>
          <p:nvPr/>
        </p:nvGrpSpPr>
        <p:grpSpPr>
          <a:xfrm>
            <a:off x="2933702" y="3719155"/>
            <a:ext cx="3162298" cy="1844239"/>
            <a:chOff x="2933702" y="3719155"/>
            <a:chExt cx="3162298" cy="1844239"/>
          </a:xfrm>
        </p:grpSpPr>
        <p:cxnSp>
          <p:nvCxnSpPr>
            <p:cNvPr id="18" name="Straight Connector 17"/>
            <p:cNvCxnSpPr/>
            <p:nvPr/>
          </p:nvCxnSpPr>
          <p:spPr>
            <a:xfrm rot="16200000" flipV="1">
              <a:off x="2564429" y="4088428"/>
              <a:ext cx="1843445" cy="1104899"/>
            </a:xfrm>
            <a:prstGeom prst="line">
              <a:avLst/>
            </a:prstGeom>
            <a:ln w="28575">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181600" y="5029200"/>
              <a:ext cx="838200" cy="533400"/>
            </a:xfrm>
            <a:prstGeom prst="line">
              <a:avLst/>
            </a:prstGeom>
            <a:ln w="28575">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4724400" y="4191000"/>
              <a:ext cx="1524000" cy="1219200"/>
            </a:xfrm>
            <a:prstGeom prst="line">
              <a:avLst/>
            </a:prstGeom>
            <a:ln w="28575">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3848100" y="4914900"/>
              <a:ext cx="1295400" cy="1588"/>
            </a:xfrm>
            <a:prstGeom prst="line">
              <a:avLst/>
            </a:prstGeom>
            <a:ln w="28575">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22" name="Rectangle 3"/>
          <p:cNvSpPr>
            <a:spLocks noChangeArrowheads="1"/>
          </p:cNvSpPr>
          <p:nvPr/>
        </p:nvSpPr>
        <p:spPr bwMode="auto">
          <a:xfrm>
            <a:off x="5410200" y="685800"/>
            <a:ext cx="3077894" cy="461665"/>
          </a:xfrm>
          <a:prstGeom prst="rect">
            <a:avLst/>
          </a:prstGeom>
          <a:noFill/>
          <a:ln w="9525">
            <a:noFill/>
            <a:miter lim="800000"/>
            <a:headEnd/>
            <a:tailEnd/>
          </a:ln>
        </p:spPr>
        <p:txBody>
          <a:bodyPr wrap="none">
            <a:spAutoFit/>
          </a:bodyPr>
          <a:lstStyle/>
          <a:p>
            <a:r>
              <a:rPr lang="en-US" sz="2400" dirty="0">
                <a:solidFill>
                  <a:srgbClr val="FFFF99"/>
                </a:solidFill>
                <a:latin typeface="Times New Roman" pitchFamily="18" charset="0"/>
                <a:cs typeface="Times New Roman" pitchFamily="18" charset="0"/>
              </a:rPr>
              <a:t> [Zhang </a:t>
            </a:r>
            <a:r>
              <a:rPr lang="en-US" sz="2400" dirty="0" smtClean="0">
                <a:solidFill>
                  <a:srgbClr val="FFFF99"/>
                </a:solidFill>
                <a:latin typeface="Times New Roman" pitchFamily="18" charset="0"/>
                <a:cs typeface="Times New Roman" pitchFamily="18" charset="0"/>
              </a:rPr>
              <a:t>and </a:t>
            </a:r>
            <a:r>
              <a:rPr lang="en-US" sz="2400" dirty="0" err="1" smtClean="0">
                <a:solidFill>
                  <a:srgbClr val="FFFF99"/>
                </a:solidFill>
                <a:latin typeface="Times New Roman" pitchFamily="18" charset="0"/>
                <a:cs typeface="Times New Roman" pitchFamily="18" charset="0"/>
              </a:rPr>
              <a:t>Nayar</a:t>
            </a:r>
            <a:r>
              <a:rPr lang="en-US" sz="2400" dirty="0" smtClean="0">
                <a:solidFill>
                  <a:srgbClr val="FFFF99"/>
                </a:solidFill>
                <a:latin typeface="Times New Roman" pitchFamily="18" charset="0"/>
                <a:cs typeface="Times New Roman" pitchFamily="18" charset="0"/>
              </a:rPr>
              <a:t>’ </a:t>
            </a:r>
            <a:r>
              <a:rPr lang="en-US" sz="2400" dirty="0">
                <a:solidFill>
                  <a:srgbClr val="FFFF99"/>
                </a:solidFill>
                <a:latin typeface="Times New Roman" pitchFamily="18" charset="0"/>
                <a:cs typeface="Times New Roman" pitchFamily="18" charset="0"/>
              </a:rPr>
              <a:t>06]</a:t>
            </a:r>
            <a:endParaRPr lang="en-US" sz="2400" dirty="0">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ReconstructionOfTranslucentObjects\ShapeFromProjectorDefocus\TechReport\TechReport\Figures\WhiteSceneResults\DepthMapWhiteSceneDefocusProcessed.tif"/>
          <p:cNvPicPr>
            <a:picLocks noChangeArrowheads="1"/>
          </p:cNvPicPr>
          <p:nvPr/>
        </p:nvPicPr>
        <p:blipFill>
          <a:blip r:embed="rId3"/>
          <a:srcRect/>
          <a:stretch>
            <a:fillRect/>
          </a:stretch>
        </p:blipFill>
        <p:spPr bwMode="auto">
          <a:xfrm>
            <a:off x="1901825" y="1901825"/>
            <a:ext cx="5175250" cy="3521075"/>
          </a:xfrm>
          <a:prstGeom prst="rect">
            <a:avLst/>
          </a:prstGeom>
          <a:noFill/>
          <a:ln>
            <a:solidFill>
              <a:schemeClr val="accent6">
                <a:lumMod val="50000"/>
              </a:schemeClr>
            </a:solidFill>
          </a:ln>
        </p:spPr>
      </p:pic>
      <p:sp>
        <p:nvSpPr>
          <p:cNvPr id="63490" name="Text Box 5"/>
          <p:cNvSpPr txBox="1">
            <a:spLocks noChangeArrowheads="1"/>
          </p:cNvSpPr>
          <p:nvPr/>
        </p:nvSpPr>
        <p:spPr bwMode="auto">
          <a:xfrm>
            <a:off x="0" y="152400"/>
            <a:ext cx="914400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Times New Roman" pitchFamily="18" charset="0"/>
                <a:cs typeface="Times New Roman" pitchFamily="18" charset="0"/>
              </a:rPr>
              <a:t>Depth map using </a:t>
            </a:r>
            <a:r>
              <a:rPr lang="en-US" sz="3600" dirty="0" smtClean="0">
                <a:solidFill>
                  <a:srgbClr val="FFFF99"/>
                </a:solidFill>
                <a:latin typeface="Times New Roman" pitchFamily="18" charset="0"/>
                <a:cs typeface="Times New Roman" pitchFamily="18" charset="0"/>
              </a:rPr>
              <a:t>Two Focal Plane Positions</a:t>
            </a:r>
            <a:endParaRPr lang="en-US" sz="3600" dirty="0">
              <a:solidFill>
                <a:srgbClr val="FFFF99"/>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C2B633D9-1C18-44F0-AFE3-313340BFA8EB}" type="slidenum">
              <a:rPr lang="en-US" smtClean="0"/>
              <a:pPr>
                <a:defRPr/>
              </a:pPr>
              <a:t>18</a:t>
            </a:fld>
            <a:endParaRPr lang="en-US"/>
          </a:p>
        </p:txBody>
      </p:sp>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constructionOfTranslucentObjects\ShapeFromProjectorDefocus\TechReport\TechReport\Figures\WhiteSceneResults\DepthMapWhiteSceneFocusProcessed.tif"/>
          <p:cNvPicPr>
            <a:picLocks noChangeAspect="1" noChangeArrowheads="1"/>
          </p:cNvPicPr>
          <p:nvPr/>
        </p:nvPicPr>
        <p:blipFill>
          <a:blip r:embed="rId3"/>
          <a:srcRect/>
          <a:stretch>
            <a:fillRect/>
          </a:stretch>
        </p:blipFill>
        <p:spPr bwMode="auto">
          <a:xfrm>
            <a:off x="1905000" y="1905000"/>
            <a:ext cx="5180013" cy="3522663"/>
          </a:xfrm>
          <a:prstGeom prst="rect">
            <a:avLst/>
          </a:prstGeom>
          <a:noFill/>
          <a:ln>
            <a:solidFill>
              <a:schemeClr val="accent6">
                <a:lumMod val="50000"/>
              </a:schemeClr>
            </a:solidFill>
          </a:ln>
        </p:spPr>
      </p:pic>
      <p:sp>
        <p:nvSpPr>
          <p:cNvPr id="50178" name="Text Box 5"/>
          <p:cNvSpPr txBox="1">
            <a:spLocks noChangeArrowheads="1"/>
          </p:cNvSpPr>
          <p:nvPr/>
        </p:nvSpPr>
        <p:spPr bwMode="auto">
          <a:xfrm>
            <a:off x="0" y="152400"/>
            <a:ext cx="914400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Times New Roman" pitchFamily="18" charset="0"/>
                <a:cs typeface="Times New Roman" pitchFamily="18" charset="0"/>
              </a:rPr>
              <a:t>Depth map using </a:t>
            </a:r>
            <a:r>
              <a:rPr lang="en-US" sz="3600" dirty="0" smtClean="0">
                <a:solidFill>
                  <a:srgbClr val="FFFF99"/>
                </a:solidFill>
                <a:latin typeface="Times New Roman" pitchFamily="18" charset="0"/>
                <a:cs typeface="Times New Roman" pitchFamily="18" charset="0"/>
              </a:rPr>
              <a:t>Multiple Focal Plane Positions</a:t>
            </a:r>
            <a:endParaRPr lang="en-US" sz="3600" dirty="0">
              <a:solidFill>
                <a:srgbClr val="FFFF99"/>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C2B633D9-1C18-44F0-AFE3-313340BFA8EB}" type="slidenum">
              <a:rPr lang="en-US" smtClean="0"/>
              <a:pPr>
                <a:defRPr/>
              </a:pPr>
              <a:t>19</a:t>
            </a:fld>
            <a:endParaRPr lang="en-US"/>
          </a:p>
        </p:txBody>
      </p:sp>
    </p:spTree>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 Box 5"/>
          <p:cNvSpPr txBox="1">
            <a:spLocks noChangeArrowheads="1"/>
          </p:cNvSpPr>
          <p:nvPr/>
        </p:nvSpPr>
        <p:spPr bwMode="auto">
          <a:xfrm>
            <a:off x="0" y="218182"/>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Global Illumination</a:t>
            </a:r>
            <a:endParaRPr lang="en-US" sz="3600" dirty="0">
              <a:solidFill>
                <a:srgbClr val="FFFF99"/>
              </a:solidFill>
              <a:latin typeface="Times New Roman" pitchFamily="18" charset="0"/>
              <a:cs typeface="Times New Roman" pitchFamily="18" charset="0"/>
            </a:endParaRPr>
          </a:p>
        </p:txBody>
      </p:sp>
      <p:grpSp>
        <p:nvGrpSpPr>
          <p:cNvPr id="3" name="Group 29"/>
          <p:cNvGrpSpPr>
            <a:grpSpLocks/>
          </p:cNvGrpSpPr>
          <p:nvPr/>
        </p:nvGrpSpPr>
        <p:grpSpPr bwMode="auto">
          <a:xfrm flipH="1" flipV="1">
            <a:off x="1880205" y="2392528"/>
            <a:ext cx="3088681" cy="1252168"/>
            <a:chOff x="1254" y="1184"/>
            <a:chExt cx="2472" cy="1350"/>
          </a:xfrm>
        </p:grpSpPr>
        <p:sp>
          <p:nvSpPr>
            <p:cNvPr id="77"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78" name="Line 33"/>
            <p:cNvSpPr>
              <a:spLocks noChangeShapeType="1"/>
            </p:cNvSpPr>
            <p:nvPr/>
          </p:nvSpPr>
          <p:spPr bwMode="auto">
            <a:xfrm flipH="1">
              <a:off x="2528" y="1714"/>
              <a:ext cx="232" cy="127"/>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grpSp>
      <p:grpSp>
        <p:nvGrpSpPr>
          <p:cNvPr id="4" name="Group 29"/>
          <p:cNvGrpSpPr>
            <a:grpSpLocks/>
          </p:cNvGrpSpPr>
          <p:nvPr/>
        </p:nvGrpSpPr>
        <p:grpSpPr bwMode="auto">
          <a:xfrm flipH="1">
            <a:off x="4928005" y="2342897"/>
            <a:ext cx="541747" cy="1385277"/>
            <a:chOff x="1254" y="1184"/>
            <a:chExt cx="2472" cy="1350"/>
          </a:xfrm>
        </p:grpSpPr>
        <p:sp>
          <p:nvSpPr>
            <p:cNvPr id="8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81" name="Line 33"/>
            <p:cNvSpPr>
              <a:spLocks noChangeShapeType="1"/>
            </p:cNvSpPr>
            <p:nvPr/>
          </p:nvSpPr>
          <p:spPr bwMode="auto">
            <a:xfrm flipH="1">
              <a:off x="2529" y="1712"/>
              <a:ext cx="232" cy="128"/>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grpSp>
      <p:grpSp>
        <p:nvGrpSpPr>
          <p:cNvPr id="5" name="Group 64"/>
          <p:cNvGrpSpPr>
            <a:grpSpLocks/>
          </p:cNvGrpSpPr>
          <p:nvPr/>
        </p:nvGrpSpPr>
        <p:grpSpPr bwMode="auto">
          <a:xfrm>
            <a:off x="1305950" y="3462146"/>
            <a:ext cx="481603" cy="481603"/>
            <a:chOff x="5735638" y="2925763"/>
            <a:chExt cx="368300" cy="368300"/>
          </a:xfrm>
        </p:grpSpPr>
        <p:sp>
          <p:nvSpPr>
            <p:cNvPr id="24626" name="Oval 20"/>
            <p:cNvSpPr>
              <a:spLocks noChangeArrowheads="1"/>
            </p:cNvSpPr>
            <p:nvPr/>
          </p:nvSpPr>
          <p:spPr bwMode="auto">
            <a:xfrm>
              <a:off x="5818188" y="3005138"/>
              <a:ext cx="203200" cy="203200"/>
            </a:xfrm>
            <a:prstGeom prst="ellipse">
              <a:avLst/>
            </a:prstGeom>
            <a:solidFill>
              <a:srgbClr val="FFFF00"/>
            </a:solidFill>
            <a:ln w="9525">
              <a:noFill/>
              <a:round/>
              <a:headEnd/>
              <a:tailEnd/>
            </a:ln>
          </p:spPr>
          <p:txBody>
            <a:bodyPr wrap="none" anchor="ctr"/>
            <a:lstStyle/>
            <a:p>
              <a:endParaRPr lang="en-US">
                <a:latin typeface="Times New Roman" pitchFamily="18" charset="0"/>
                <a:cs typeface="Times New Roman" pitchFamily="18" charset="0"/>
              </a:endParaRPr>
            </a:p>
          </p:txBody>
        </p:sp>
        <p:sp>
          <p:nvSpPr>
            <p:cNvPr id="24627" name="Line 21"/>
            <p:cNvSpPr>
              <a:spLocks noChangeShapeType="1"/>
            </p:cNvSpPr>
            <p:nvPr/>
          </p:nvSpPr>
          <p:spPr bwMode="auto">
            <a:xfrm>
              <a:off x="5735638" y="3109913"/>
              <a:ext cx="368300" cy="1587"/>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sp>
          <p:nvSpPr>
            <p:cNvPr id="24628" name="Line 22"/>
            <p:cNvSpPr>
              <a:spLocks noChangeShapeType="1"/>
            </p:cNvSpPr>
            <p:nvPr/>
          </p:nvSpPr>
          <p:spPr bwMode="auto">
            <a:xfrm rot="5400000">
              <a:off x="5736432" y="3109119"/>
              <a:ext cx="368300" cy="1587"/>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sp>
          <p:nvSpPr>
            <p:cNvPr id="24629" name="Line 23"/>
            <p:cNvSpPr>
              <a:spLocks noChangeShapeType="1"/>
            </p:cNvSpPr>
            <p:nvPr/>
          </p:nvSpPr>
          <p:spPr bwMode="auto">
            <a:xfrm flipV="1">
              <a:off x="5794375" y="2962275"/>
              <a:ext cx="266700" cy="271463"/>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sp>
          <p:nvSpPr>
            <p:cNvPr id="24630" name="Line 24"/>
            <p:cNvSpPr>
              <a:spLocks noChangeShapeType="1"/>
            </p:cNvSpPr>
            <p:nvPr/>
          </p:nvSpPr>
          <p:spPr bwMode="auto">
            <a:xfrm>
              <a:off x="5784850" y="2967038"/>
              <a:ext cx="271463" cy="271462"/>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grpSp>
      <p:sp>
        <p:nvSpPr>
          <p:cNvPr id="24580" name="Text Box 25"/>
          <p:cNvSpPr txBox="1">
            <a:spLocks noChangeArrowheads="1"/>
          </p:cNvSpPr>
          <p:nvPr/>
        </p:nvSpPr>
        <p:spPr bwMode="auto">
          <a:xfrm>
            <a:off x="804679" y="4068346"/>
            <a:ext cx="1659871" cy="438324"/>
          </a:xfrm>
          <a:prstGeom prst="rect">
            <a:avLst/>
          </a:prstGeom>
          <a:noFill/>
          <a:ln w="9525">
            <a:noFill/>
            <a:miter lim="800000"/>
            <a:headEnd/>
            <a:tailEnd/>
          </a:ln>
        </p:spPr>
        <p:txBody>
          <a:bodyPr wrap="none">
            <a:spAutoFit/>
          </a:bodyPr>
          <a:lstStyle/>
          <a:p>
            <a:r>
              <a:rPr lang="en-US" altLang="zh-CN" sz="2000">
                <a:solidFill>
                  <a:schemeClr val="accent6">
                    <a:lumMod val="75000"/>
                  </a:schemeClr>
                </a:solidFill>
                <a:latin typeface="Times New Roman" pitchFamily="18" charset="0"/>
                <a:cs typeface="Times New Roman" pitchFamily="18" charset="0"/>
              </a:rPr>
              <a:t>Light Source</a:t>
            </a:r>
          </a:p>
        </p:txBody>
      </p:sp>
      <p:grpSp>
        <p:nvGrpSpPr>
          <p:cNvPr id="6" name="Group 29"/>
          <p:cNvGrpSpPr>
            <a:grpSpLocks/>
          </p:cNvGrpSpPr>
          <p:nvPr/>
        </p:nvGrpSpPr>
        <p:grpSpPr bwMode="auto">
          <a:xfrm flipH="1">
            <a:off x="1856354" y="3668546"/>
            <a:ext cx="3602736" cy="41279"/>
            <a:chOff x="1254" y="1184"/>
            <a:chExt cx="2472" cy="1350"/>
          </a:xfrm>
        </p:grpSpPr>
        <p:sp>
          <p:nvSpPr>
            <p:cNvPr id="7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69" name="Line 33"/>
            <p:cNvSpPr>
              <a:spLocks noChangeShapeType="1"/>
            </p:cNvSpPr>
            <p:nvPr/>
          </p:nvSpPr>
          <p:spPr bwMode="auto">
            <a:xfrm flipH="1">
              <a:off x="2182" y="1711"/>
              <a:ext cx="232" cy="128"/>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grpSp>
      <p:grpSp>
        <p:nvGrpSpPr>
          <p:cNvPr id="7" name="Group 29"/>
          <p:cNvGrpSpPr>
            <a:grpSpLocks/>
          </p:cNvGrpSpPr>
          <p:nvPr/>
        </p:nvGrpSpPr>
        <p:grpSpPr bwMode="auto">
          <a:xfrm flipH="1" flipV="1">
            <a:off x="1856353" y="3060351"/>
            <a:ext cx="3696877" cy="608196"/>
            <a:chOff x="1254" y="1184"/>
            <a:chExt cx="2472" cy="1350"/>
          </a:xfrm>
        </p:grpSpPr>
        <p:sp>
          <p:nvSpPr>
            <p:cNvPr id="3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31" name="Line 33"/>
            <p:cNvSpPr>
              <a:spLocks noChangeShapeType="1"/>
            </p:cNvSpPr>
            <p:nvPr/>
          </p:nvSpPr>
          <p:spPr bwMode="auto">
            <a:xfrm flipH="1">
              <a:off x="2370" y="1791"/>
              <a:ext cx="232" cy="127"/>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grpSp>
      <p:sp>
        <p:nvSpPr>
          <p:cNvPr id="34" name="Line 33"/>
          <p:cNvSpPr>
            <a:spLocks noChangeShapeType="1"/>
          </p:cNvSpPr>
          <p:nvPr/>
        </p:nvSpPr>
        <p:spPr bwMode="auto">
          <a:xfrm>
            <a:off x="5547211" y="3062609"/>
            <a:ext cx="412802" cy="206402"/>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35" name="Line 33"/>
          <p:cNvSpPr>
            <a:spLocks noChangeShapeType="1"/>
          </p:cNvSpPr>
          <p:nvPr/>
        </p:nvSpPr>
        <p:spPr bwMode="auto">
          <a:xfrm flipH="1">
            <a:off x="5891214" y="3269009"/>
            <a:ext cx="41567" cy="412802"/>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36" name="Line 33"/>
          <p:cNvSpPr>
            <a:spLocks noChangeShapeType="1"/>
          </p:cNvSpPr>
          <p:nvPr/>
        </p:nvSpPr>
        <p:spPr bwMode="auto">
          <a:xfrm flipH="1">
            <a:off x="5469753" y="3681812"/>
            <a:ext cx="421460" cy="50086"/>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24589" name="Text Box 28"/>
          <p:cNvSpPr txBox="1">
            <a:spLocks noChangeArrowheads="1"/>
          </p:cNvSpPr>
          <p:nvPr/>
        </p:nvSpPr>
        <p:spPr bwMode="auto">
          <a:xfrm>
            <a:off x="4978035" y="4552329"/>
            <a:ext cx="965565" cy="438324"/>
          </a:xfrm>
          <a:prstGeom prst="rect">
            <a:avLst/>
          </a:prstGeom>
          <a:noFill/>
          <a:ln w="9525">
            <a:noFill/>
            <a:miter lim="800000"/>
            <a:headEnd/>
            <a:tailEnd/>
          </a:ln>
        </p:spPr>
        <p:txBody>
          <a:bodyPr wrap="square">
            <a:spAutoFit/>
          </a:bodyPr>
          <a:lstStyle/>
          <a:p>
            <a:r>
              <a:rPr lang="en-US" altLang="zh-CN" sz="2000" dirty="0">
                <a:solidFill>
                  <a:schemeClr val="accent6">
                    <a:lumMod val="75000"/>
                  </a:schemeClr>
                </a:solidFill>
                <a:latin typeface="Times New Roman" pitchFamily="18" charset="0"/>
                <a:cs typeface="Times New Roman" pitchFamily="18" charset="0"/>
              </a:rPr>
              <a:t>Scene</a:t>
            </a:r>
          </a:p>
        </p:txBody>
      </p:sp>
      <p:grpSp>
        <p:nvGrpSpPr>
          <p:cNvPr id="8" name="Group 143"/>
          <p:cNvGrpSpPr/>
          <p:nvPr/>
        </p:nvGrpSpPr>
        <p:grpSpPr>
          <a:xfrm>
            <a:off x="3163562" y="2107236"/>
            <a:ext cx="596271" cy="619204"/>
            <a:chOff x="4164013" y="1081492"/>
            <a:chExt cx="660400" cy="685800"/>
          </a:xfrm>
        </p:grpSpPr>
        <p:sp>
          <p:nvSpPr>
            <p:cNvPr id="40" name="Oval 39"/>
            <p:cNvSpPr>
              <a:spLocks noChangeArrowheads="1"/>
            </p:cNvSpPr>
            <p:nvPr/>
          </p:nvSpPr>
          <p:spPr bwMode="auto">
            <a:xfrm>
              <a:off x="4316413" y="1081492"/>
              <a:ext cx="128587"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41" name="Oval 40"/>
            <p:cNvSpPr>
              <a:spLocks noChangeArrowheads="1"/>
            </p:cNvSpPr>
            <p:nvPr/>
          </p:nvSpPr>
          <p:spPr bwMode="auto">
            <a:xfrm>
              <a:off x="4392613" y="1575204"/>
              <a:ext cx="128587" cy="11588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42" name="Oval 41"/>
            <p:cNvSpPr>
              <a:spLocks noChangeArrowheads="1"/>
            </p:cNvSpPr>
            <p:nvPr/>
          </p:nvSpPr>
          <p:spPr bwMode="auto">
            <a:xfrm>
              <a:off x="4189413" y="1233892"/>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43" name="Oval 42"/>
            <p:cNvSpPr>
              <a:spLocks noChangeArrowheads="1"/>
            </p:cNvSpPr>
            <p:nvPr/>
          </p:nvSpPr>
          <p:spPr bwMode="auto">
            <a:xfrm>
              <a:off x="4545013" y="1157692"/>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45" name="Oval 44"/>
            <p:cNvSpPr>
              <a:spLocks noChangeArrowheads="1"/>
            </p:cNvSpPr>
            <p:nvPr/>
          </p:nvSpPr>
          <p:spPr bwMode="auto">
            <a:xfrm>
              <a:off x="4492625" y="1345017"/>
              <a:ext cx="128588"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47" name="Oval 46"/>
            <p:cNvSpPr>
              <a:spLocks noChangeArrowheads="1"/>
            </p:cNvSpPr>
            <p:nvPr/>
          </p:nvSpPr>
          <p:spPr bwMode="auto">
            <a:xfrm>
              <a:off x="4545013" y="1651404"/>
              <a:ext cx="128587" cy="11588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48" name="Oval 47"/>
            <p:cNvSpPr>
              <a:spLocks noChangeArrowheads="1"/>
            </p:cNvSpPr>
            <p:nvPr/>
          </p:nvSpPr>
          <p:spPr bwMode="auto">
            <a:xfrm>
              <a:off x="4164013" y="1422804"/>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sp>
          <p:nvSpPr>
            <p:cNvPr id="49" name="Oval 48"/>
            <p:cNvSpPr>
              <a:spLocks noChangeArrowheads="1"/>
            </p:cNvSpPr>
            <p:nvPr/>
          </p:nvSpPr>
          <p:spPr bwMode="auto">
            <a:xfrm>
              <a:off x="4697413" y="1346604"/>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latin typeface="Times New Roman" pitchFamily="18" charset="0"/>
                <a:cs typeface="Times New Roman" pitchFamily="18" charset="0"/>
              </a:endParaRPr>
            </a:p>
          </p:txBody>
        </p:sp>
      </p:grpSp>
      <p:grpSp>
        <p:nvGrpSpPr>
          <p:cNvPr id="9" name="Group 29"/>
          <p:cNvGrpSpPr>
            <a:grpSpLocks/>
          </p:cNvGrpSpPr>
          <p:nvPr/>
        </p:nvGrpSpPr>
        <p:grpSpPr bwMode="auto">
          <a:xfrm flipH="1" flipV="1">
            <a:off x="1880205" y="2342895"/>
            <a:ext cx="1502602" cy="1301800"/>
            <a:chOff x="1254" y="1184"/>
            <a:chExt cx="2472" cy="1350"/>
          </a:xfrm>
        </p:grpSpPr>
        <p:sp>
          <p:nvSpPr>
            <p:cNvPr id="24614"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p:spPr>
          <p:txBody>
            <a:bodyPr wrap="none" anchor="ctr"/>
            <a:lstStyle/>
            <a:p>
              <a:endParaRPr lang="en-US">
                <a:latin typeface="Times New Roman" pitchFamily="18" charset="0"/>
                <a:cs typeface="Times New Roman" pitchFamily="18" charset="0"/>
              </a:endParaRPr>
            </a:p>
          </p:txBody>
        </p:sp>
        <p:sp>
          <p:nvSpPr>
            <p:cNvPr id="24615" name="Line 33"/>
            <p:cNvSpPr>
              <a:spLocks noChangeShapeType="1"/>
            </p:cNvSpPr>
            <p:nvPr/>
          </p:nvSpPr>
          <p:spPr bwMode="auto">
            <a:xfrm flipH="1">
              <a:off x="2528" y="1712"/>
              <a:ext cx="232" cy="128"/>
            </a:xfrm>
            <a:prstGeom prst="line">
              <a:avLst/>
            </a:prstGeom>
            <a:noFill/>
            <a:ln w="25400">
              <a:solidFill>
                <a:srgbClr val="FFCC66"/>
              </a:solidFill>
              <a:prstDash val="sysDot"/>
              <a:round/>
              <a:headEnd/>
              <a:tailEnd type="triangle" w="med" len="med"/>
            </a:ln>
          </p:spPr>
          <p:txBody>
            <a:bodyPr wrap="none" anchor="ctr"/>
            <a:lstStyle/>
            <a:p>
              <a:endParaRPr lang="en-US">
                <a:latin typeface="Times New Roman" pitchFamily="18" charset="0"/>
                <a:cs typeface="Times New Roman" pitchFamily="18" charset="0"/>
              </a:endParaRPr>
            </a:p>
          </p:txBody>
        </p:sp>
      </p:grpSp>
      <p:grpSp>
        <p:nvGrpSpPr>
          <p:cNvPr id="10" name="Group 29"/>
          <p:cNvGrpSpPr>
            <a:grpSpLocks/>
          </p:cNvGrpSpPr>
          <p:nvPr/>
        </p:nvGrpSpPr>
        <p:grpSpPr bwMode="auto">
          <a:xfrm flipH="1">
            <a:off x="3382805" y="2342896"/>
            <a:ext cx="2144337" cy="1381185"/>
            <a:chOff x="1254" y="1184"/>
            <a:chExt cx="2472" cy="1350"/>
          </a:xfrm>
        </p:grpSpPr>
        <p:sp>
          <p:nvSpPr>
            <p:cNvPr id="24612"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p:spPr>
          <p:txBody>
            <a:bodyPr wrap="none" anchor="ctr"/>
            <a:lstStyle/>
            <a:p>
              <a:endParaRPr lang="en-US">
                <a:latin typeface="Times New Roman" pitchFamily="18" charset="0"/>
                <a:cs typeface="Times New Roman" pitchFamily="18" charset="0"/>
              </a:endParaRPr>
            </a:p>
          </p:txBody>
        </p:sp>
        <p:sp>
          <p:nvSpPr>
            <p:cNvPr id="24613" name="Line 33"/>
            <p:cNvSpPr>
              <a:spLocks noChangeShapeType="1"/>
            </p:cNvSpPr>
            <p:nvPr/>
          </p:nvSpPr>
          <p:spPr bwMode="auto">
            <a:xfrm flipH="1">
              <a:off x="2528" y="1712"/>
              <a:ext cx="232" cy="128"/>
            </a:xfrm>
            <a:prstGeom prst="line">
              <a:avLst/>
            </a:prstGeom>
            <a:noFill/>
            <a:ln w="25400">
              <a:solidFill>
                <a:srgbClr val="FFCC66"/>
              </a:solidFill>
              <a:prstDash val="sysDot"/>
              <a:round/>
              <a:headEnd/>
              <a:tailEnd type="triangle" w="med" len="med"/>
            </a:ln>
          </p:spPr>
          <p:txBody>
            <a:bodyPr wrap="none" anchor="ctr"/>
            <a:lstStyle/>
            <a:p>
              <a:endParaRPr lang="en-US">
                <a:latin typeface="Times New Roman" pitchFamily="18" charset="0"/>
                <a:cs typeface="Times New Roman" pitchFamily="18" charset="0"/>
              </a:endParaRPr>
            </a:p>
          </p:txBody>
        </p:sp>
      </p:grpSp>
      <p:sp>
        <p:nvSpPr>
          <p:cNvPr id="24604" name="Freeform 71"/>
          <p:cNvSpPr>
            <a:spLocks/>
          </p:cNvSpPr>
          <p:nvPr/>
        </p:nvSpPr>
        <p:spPr bwMode="auto">
          <a:xfrm rot="15893002">
            <a:off x="4724473" y="2128280"/>
            <a:ext cx="473003" cy="438603"/>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28575">
            <a:solidFill>
              <a:srgbClr val="FFFF99"/>
            </a:solidFill>
            <a:round/>
            <a:headEnd/>
            <a:tailEnd/>
          </a:ln>
        </p:spPr>
        <p:txBody>
          <a:bodyPr wrap="none" anchor="ctr"/>
          <a:lstStyle/>
          <a:p>
            <a:endParaRPr lang="en-US">
              <a:latin typeface="Times New Roman" pitchFamily="18" charset="0"/>
              <a:cs typeface="Times New Roman" pitchFamily="18" charset="0"/>
            </a:endParaRPr>
          </a:p>
        </p:txBody>
      </p:sp>
      <p:sp>
        <p:nvSpPr>
          <p:cNvPr id="24605" name="Freeform 26"/>
          <p:cNvSpPr>
            <a:spLocks/>
          </p:cNvSpPr>
          <p:nvPr/>
        </p:nvSpPr>
        <p:spPr bwMode="auto">
          <a:xfrm rot="18883618">
            <a:off x="4861581" y="3267575"/>
            <a:ext cx="1340175" cy="961774"/>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31750">
            <a:solidFill>
              <a:srgbClr val="FFFF99"/>
            </a:solidFill>
            <a:round/>
            <a:headEnd/>
            <a:tailEnd/>
          </a:ln>
        </p:spPr>
        <p:txBody>
          <a:bodyPr wrap="none" anchor="ctr"/>
          <a:lstStyle/>
          <a:p>
            <a:endParaRPr lang="en-US">
              <a:latin typeface="Times New Roman" pitchFamily="18" charset="0"/>
              <a:cs typeface="Times New Roman" pitchFamily="18" charset="0"/>
            </a:endParaRPr>
          </a:p>
        </p:txBody>
      </p:sp>
      <p:sp>
        <p:nvSpPr>
          <p:cNvPr id="150" name="Text Box 5"/>
          <p:cNvSpPr txBox="1">
            <a:spLocks noChangeArrowheads="1"/>
          </p:cNvSpPr>
          <p:nvPr/>
        </p:nvSpPr>
        <p:spPr bwMode="auto">
          <a:xfrm>
            <a:off x="4293981" y="1676400"/>
            <a:ext cx="1871285" cy="396441"/>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Inter-reflections</a:t>
            </a:r>
          </a:p>
        </p:txBody>
      </p:sp>
      <p:sp>
        <p:nvSpPr>
          <p:cNvPr id="152" name="Text Box 5"/>
          <p:cNvSpPr txBox="1">
            <a:spLocks noChangeArrowheads="1"/>
          </p:cNvSpPr>
          <p:nvPr/>
        </p:nvSpPr>
        <p:spPr bwMode="auto">
          <a:xfrm>
            <a:off x="5529078" y="3718765"/>
            <a:ext cx="1709922" cy="775496"/>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Sub-surface scattering</a:t>
            </a:r>
          </a:p>
        </p:txBody>
      </p:sp>
      <p:sp>
        <p:nvSpPr>
          <p:cNvPr id="154" name="Text Box 5"/>
          <p:cNvSpPr txBox="1">
            <a:spLocks noChangeArrowheads="1"/>
          </p:cNvSpPr>
          <p:nvPr/>
        </p:nvSpPr>
        <p:spPr bwMode="auto">
          <a:xfrm>
            <a:off x="1713249" y="1676400"/>
            <a:ext cx="1502602" cy="775496"/>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Volumetric Scattering</a:t>
            </a:r>
          </a:p>
        </p:txBody>
      </p:sp>
      <p:sp>
        <p:nvSpPr>
          <p:cNvPr id="92" name="Text Box 5"/>
          <p:cNvSpPr txBox="1">
            <a:spLocks noChangeArrowheads="1"/>
          </p:cNvSpPr>
          <p:nvPr/>
        </p:nvSpPr>
        <p:spPr bwMode="auto">
          <a:xfrm>
            <a:off x="2274429" y="3733005"/>
            <a:ext cx="2754771" cy="438324"/>
          </a:xfrm>
          <a:prstGeom prst="rect">
            <a:avLst/>
          </a:prstGeom>
          <a:noFill/>
          <a:ln w="9525">
            <a:noFill/>
            <a:miter lim="800000"/>
            <a:headEnd/>
            <a:tailEnd/>
          </a:ln>
        </p:spPr>
        <p:txBody>
          <a:bodyPr wrap="square">
            <a:spAutoFit/>
          </a:bodyPr>
          <a:lstStyle/>
          <a:p>
            <a:pPr algn="ctr">
              <a:spcBef>
                <a:spcPct val="50000"/>
              </a:spcBef>
            </a:pPr>
            <a:r>
              <a:rPr lang="en-US" sz="2000" dirty="0" smtClean="0">
                <a:solidFill>
                  <a:schemeClr val="accent6">
                    <a:lumMod val="75000"/>
                  </a:schemeClr>
                </a:solidFill>
                <a:latin typeface="Times New Roman" pitchFamily="18" charset="0"/>
                <a:cs typeface="Times New Roman" pitchFamily="18" charset="0"/>
              </a:rPr>
              <a:t>Direct Illumination</a:t>
            </a:r>
            <a:endParaRPr lang="en-US" sz="2000" dirty="0">
              <a:solidFill>
                <a:schemeClr val="accent6">
                  <a:lumMod val="75000"/>
                </a:schemeClr>
              </a:solidFill>
              <a:latin typeface="Times New Roman" pitchFamily="18" charset="0"/>
              <a:cs typeface="Times New Roman" pitchFamily="18" charset="0"/>
            </a:endParaRPr>
          </a:p>
        </p:txBody>
      </p:sp>
      <p:pic>
        <p:nvPicPr>
          <p:cNvPr id="94" name="Picture 1"/>
          <p:cNvPicPr>
            <a:picLocks noChangeArrowheads="1"/>
          </p:cNvPicPr>
          <p:nvPr/>
        </p:nvPicPr>
        <p:blipFill>
          <a:blip r:embed="rId3"/>
          <a:srcRect l="75122" t="40984" b="1639"/>
          <a:stretch>
            <a:fillRect/>
          </a:stretch>
        </p:blipFill>
        <p:spPr bwMode="auto">
          <a:xfrm>
            <a:off x="7220869" y="1809128"/>
            <a:ext cx="1316736" cy="1316736"/>
          </a:xfrm>
          <a:prstGeom prst="rect">
            <a:avLst/>
          </a:prstGeom>
          <a:noFill/>
          <a:ln w="9525">
            <a:solidFill>
              <a:schemeClr val="tx1">
                <a:lumMod val="75000"/>
                <a:lumOff val="25000"/>
              </a:schemeClr>
            </a:solidFill>
            <a:miter lim="800000"/>
            <a:headEnd/>
            <a:tailEnd/>
          </a:ln>
          <a:effectLst/>
        </p:spPr>
      </p:pic>
      <p:pic>
        <p:nvPicPr>
          <p:cNvPr id="95" name="Picture 10"/>
          <p:cNvPicPr>
            <a:picLocks noChangeArrowheads="1"/>
          </p:cNvPicPr>
          <p:nvPr/>
        </p:nvPicPr>
        <p:blipFill>
          <a:blip r:embed="rId4"/>
          <a:srcRect/>
          <a:stretch>
            <a:fillRect/>
          </a:stretch>
        </p:blipFill>
        <p:spPr bwMode="auto">
          <a:xfrm>
            <a:off x="7220869" y="1809129"/>
            <a:ext cx="1316736" cy="1316736"/>
          </a:xfrm>
          <a:prstGeom prst="rect">
            <a:avLst/>
          </a:prstGeom>
          <a:noFill/>
          <a:ln w="9525">
            <a:solidFill>
              <a:schemeClr val="tx1">
                <a:lumMod val="75000"/>
                <a:lumOff val="25000"/>
              </a:schemeClr>
            </a:solidFill>
            <a:miter lim="800000"/>
            <a:headEnd/>
            <a:tailEnd/>
          </a:ln>
          <a:effectLst/>
        </p:spPr>
      </p:pic>
      <p:pic>
        <p:nvPicPr>
          <p:cNvPr id="96" name="Picture 12"/>
          <p:cNvPicPr>
            <a:picLocks noChangeArrowheads="1"/>
          </p:cNvPicPr>
          <p:nvPr/>
        </p:nvPicPr>
        <p:blipFill>
          <a:blip r:embed="rId5" cstate="print"/>
          <a:srcRect/>
          <a:stretch>
            <a:fillRect/>
          </a:stretch>
        </p:blipFill>
        <p:spPr bwMode="auto">
          <a:xfrm>
            <a:off x="7220869" y="1809129"/>
            <a:ext cx="1316736" cy="1316736"/>
          </a:xfrm>
          <a:prstGeom prst="rect">
            <a:avLst/>
          </a:prstGeom>
          <a:noFill/>
          <a:ln w="9525">
            <a:solidFill>
              <a:schemeClr val="tx1">
                <a:lumMod val="75000"/>
                <a:lumOff val="25000"/>
              </a:schemeClr>
            </a:solidFill>
            <a:miter lim="800000"/>
            <a:headEnd/>
            <a:tailEnd/>
          </a:ln>
          <a:effectLst/>
        </p:spPr>
      </p:pic>
      <p:sp>
        <p:nvSpPr>
          <p:cNvPr id="50" name="Slide Number Placeholder 49"/>
          <p:cNvSpPr>
            <a:spLocks noGrp="1"/>
          </p:cNvSpPr>
          <p:nvPr>
            <p:ph type="sldNum" sz="quarter" idx="12"/>
          </p:nvPr>
        </p:nvSpPr>
        <p:spPr/>
        <p:txBody>
          <a:bodyPr/>
          <a:lstStyle/>
          <a:p>
            <a:pPr>
              <a:defRPr/>
            </a:pPr>
            <a:fld id="{C2B633D9-1C18-44F0-AFE3-313340BFA8EB}" type="slidenum">
              <a:rPr lang="en-US" smtClean="0"/>
              <a:pPr>
                <a:defRPr/>
              </a:pPr>
              <a:t>2</a:t>
            </a:fld>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604"/>
                                        </p:tgtEl>
                                        <p:attrNameLst>
                                          <p:attrName>style.visibility</p:attrName>
                                        </p:attrNameLst>
                                      </p:cBhvr>
                                      <p:to>
                                        <p:strVal val="visible"/>
                                      </p:to>
                                    </p:set>
                                  </p:childTnLst>
                                </p:cTn>
                              </p:par>
                            </p:childTnLst>
                          </p:cTn>
                        </p:par>
                        <p:par>
                          <p:cTn id="15" fill="hold">
                            <p:stCondLst>
                              <p:cond delay="0"/>
                            </p:stCondLst>
                            <p:childTnLst>
                              <p:par>
                                <p:cTn id="16" presetID="18" presetClass="entr" presetSubtype="3"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upRight)">
                                      <p:cBhvr>
                                        <p:cTn id="18" dur="500"/>
                                        <p:tgtEl>
                                          <p:spTgt spid="3"/>
                                        </p:tgtEl>
                                      </p:cBhvr>
                                    </p:animEffect>
                                  </p:childTnLst>
                                </p:cTn>
                              </p:par>
                            </p:childTnLst>
                          </p:cTn>
                        </p:par>
                        <p:par>
                          <p:cTn id="19" fill="hold">
                            <p:stCondLst>
                              <p:cond delay="500"/>
                            </p:stCondLst>
                            <p:childTnLst>
                              <p:par>
                                <p:cTn id="20" presetID="18" presetClass="entr" presetSubtype="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trips(downRight)">
                                      <p:cBhvr>
                                        <p:cTn id="22" dur="500"/>
                                        <p:tgtEl>
                                          <p:spTgt spid="4"/>
                                        </p:tgtEl>
                                      </p:cBhvr>
                                    </p:animEffec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5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18" presetClass="entr" presetSubtype="6"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strips(downRight)">
                                      <p:cBhvr>
                                        <p:cTn id="36" dur="500"/>
                                        <p:tgtEl>
                                          <p:spTgt spid="34"/>
                                        </p:tgtEl>
                                      </p:cBhvr>
                                    </p:animEffect>
                                  </p:childTnLst>
                                </p:cTn>
                              </p:par>
                            </p:childTnLst>
                          </p:cTn>
                        </p:par>
                        <p:par>
                          <p:cTn id="37" fill="hold">
                            <p:stCondLst>
                              <p:cond delay="1000"/>
                            </p:stCondLst>
                            <p:childTnLst>
                              <p:par>
                                <p:cTn id="38" presetID="18" presetClass="entr" presetSubtype="12"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strips(downLeft)">
                                      <p:cBhvr>
                                        <p:cTn id="40" dur="500"/>
                                        <p:tgtEl>
                                          <p:spTgt spid="35"/>
                                        </p:tgtEl>
                                      </p:cBhvr>
                                    </p:animEffect>
                                  </p:childTnLst>
                                </p:cTn>
                              </p:par>
                            </p:childTnLst>
                          </p:cTn>
                        </p:par>
                        <p:par>
                          <p:cTn id="41" fill="hold">
                            <p:stCondLst>
                              <p:cond delay="1500"/>
                            </p:stCondLst>
                            <p:childTnLst>
                              <p:par>
                                <p:cTn id="42" presetID="18" presetClass="entr" presetSubtype="12"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strips(downLeft)">
                                      <p:cBhvr>
                                        <p:cTn id="44" dur="500"/>
                                        <p:tgtEl>
                                          <p:spTgt spid="36"/>
                                        </p:tgtEl>
                                      </p:cBhvr>
                                    </p:animEffect>
                                  </p:childTnLst>
                                </p:cTn>
                              </p:par>
                            </p:childTnLst>
                          </p:cTn>
                        </p:par>
                        <p:par>
                          <p:cTn id="45" fill="hold">
                            <p:stCondLst>
                              <p:cond delay="2000"/>
                            </p:stCondLst>
                            <p:childTnLst>
                              <p:par>
                                <p:cTn id="46" presetID="1" presetClass="entr" presetSubtype="0" fill="hold" grpId="0" nodeType="afterEffect">
                                  <p:stCondLst>
                                    <p:cond delay="0"/>
                                  </p:stCondLst>
                                  <p:childTnLst>
                                    <p:set>
                                      <p:cBhvr>
                                        <p:cTn id="47" dur="1" fill="hold">
                                          <p:stCondLst>
                                            <p:cond delay="0"/>
                                          </p:stCondLst>
                                        </p:cTn>
                                        <p:tgtEl>
                                          <p:spTgt spid="152"/>
                                        </p:tgtEl>
                                        <p:attrNameLst>
                                          <p:attrName>style.visibility</p:attrName>
                                        </p:attrNameLst>
                                      </p:cBhvr>
                                      <p:to>
                                        <p:strVal val="visible"/>
                                      </p:to>
                                    </p:set>
                                  </p:childTnLst>
                                </p:cTn>
                              </p:par>
                            </p:childTnLst>
                          </p:cTn>
                        </p:par>
                        <p:par>
                          <p:cTn id="48" fill="hold">
                            <p:stCondLst>
                              <p:cond delay="2000"/>
                            </p:stCondLst>
                            <p:childTnLst>
                              <p:par>
                                <p:cTn id="49" presetID="1" presetClass="exit" presetSubtype="0" fill="hold" nodeType="afterEffect">
                                  <p:stCondLst>
                                    <p:cond delay="0"/>
                                  </p:stCondLst>
                                  <p:childTnLst>
                                    <p:set>
                                      <p:cBhvr>
                                        <p:cTn id="50" dur="1" fill="hold">
                                          <p:stCondLst>
                                            <p:cond delay="0"/>
                                          </p:stCondLst>
                                        </p:cTn>
                                        <p:tgtEl>
                                          <p:spTgt spid="95"/>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9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par>
                          <p:cTn id="58" fill="hold">
                            <p:stCondLst>
                              <p:cond delay="0"/>
                            </p:stCondLst>
                            <p:childTnLst>
                              <p:par>
                                <p:cTn id="59" presetID="18" presetClass="entr" presetSubtype="3"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strips(upRight)">
                                      <p:cBhvr>
                                        <p:cTn id="61" dur="500"/>
                                        <p:tgtEl>
                                          <p:spTgt spid="9"/>
                                        </p:tgtEl>
                                      </p:cBhvr>
                                    </p:animEffect>
                                  </p:childTnLst>
                                </p:cTn>
                              </p:par>
                            </p:childTnLst>
                          </p:cTn>
                        </p:par>
                        <p:par>
                          <p:cTn id="62" fill="hold">
                            <p:stCondLst>
                              <p:cond delay="500"/>
                            </p:stCondLst>
                            <p:childTnLst>
                              <p:par>
                                <p:cTn id="63" presetID="18" presetClass="entr" presetSubtype="6" fill="hold"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strips(downRight)">
                                      <p:cBhvr>
                                        <p:cTn id="65" dur="500"/>
                                        <p:tgtEl>
                                          <p:spTgt spid="10"/>
                                        </p:tgtEl>
                                      </p:cBhvr>
                                    </p:animEffect>
                                  </p:childTnLst>
                                </p:cTn>
                              </p:par>
                            </p:childTnLst>
                          </p:cTn>
                        </p:par>
                        <p:par>
                          <p:cTn id="66" fill="hold">
                            <p:stCondLst>
                              <p:cond delay="1000"/>
                            </p:stCondLst>
                            <p:childTnLst>
                              <p:par>
                                <p:cTn id="67" presetID="1" presetClass="entr" presetSubtype="0" fill="hold" grpId="0" nodeType="afterEffect">
                                  <p:stCondLst>
                                    <p:cond delay="0"/>
                                  </p:stCondLst>
                                  <p:childTnLst>
                                    <p:set>
                                      <p:cBhvr>
                                        <p:cTn id="68" dur="1" fill="hold">
                                          <p:stCondLst>
                                            <p:cond delay="0"/>
                                          </p:stCondLst>
                                        </p:cTn>
                                        <p:tgtEl>
                                          <p:spTgt spid="154"/>
                                        </p:tgtEl>
                                        <p:attrNameLst>
                                          <p:attrName>style.visibility</p:attrName>
                                        </p:attrNameLst>
                                      </p:cBhvr>
                                      <p:to>
                                        <p:strVal val="visible"/>
                                      </p:to>
                                    </p:set>
                                  </p:childTnLst>
                                </p:cTn>
                              </p:par>
                            </p:childTnLst>
                          </p:cTn>
                        </p:par>
                        <p:par>
                          <p:cTn id="69" fill="hold">
                            <p:stCondLst>
                              <p:cond delay="1000"/>
                            </p:stCondLst>
                            <p:childTnLst>
                              <p:par>
                                <p:cTn id="70" presetID="1" presetClass="exit" presetSubtype="0" fill="hold" nodeType="afterEffect">
                                  <p:stCondLst>
                                    <p:cond delay="0"/>
                                  </p:stCondLst>
                                  <p:childTnLst>
                                    <p:set>
                                      <p:cBhvr>
                                        <p:cTn id="71" dur="1" fill="hold">
                                          <p:stCondLst>
                                            <p:cond delay="0"/>
                                          </p:stCondLst>
                                        </p:cTn>
                                        <p:tgtEl>
                                          <p:spTgt spid="96"/>
                                        </p:tgtEl>
                                        <p:attrNameLst>
                                          <p:attrName>style.visibility</p:attrName>
                                        </p:attrNameLst>
                                      </p:cBhvr>
                                      <p:to>
                                        <p:strVal val="hidden"/>
                                      </p:to>
                                    </p:set>
                                  </p:childTnLst>
                                </p:cTn>
                              </p:par>
                            </p:childTnLst>
                          </p:cTn>
                        </p:par>
                        <p:par>
                          <p:cTn id="72" fill="hold">
                            <p:stCondLst>
                              <p:cond delay="1000"/>
                            </p:stCondLst>
                            <p:childTnLst>
                              <p:par>
                                <p:cTn id="73" presetID="1" presetClass="entr" presetSubtype="0" fill="hold" nodeType="after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4604" grpId="0" animBg="1"/>
      <p:bldP spid="150" grpId="0"/>
      <p:bldP spid="152" grpId="0"/>
      <p:bldP spid="154" grpId="0"/>
      <p:bldP spid="9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ext Box 5"/>
          <p:cNvSpPr txBox="1">
            <a:spLocks noChangeArrowheads="1"/>
          </p:cNvSpPr>
          <p:nvPr/>
        </p:nvSpPr>
        <p:spPr bwMode="auto">
          <a:xfrm>
            <a:off x="0" y="152400"/>
            <a:ext cx="914400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Times New Roman" pitchFamily="18" charset="0"/>
                <a:cs typeface="Times New Roman" pitchFamily="18" charset="0"/>
              </a:rPr>
              <a:t>Renderings from different view-points</a:t>
            </a:r>
          </a:p>
        </p:txBody>
      </p:sp>
      <p:pic>
        <p:nvPicPr>
          <p:cNvPr id="115716" name="Picture 4" descr="F:\ReconstructionOfTranslucentObjects\ShapeFromProjectorDefocus\Experiments\11-10-2008\WhiteSceneFinal\Results\Processed\depth13.jpg"/>
          <p:cNvPicPr>
            <a:picLocks noChangeArrowheads="1"/>
          </p:cNvPicPr>
          <p:nvPr/>
        </p:nvPicPr>
        <p:blipFill>
          <a:blip r:embed="rId3"/>
          <a:srcRect/>
          <a:stretch>
            <a:fillRect/>
          </a:stretch>
        </p:blipFill>
        <p:spPr bwMode="auto">
          <a:xfrm>
            <a:off x="252413" y="2133600"/>
            <a:ext cx="4090987" cy="3200400"/>
          </a:xfrm>
          <a:prstGeom prst="rect">
            <a:avLst/>
          </a:prstGeom>
          <a:noFill/>
          <a:ln>
            <a:solidFill>
              <a:schemeClr val="tx1">
                <a:lumMod val="65000"/>
                <a:lumOff val="35000"/>
              </a:schemeClr>
            </a:solidFill>
          </a:ln>
        </p:spPr>
      </p:pic>
      <p:pic>
        <p:nvPicPr>
          <p:cNvPr id="115717" name="Picture 5" descr="F:\ReconstructionOfTranslucentObjects\ShapeFromProjectorDefocus\Experiments\11-10-2008\WhiteSceneFinal\Results\Processed\depth11.jpg"/>
          <p:cNvPicPr>
            <a:picLocks noChangeArrowheads="1"/>
          </p:cNvPicPr>
          <p:nvPr/>
        </p:nvPicPr>
        <p:blipFill>
          <a:blip r:embed="rId4"/>
          <a:srcRect/>
          <a:stretch>
            <a:fillRect/>
          </a:stretch>
        </p:blipFill>
        <p:spPr bwMode="auto">
          <a:xfrm>
            <a:off x="4826000" y="2133600"/>
            <a:ext cx="4087813" cy="3200400"/>
          </a:xfrm>
          <a:prstGeom prst="rect">
            <a:avLst/>
          </a:prstGeom>
          <a:noFill/>
          <a:ln>
            <a:solidFill>
              <a:schemeClr val="tx1">
                <a:lumMod val="65000"/>
                <a:lumOff val="35000"/>
              </a:schemeClr>
            </a:solidFill>
          </a:ln>
        </p:spPr>
      </p:pic>
      <p:sp>
        <p:nvSpPr>
          <p:cNvPr id="5" name="Slide Number Placeholder 4"/>
          <p:cNvSpPr>
            <a:spLocks noGrp="1"/>
          </p:cNvSpPr>
          <p:nvPr>
            <p:ph type="sldNum" sz="quarter" idx="12"/>
          </p:nvPr>
        </p:nvSpPr>
        <p:spPr/>
        <p:txBody>
          <a:bodyPr/>
          <a:lstStyle/>
          <a:p>
            <a:pPr>
              <a:defRPr/>
            </a:pPr>
            <a:fld id="{C2B633D9-1C18-44F0-AFE3-313340BFA8EB}" type="slidenum">
              <a:rPr lang="en-US" smtClean="0"/>
              <a:pPr>
                <a:defRPr/>
              </a:pPr>
              <a:t>20</a:t>
            </a:fld>
            <a:endParaRPr lang="en-US"/>
          </a:p>
        </p:txBody>
      </p:sp>
    </p:spTree>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constructionOfTranslucentObjects\ShapeFromProjectorDefocus\TechReport\TechReport\Figures\WhiteSceneResults\DepthMapWhiteSceneFocusProcessed.tif"/>
          <p:cNvPicPr>
            <a:picLocks noChangeAspect="1" noChangeArrowheads="1"/>
          </p:cNvPicPr>
          <p:nvPr/>
        </p:nvPicPr>
        <p:blipFill>
          <a:blip r:embed="rId3"/>
          <a:srcRect/>
          <a:stretch>
            <a:fillRect/>
          </a:stretch>
        </p:blipFill>
        <p:spPr bwMode="auto">
          <a:xfrm>
            <a:off x="5089525" y="3657600"/>
            <a:ext cx="2916238" cy="1984375"/>
          </a:xfrm>
          <a:prstGeom prst="rect">
            <a:avLst/>
          </a:prstGeom>
          <a:noFill/>
          <a:ln>
            <a:solidFill>
              <a:schemeClr val="accent6">
                <a:lumMod val="50000"/>
              </a:schemeClr>
            </a:solidFill>
          </a:ln>
        </p:spPr>
      </p:pic>
      <p:pic>
        <p:nvPicPr>
          <p:cNvPr id="3" name="Picture 2" descr="F:\ReconstructionOfTranslucentObjects\ShapeFromProjectorDefocus\TechReport\TechReport\Figures\WhiteSceneResults\DepthMapWhiteSceneDefocusProcessed.tif"/>
          <p:cNvPicPr>
            <a:picLocks noChangeAspect="1" noChangeArrowheads="1"/>
          </p:cNvPicPr>
          <p:nvPr/>
        </p:nvPicPr>
        <p:blipFill>
          <a:blip r:embed="rId4"/>
          <a:srcRect/>
          <a:stretch>
            <a:fillRect/>
          </a:stretch>
        </p:blipFill>
        <p:spPr bwMode="auto">
          <a:xfrm>
            <a:off x="1143000" y="3657600"/>
            <a:ext cx="2916238" cy="1984375"/>
          </a:xfrm>
          <a:prstGeom prst="rect">
            <a:avLst/>
          </a:prstGeom>
          <a:noFill/>
          <a:ln>
            <a:solidFill>
              <a:schemeClr val="accent6">
                <a:lumMod val="50000"/>
              </a:schemeClr>
            </a:solidFill>
          </a:ln>
        </p:spPr>
      </p:pic>
      <p:pic>
        <p:nvPicPr>
          <p:cNvPr id="4" name="Picture 4" descr="F:\ReconstructionOfTranslucentObjects\ShapeFromProjectorDefocus\TechReport\TechReport\Figures\WhiteSceneResults\DepthMapWhiteSceneDefocusNaiveProcessed.tif"/>
          <p:cNvPicPr>
            <a:picLocks noChangeArrowheads="1"/>
          </p:cNvPicPr>
          <p:nvPr/>
        </p:nvPicPr>
        <p:blipFill>
          <a:blip r:embed="rId5"/>
          <a:srcRect/>
          <a:stretch>
            <a:fillRect/>
          </a:stretch>
        </p:blipFill>
        <p:spPr bwMode="auto">
          <a:xfrm>
            <a:off x="5105400" y="1066800"/>
            <a:ext cx="2900363" cy="1984375"/>
          </a:xfrm>
          <a:prstGeom prst="rect">
            <a:avLst/>
          </a:prstGeom>
          <a:noFill/>
          <a:ln>
            <a:solidFill>
              <a:schemeClr val="accent6">
                <a:lumMod val="50000"/>
              </a:schemeClr>
            </a:solidFill>
          </a:ln>
        </p:spPr>
      </p:pic>
      <p:sp>
        <p:nvSpPr>
          <p:cNvPr id="65540" name="Text Box 5"/>
          <p:cNvSpPr txBox="1">
            <a:spLocks noChangeArrowheads="1"/>
          </p:cNvSpPr>
          <p:nvPr/>
        </p:nvSpPr>
        <p:spPr bwMode="auto">
          <a:xfrm>
            <a:off x="4953000" y="3048000"/>
            <a:ext cx="3276600" cy="400050"/>
          </a:xfrm>
          <a:prstGeom prst="rect">
            <a:avLst/>
          </a:prstGeom>
          <a:noFill/>
          <a:ln w="9525">
            <a:noFill/>
            <a:miter lim="800000"/>
            <a:headEnd/>
            <a:tailEnd/>
          </a:ln>
        </p:spPr>
        <p:txBody>
          <a:bodyPr>
            <a:spAutoFit/>
          </a:bodyPr>
          <a:lstStyle/>
          <a:p>
            <a:pPr algn="ctr">
              <a:spcBef>
                <a:spcPct val="50000"/>
              </a:spcBef>
            </a:pPr>
            <a:r>
              <a:rPr lang="en-US" sz="2000">
                <a:solidFill>
                  <a:schemeClr val="accent6">
                    <a:lumMod val="75000"/>
                  </a:schemeClr>
                </a:solidFill>
                <a:latin typeface="Times New Roman" pitchFamily="18" charset="0"/>
                <a:cs typeface="Times New Roman" pitchFamily="18" charset="0"/>
              </a:rPr>
              <a:t>One Focal Plane [Zhang et al]</a:t>
            </a:r>
          </a:p>
        </p:txBody>
      </p:sp>
      <p:sp>
        <p:nvSpPr>
          <p:cNvPr id="65541" name="Text Box 5"/>
          <p:cNvSpPr txBox="1">
            <a:spLocks noChangeArrowheads="1"/>
          </p:cNvSpPr>
          <p:nvPr/>
        </p:nvSpPr>
        <p:spPr bwMode="auto">
          <a:xfrm>
            <a:off x="762000" y="5638800"/>
            <a:ext cx="3733800" cy="40011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Two Focal </a:t>
            </a:r>
            <a:r>
              <a:rPr lang="en-US" sz="2000" dirty="0" smtClean="0">
                <a:solidFill>
                  <a:schemeClr val="accent6">
                    <a:lumMod val="75000"/>
                  </a:schemeClr>
                </a:solidFill>
                <a:latin typeface="Times New Roman" pitchFamily="18" charset="0"/>
                <a:cs typeface="Times New Roman" pitchFamily="18" charset="0"/>
              </a:rPr>
              <a:t>Planes [This Paper]</a:t>
            </a:r>
            <a:endParaRPr lang="en-US" sz="2000" dirty="0">
              <a:solidFill>
                <a:schemeClr val="accent6">
                  <a:lumMod val="75000"/>
                </a:schemeClr>
              </a:solidFill>
              <a:latin typeface="Times New Roman" pitchFamily="18" charset="0"/>
              <a:cs typeface="Times New Roman" pitchFamily="18" charset="0"/>
            </a:endParaRPr>
          </a:p>
        </p:txBody>
      </p:sp>
      <p:sp>
        <p:nvSpPr>
          <p:cNvPr id="65542" name="Text Box 5"/>
          <p:cNvSpPr txBox="1">
            <a:spLocks noChangeArrowheads="1"/>
          </p:cNvSpPr>
          <p:nvPr/>
        </p:nvSpPr>
        <p:spPr bwMode="auto">
          <a:xfrm>
            <a:off x="4800600" y="5638800"/>
            <a:ext cx="3733800" cy="40011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Multiple Focal </a:t>
            </a:r>
            <a:r>
              <a:rPr lang="en-US" sz="2000" dirty="0" smtClean="0">
                <a:solidFill>
                  <a:schemeClr val="accent6">
                    <a:lumMod val="75000"/>
                  </a:schemeClr>
                </a:solidFill>
                <a:latin typeface="Times New Roman" pitchFamily="18" charset="0"/>
                <a:cs typeface="Times New Roman" pitchFamily="18" charset="0"/>
              </a:rPr>
              <a:t>Planes [This Paper]</a:t>
            </a:r>
            <a:endParaRPr lang="en-US" sz="2000" dirty="0">
              <a:solidFill>
                <a:schemeClr val="accent6">
                  <a:lumMod val="75000"/>
                </a:schemeClr>
              </a:solidFill>
              <a:latin typeface="Times New Roman" pitchFamily="18" charset="0"/>
              <a:cs typeface="Times New Roman" pitchFamily="18" charset="0"/>
            </a:endParaRPr>
          </a:p>
        </p:txBody>
      </p:sp>
      <p:sp>
        <p:nvSpPr>
          <p:cNvPr id="65543" name="Text Box 5"/>
          <p:cNvSpPr txBox="1">
            <a:spLocks noChangeArrowheads="1"/>
          </p:cNvSpPr>
          <p:nvPr/>
        </p:nvSpPr>
        <p:spPr bwMode="auto">
          <a:xfrm>
            <a:off x="1447800" y="115888"/>
            <a:ext cx="6629400" cy="646112"/>
          </a:xfrm>
          <a:prstGeom prst="rect">
            <a:avLst/>
          </a:prstGeom>
          <a:noFill/>
          <a:ln w="9525">
            <a:noFill/>
            <a:miter lim="800000"/>
            <a:headEnd/>
            <a:tailEnd/>
          </a:ln>
        </p:spPr>
        <p:txBody>
          <a:bodyPr>
            <a:spAutoFit/>
          </a:bodyPr>
          <a:lstStyle/>
          <a:p>
            <a:pPr algn="ctr">
              <a:spcBef>
                <a:spcPct val="50000"/>
              </a:spcBef>
            </a:pPr>
            <a:r>
              <a:rPr lang="en-US" sz="3600">
                <a:solidFill>
                  <a:srgbClr val="FFFF99"/>
                </a:solidFill>
                <a:latin typeface="Times New Roman" pitchFamily="18" charset="0"/>
                <a:cs typeface="Times New Roman" pitchFamily="18" charset="0"/>
              </a:rPr>
              <a:t>Comparison</a:t>
            </a:r>
          </a:p>
        </p:txBody>
      </p:sp>
      <p:pic>
        <p:nvPicPr>
          <p:cNvPr id="9" name="Picture 2" descr="F:\ReconstructionOfTranslucentObjects\ShapeFromProjectorDefocus\Experiments\11-10-2008\WhiteSceneFinal\Copy of F04\IMG_TOT.tiff"/>
          <p:cNvPicPr>
            <a:picLocks noChangeAspect="1" noChangeArrowheads="1"/>
          </p:cNvPicPr>
          <p:nvPr/>
        </p:nvPicPr>
        <p:blipFill>
          <a:blip r:embed="rId6"/>
          <a:srcRect/>
          <a:stretch>
            <a:fillRect/>
          </a:stretch>
        </p:blipFill>
        <p:spPr bwMode="auto">
          <a:xfrm>
            <a:off x="1143000" y="1066800"/>
            <a:ext cx="2894013" cy="1981200"/>
          </a:xfrm>
          <a:prstGeom prst="rect">
            <a:avLst/>
          </a:prstGeom>
          <a:noFill/>
          <a:ln>
            <a:solidFill>
              <a:schemeClr val="tx1">
                <a:lumMod val="50000"/>
                <a:lumOff val="50000"/>
              </a:schemeClr>
            </a:solidFill>
          </a:ln>
        </p:spPr>
      </p:pic>
      <p:sp>
        <p:nvSpPr>
          <p:cNvPr id="65545" name="Text Box 5"/>
          <p:cNvSpPr txBox="1">
            <a:spLocks noChangeArrowheads="1"/>
          </p:cNvSpPr>
          <p:nvPr/>
        </p:nvSpPr>
        <p:spPr bwMode="auto">
          <a:xfrm>
            <a:off x="1143000" y="3048000"/>
            <a:ext cx="2895600" cy="400050"/>
          </a:xfrm>
          <a:prstGeom prst="rect">
            <a:avLst/>
          </a:prstGeom>
          <a:noFill/>
          <a:ln w="9525">
            <a:noFill/>
            <a:miter lim="800000"/>
            <a:headEnd/>
            <a:tailEnd/>
          </a:ln>
        </p:spPr>
        <p:txBody>
          <a:bodyPr>
            <a:spAutoFit/>
          </a:bodyPr>
          <a:lstStyle/>
          <a:p>
            <a:pPr algn="ctr">
              <a:spcBef>
                <a:spcPct val="50000"/>
              </a:spcBef>
            </a:pPr>
            <a:r>
              <a:rPr lang="en-US" sz="2000">
                <a:solidFill>
                  <a:schemeClr val="accent6">
                    <a:lumMod val="75000"/>
                  </a:schemeClr>
                </a:solidFill>
                <a:latin typeface="Times New Roman" pitchFamily="18" charset="0"/>
                <a:cs typeface="Times New Roman" pitchFamily="18" charset="0"/>
              </a:rPr>
              <a:t>Scene</a:t>
            </a:r>
          </a:p>
        </p:txBody>
      </p:sp>
      <p:sp>
        <p:nvSpPr>
          <p:cNvPr id="11" name="Slide Number Placeholder 10"/>
          <p:cNvSpPr>
            <a:spLocks noGrp="1"/>
          </p:cNvSpPr>
          <p:nvPr>
            <p:ph type="sldNum" sz="quarter" idx="12"/>
          </p:nvPr>
        </p:nvSpPr>
        <p:spPr/>
        <p:txBody>
          <a:bodyPr/>
          <a:lstStyle/>
          <a:p>
            <a:pPr>
              <a:defRPr/>
            </a:pPr>
            <a:fld id="{C2B633D9-1C18-44F0-AFE3-313340BFA8EB}" type="slidenum">
              <a:rPr lang="en-US" smtClean="0"/>
              <a:pPr>
                <a:defRPr/>
              </a:pPr>
              <a:t>21</a:t>
            </a:fld>
            <a:endParaRPr lang="en-US"/>
          </a:p>
        </p:txBody>
      </p:sp>
      <p:sp>
        <p:nvSpPr>
          <p:cNvPr id="13" name="Oval 12"/>
          <p:cNvSpPr/>
          <p:nvPr/>
        </p:nvSpPr>
        <p:spPr bwMode="auto">
          <a:xfrm>
            <a:off x="5257800" y="1447800"/>
            <a:ext cx="838200" cy="7620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4" name="Oval 13"/>
          <p:cNvSpPr/>
          <p:nvPr/>
        </p:nvSpPr>
        <p:spPr bwMode="auto">
          <a:xfrm>
            <a:off x="5257800" y="4114800"/>
            <a:ext cx="838200" cy="7620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5" name="Oval 14"/>
          <p:cNvSpPr/>
          <p:nvPr/>
        </p:nvSpPr>
        <p:spPr bwMode="auto">
          <a:xfrm>
            <a:off x="1295400" y="4114800"/>
            <a:ext cx="838200" cy="7620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1106" name="Picture 2" descr="C:\Documents and Settings\mohit\Desktop\ppts+pdfs\CVPR Talk\ColorBalancedImages\SyntheticScene\IMG_TOT.tiff"/>
          <p:cNvPicPr>
            <a:picLocks noChangeArrowheads="1"/>
          </p:cNvPicPr>
          <p:nvPr/>
        </p:nvPicPr>
        <p:blipFill>
          <a:blip r:embed="rId3"/>
          <a:srcRect/>
          <a:stretch>
            <a:fillRect/>
          </a:stretch>
        </p:blipFill>
        <p:spPr bwMode="auto">
          <a:xfrm>
            <a:off x="1143000" y="1066800"/>
            <a:ext cx="6784848" cy="4617720"/>
          </a:xfrm>
          <a:prstGeom prst="rect">
            <a:avLst/>
          </a:prstGeom>
          <a:noFill/>
          <a:ln>
            <a:solidFill>
              <a:schemeClr val="tx1">
                <a:lumMod val="75000"/>
                <a:lumOff val="25000"/>
              </a:schemeClr>
            </a:solidFill>
          </a:ln>
        </p:spPr>
      </p:pic>
      <p:sp>
        <p:nvSpPr>
          <p:cNvPr id="4" name="Text Box 5"/>
          <p:cNvSpPr txBox="1">
            <a:spLocks noChangeArrowheads="1"/>
          </p:cNvSpPr>
          <p:nvPr/>
        </p:nvSpPr>
        <p:spPr bwMode="auto">
          <a:xfrm>
            <a:off x="0" y="115669"/>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Scene with complex BRDF and textures</a:t>
            </a:r>
            <a:endParaRPr lang="en-US" sz="3600" dirty="0">
              <a:solidFill>
                <a:srgbClr val="FFFF99"/>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C2B633D9-1C18-44F0-AFE3-313340BFA8EB}" type="slidenum">
              <a:rPr lang="en-US" smtClean="0"/>
              <a:pPr>
                <a:defRPr/>
              </a:pPr>
              <a:t>22</a:t>
            </a:fld>
            <a:endParaRPr lang="en-US" dirty="0"/>
          </a:p>
        </p:txBody>
      </p:sp>
      <p:sp>
        <p:nvSpPr>
          <p:cNvPr id="6" name="Text Box 5"/>
          <p:cNvSpPr txBox="1">
            <a:spLocks noChangeArrowheads="1"/>
          </p:cNvSpPr>
          <p:nvPr/>
        </p:nvSpPr>
        <p:spPr bwMode="auto">
          <a:xfrm>
            <a:off x="1447800" y="4277380"/>
            <a:ext cx="1447800" cy="523220"/>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accent6">
                    <a:lumMod val="75000"/>
                  </a:schemeClr>
                </a:solidFill>
                <a:latin typeface="Times New Roman" pitchFamily="18" charset="0"/>
                <a:cs typeface="Times New Roman" pitchFamily="18" charset="0"/>
              </a:rPr>
              <a:t>Velvet</a:t>
            </a:r>
            <a:endParaRPr lang="en-US" sz="2800" dirty="0">
              <a:solidFill>
                <a:schemeClr val="accent6">
                  <a:lumMod val="75000"/>
                </a:schemeClr>
              </a:solidFill>
              <a:latin typeface="Times New Roman" pitchFamily="18" charset="0"/>
              <a:cs typeface="Times New Roman" pitchFamily="18" charset="0"/>
            </a:endParaRPr>
          </a:p>
        </p:txBody>
      </p:sp>
      <p:sp>
        <p:nvSpPr>
          <p:cNvPr id="7" name="Text Box 5"/>
          <p:cNvSpPr txBox="1">
            <a:spLocks noChangeArrowheads="1"/>
          </p:cNvSpPr>
          <p:nvPr/>
        </p:nvSpPr>
        <p:spPr bwMode="auto">
          <a:xfrm>
            <a:off x="4343400" y="2286000"/>
            <a:ext cx="1447800" cy="523220"/>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accent6">
                    <a:lumMod val="75000"/>
                  </a:schemeClr>
                </a:solidFill>
                <a:latin typeface="Times New Roman" pitchFamily="18" charset="0"/>
                <a:cs typeface="Times New Roman" pitchFamily="18" charset="0"/>
              </a:rPr>
              <a:t>Velvet</a:t>
            </a:r>
            <a:endParaRPr lang="en-US" sz="2800" dirty="0">
              <a:solidFill>
                <a:schemeClr val="accent6">
                  <a:lumMod val="75000"/>
                </a:schemeClr>
              </a:solidFill>
              <a:latin typeface="Times New Roman" pitchFamily="18" charset="0"/>
              <a:cs typeface="Times New Roman" pitchFamily="18" charset="0"/>
            </a:endParaRPr>
          </a:p>
        </p:txBody>
      </p:sp>
      <p:sp>
        <p:nvSpPr>
          <p:cNvPr id="8" name="Text Box 5"/>
          <p:cNvSpPr txBox="1">
            <a:spLocks noChangeArrowheads="1"/>
          </p:cNvSpPr>
          <p:nvPr/>
        </p:nvSpPr>
        <p:spPr bwMode="auto">
          <a:xfrm>
            <a:off x="2895600" y="3896380"/>
            <a:ext cx="1447800" cy="523220"/>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accent6">
                    <a:lumMod val="75000"/>
                  </a:schemeClr>
                </a:solidFill>
                <a:latin typeface="Times New Roman" pitchFamily="18" charset="0"/>
                <a:cs typeface="Times New Roman" pitchFamily="18" charset="0"/>
              </a:rPr>
              <a:t>Fur</a:t>
            </a:r>
            <a:endParaRPr lang="en-US" sz="2800" dirty="0">
              <a:solidFill>
                <a:schemeClr val="accent6">
                  <a:lumMod val="75000"/>
                </a:schemeClr>
              </a:solidFill>
              <a:latin typeface="Times New Roman" pitchFamily="18" charset="0"/>
              <a:cs typeface="Times New Roman" pitchFamily="18" charset="0"/>
            </a:endParaRPr>
          </a:p>
        </p:txBody>
      </p:sp>
      <p:sp>
        <p:nvSpPr>
          <p:cNvPr id="9" name="Text Box 5"/>
          <p:cNvSpPr txBox="1">
            <a:spLocks noChangeArrowheads="1"/>
          </p:cNvSpPr>
          <p:nvPr/>
        </p:nvSpPr>
        <p:spPr bwMode="auto">
          <a:xfrm>
            <a:off x="5943600" y="5181600"/>
            <a:ext cx="1752600" cy="523220"/>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accent6">
                    <a:lumMod val="75000"/>
                  </a:schemeClr>
                </a:solidFill>
                <a:latin typeface="Times New Roman" pitchFamily="18" charset="0"/>
                <a:cs typeface="Times New Roman" pitchFamily="18" charset="0"/>
              </a:rPr>
              <a:t>Sea-shells</a:t>
            </a:r>
            <a:endParaRPr lang="en-US" sz="2800" dirty="0">
              <a:solidFill>
                <a:schemeClr val="accent6">
                  <a:lumMod val="75000"/>
                </a:schemeClr>
              </a:solidFill>
              <a:latin typeface="Times New Roman" pitchFamily="18" charset="0"/>
              <a:cs typeface="Times New Roman" pitchFamily="18" charset="0"/>
            </a:endParaRPr>
          </a:p>
        </p:txBody>
      </p:sp>
      <p:sp>
        <p:nvSpPr>
          <p:cNvPr id="10" name="Text Box 5"/>
          <p:cNvSpPr txBox="1">
            <a:spLocks noChangeArrowheads="1"/>
          </p:cNvSpPr>
          <p:nvPr/>
        </p:nvSpPr>
        <p:spPr bwMode="auto">
          <a:xfrm>
            <a:off x="1371600" y="1838980"/>
            <a:ext cx="1447800" cy="523220"/>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accent6">
                    <a:lumMod val="75000"/>
                  </a:schemeClr>
                </a:solidFill>
                <a:latin typeface="Times New Roman" pitchFamily="18" charset="0"/>
                <a:cs typeface="Times New Roman" pitchFamily="18" charset="0"/>
              </a:rPr>
              <a:t>Metal</a:t>
            </a:r>
            <a:endParaRPr lang="en-US" sz="2800" dirty="0">
              <a:solidFill>
                <a:schemeClr val="accent6">
                  <a:lumMod val="75000"/>
                </a:schemeClr>
              </a:solidFill>
              <a:latin typeface="Times New Roman" pitchFamily="18" charset="0"/>
              <a:cs typeface="Times New Roman" pitchFamily="18" charset="0"/>
            </a:endParaRPr>
          </a:p>
        </p:txBody>
      </p:sp>
      <p:sp>
        <p:nvSpPr>
          <p:cNvPr id="11" name="Text Box 5"/>
          <p:cNvSpPr txBox="1">
            <a:spLocks noChangeArrowheads="1"/>
          </p:cNvSpPr>
          <p:nvPr/>
        </p:nvSpPr>
        <p:spPr bwMode="auto">
          <a:xfrm>
            <a:off x="6781800" y="3439180"/>
            <a:ext cx="1447800" cy="523220"/>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accent6">
                    <a:lumMod val="75000"/>
                  </a:schemeClr>
                </a:solidFill>
                <a:latin typeface="Times New Roman" pitchFamily="18" charset="0"/>
                <a:cs typeface="Times New Roman" pitchFamily="18" charset="0"/>
              </a:rPr>
              <a:t>Metal</a:t>
            </a:r>
            <a:endParaRPr lang="en-US" sz="2800" dirty="0">
              <a:solidFill>
                <a:schemeClr val="accent6">
                  <a:lumMod val="75000"/>
                </a:schemeClr>
              </a:solidFill>
              <a:latin typeface="Times New Roman" pitchFamily="18" charset="0"/>
              <a:cs typeface="Times New Roman" pitchFamily="18" charset="0"/>
            </a:endParaRPr>
          </a:p>
        </p:txBody>
      </p:sp>
      <p:sp>
        <p:nvSpPr>
          <p:cNvPr id="12" name="Text Box 5"/>
          <p:cNvSpPr txBox="1">
            <a:spLocks noChangeArrowheads="1"/>
          </p:cNvSpPr>
          <p:nvPr/>
        </p:nvSpPr>
        <p:spPr bwMode="auto">
          <a:xfrm>
            <a:off x="6096000" y="2057400"/>
            <a:ext cx="1447800" cy="523220"/>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accent6">
                    <a:lumMod val="75000"/>
                  </a:schemeClr>
                </a:solidFill>
                <a:latin typeface="Times New Roman" pitchFamily="18" charset="0"/>
                <a:cs typeface="Times New Roman" pitchFamily="18" charset="0"/>
              </a:rPr>
              <a:t>Wood</a:t>
            </a:r>
            <a:endParaRPr lang="en-US" sz="2800" dirty="0">
              <a:solidFill>
                <a:schemeClr val="accent6">
                  <a:lumMod val="75000"/>
                </a:schemeClr>
              </a:solidFill>
              <a:latin typeface="Times New Roman" pitchFamily="18" charset="0"/>
              <a:cs typeface="Times New Roman" pitchFamily="18" charset="0"/>
            </a:endParaRPr>
          </a:p>
        </p:txBody>
      </p:sp>
      <p:sp>
        <p:nvSpPr>
          <p:cNvPr id="13" name="Text Box 5"/>
          <p:cNvSpPr txBox="1">
            <a:spLocks noChangeArrowheads="1"/>
          </p:cNvSpPr>
          <p:nvPr/>
        </p:nvSpPr>
        <p:spPr bwMode="auto">
          <a:xfrm>
            <a:off x="4343400" y="3667780"/>
            <a:ext cx="1447800" cy="523220"/>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accent6">
                    <a:lumMod val="75000"/>
                  </a:schemeClr>
                </a:solidFill>
                <a:latin typeface="Times New Roman" pitchFamily="18" charset="0"/>
                <a:cs typeface="Times New Roman" pitchFamily="18" charset="0"/>
              </a:rPr>
              <a:t>Clay</a:t>
            </a:r>
            <a:endParaRPr lang="en-US" sz="2800" dirty="0">
              <a:solidFill>
                <a:schemeClr val="accent6">
                  <a:lumMod val="75000"/>
                </a:schemeClr>
              </a:solidFill>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Documents and Settings\mohit\Desktop\ppts+pdfs\CVPR Talk\ColorBalancedImages\SyntheticScene\IMG_TOT.tiff"/>
          <p:cNvPicPr>
            <a:picLocks noChangeArrowheads="1"/>
          </p:cNvPicPr>
          <p:nvPr/>
        </p:nvPicPr>
        <p:blipFill>
          <a:blip r:embed="rId3" cstate="print"/>
          <a:srcRect/>
          <a:stretch>
            <a:fillRect/>
          </a:stretch>
        </p:blipFill>
        <p:spPr bwMode="auto">
          <a:xfrm>
            <a:off x="914400" y="944880"/>
            <a:ext cx="3429000" cy="2331720"/>
          </a:xfrm>
          <a:prstGeom prst="rect">
            <a:avLst/>
          </a:prstGeom>
          <a:noFill/>
          <a:ln>
            <a:solidFill>
              <a:schemeClr val="tx1">
                <a:lumMod val="75000"/>
                <a:lumOff val="25000"/>
              </a:schemeClr>
            </a:solidFill>
          </a:ln>
        </p:spPr>
      </p:pic>
      <p:sp>
        <p:nvSpPr>
          <p:cNvPr id="4" name="Text Box 5"/>
          <p:cNvSpPr txBox="1">
            <a:spLocks noChangeArrowheads="1"/>
          </p:cNvSpPr>
          <p:nvPr/>
        </p:nvSpPr>
        <p:spPr bwMode="auto">
          <a:xfrm>
            <a:off x="0" y="115669"/>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Depth Recovery</a:t>
            </a:r>
            <a:endParaRPr lang="en-US" sz="3600" dirty="0">
              <a:solidFill>
                <a:srgbClr val="FFFF99"/>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C2B633D9-1C18-44F0-AFE3-313340BFA8EB}" type="slidenum">
              <a:rPr lang="en-US" smtClean="0"/>
              <a:pPr>
                <a:defRPr/>
              </a:pPr>
              <a:t>23</a:t>
            </a:fld>
            <a:endParaRPr lang="en-US" dirty="0"/>
          </a:p>
        </p:txBody>
      </p:sp>
      <p:sp>
        <p:nvSpPr>
          <p:cNvPr id="6" name="Text Box 5"/>
          <p:cNvSpPr txBox="1">
            <a:spLocks noChangeArrowheads="1"/>
          </p:cNvSpPr>
          <p:nvPr/>
        </p:nvSpPr>
        <p:spPr bwMode="auto">
          <a:xfrm>
            <a:off x="4800600" y="3257550"/>
            <a:ext cx="34290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One Focal Plane [Zhang et al]</a:t>
            </a:r>
          </a:p>
        </p:txBody>
      </p:sp>
      <p:sp>
        <p:nvSpPr>
          <p:cNvPr id="7" name="Text Box 5"/>
          <p:cNvSpPr txBox="1">
            <a:spLocks noChangeArrowheads="1"/>
          </p:cNvSpPr>
          <p:nvPr/>
        </p:nvSpPr>
        <p:spPr bwMode="auto">
          <a:xfrm>
            <a:off x="914400" y="6019800"/>
            <a:ext cx="34290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Two Focal </a:t>
            </a:r>
            <a:r>
              <a:rPr lang="en-US" sz="2000" dirty="0" smtClean="0">
                <a:solidFill>
                  <a:schemeClr val="accent6">
                    <a:lumMod val="75000"/>
                  </a:schemeClr>
                </a:solidFill>
                <a:latin typeface="Times New Roman" pitchFamily="18" charset="0"/>
                <a:cs typeface="Times New Roman" pitchFamily="18" charset="0"/>
              </a:rPr>
              <a:t>Planes [This Paper]</a:t>
            </a:r>
            <a:endParaRPr lang="en-US" sz="2000" dirty="0">
              <a:solidFill>
                <a:schemeClr val="accent6">
                  <a:lumMod val="75000"/>
                </a:schemeClr>
              </a:solidFill>
              <a:latin typeface="Times New Roman" pitchFamily="18" charset="0"/>
              <a:cs typeface="Times New Roman" pitchFamily="18" charset="0"/>
            </a:endParaRPr>
          </a:p>
        </p:txBody>
      </p:sp>
      <p:sp>
        <p:nvSpPr>
          <p:cNvPr id="8" name="Text Box 5"/>
          <p:cNvSpPr txBox="1">
            <a:spLocks noChangeArrowheads="1"/>
          </p:cNvSpPr>
          <p:nvPr/>
        </p:nvSpPr>
        <p:spPr bwMode="auto">
          <a:xfrm>
            <a:off x="4648200" y="6019800"/>
            <a:ext cx="3733800" cy="40011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Multiple Focal </a:t>
            </a:r>
            <a:r>
              <a:rPr lang="en-US" sz="2000" dirty="0" smtClean="0">
                <a:solidFill>
                  <a:schemeClr val="accent6">
                    <a:lumMod val="75000"/>
                  </a:schemeClr>
                </a:solidFill>
                <a:latin typeface="Times New Roman" pitchFamily="18" charset="0"/>
                <a:cs typeface="Times New Roman" pitchFamily="18" charset="0"/>
              </a:rPr>
              <a:t>Planes [This Paper]</a:t>
            </a:r>
            <a:endParaRPr lang="en-US" sz="2000" dirty="0">
              <a:solidFill>
                <a:schemeClr val="accent6">
                  <a:lumMod val="75000"/>
                </a:schemeClr>
              </a:solidFill>
              <a:latin typeface="Times New Roman" pitchFamily="18" charset="0"/>
              <a:cs typeface="Times New Roman" pitchFamily="18" charset="0"/>
            </a:endParaRPr>
          </a:p>
        </p:txBody>
      </p:sp>
      <p:sp>
        <p:nvSpPr>
          <p:cNvPr id="9" name="Text Box 5"/>
          <p:cNvSpPr txBox="1">
            <a:spLocks noChangeArrowheads="1"/>
          </p:cNvSpPr>
          <p:nvPr/>
        </p:nvSpPr>
        <p:spPr bwMode="auto">
          <a:xfrm>
            <a:off x="914400" y="3257550"/>
            <a:ext cx="34290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Scene</a:t>
            </a:r>
          </a:p>
        </p:txBody>
      </p:sp>
      <p:pic>
        <p:nvPicPr>
          <p:cNvPr id="10" name="Picture 2" descr="G:\ProjectorFocus\03-19-2009\SyntheticMaterials\Results\DepthMapSyntheticSceneDefocusNaive.tif"/>
          <p:cNvPicPr>
            <a:picLocks noChangeArrowheads="1"/>
          </p:cNvPicPr>
          <p:nvPr/>
        </p:nvPicPr>
        <p:blipFill>
          <a:blip r:embed="rId4"/>
          <a:srcRect/>
          <a:stretch>
            <a:fillRect/>
          </a:stretch>
        </p:blipFill>
        <p:spPr bwMode="auto">
          <a:xfrm>
            <a:off x="4800600" y="944880"/>
            <a:ext cx="3429000" cy="2331720"/>
          </a:xfrm>
          <a:prstGeom prst="rect">
            <a:avLst/>
          </a:prstGeom>
          <a:noFill/>
          <a:ln>
            <a:solidFill>
              <a:schemeClr val="accent6">
                <a:lumMod val="50000"/>
              </a:schemeClr>
            </a:solidFill>
          </a:ln>
        </p:spPr>
      </p:pic>
      <p:pic>
        <p:nvPicPr>
          <p:cNvPr id="11" name="Picture 2" descr="G:\ProjectorFocus\03-19-2009\SyntheticMaterials\Results\DepthMapSyntheticSceneDefocus.tif"/>
          <p:cNvPicPr>
            <a:picLocks noChangeArrowheads="1"/>
          </p:cNvPicPr>
          <p:nvPr/>
        </p:nvPicPr>
        <p:blipFill>
          <a:blip r:embed="rId5"/>
          <a:srcRect/>
          <a:stretch>
            <a:fillRect/>
          </a:stretch>
        </p:blipFill>
        <p:spPr bwMode="auto">
          <a:xfrm>
            <a:off x="914400" y="3745230"/>
            <a:ext cx="3429000" cy="2331720"/>
          </a:xfrm>
          <a:prstGeom prst="rect">
            <a:avLst/>
          </a:prstGeom>
          <a:noFill/>
        </p:spPr>
      </p:pic>
      <p:pic>
        <p:nvPicPr>
          <p:cNvPr id="12" name="Picture 2" descr="G:\ProjectorFocus\03-19-2009\SyntheticMaterials\Results\DepthMapSyntheticSceneFocus.tif"/>
          <p:cNvPicPr>
            <a:picLocks noChangeArrowheads="1"/>
          </p:cNvPicPr>
          <p:nvPr/>
        </p:nvPicPr>
        <p:blipFill>
          <a:blip r:embed="rId6"/>
          <a:srcRect/>
          <a:stretch>
            <a:fillRect/>
          </a:stretch>
        </p:blipFill>
        <p:spPr bwMode="auto">
          <a:xfrm>
            <a:off x="4800600" y="3745230"/>
            <a:ext cx="3429000" cy="2331720"/>
          </a:xfrm>
          <a:prstGeom prst="rect">
            <a:avLst/>
          </a:prstGeom>
          <a:noFill/>
          <a:ln>
            <a:solidFill>
              <a:schemeClr val="accent2">
                <a:lumMod val="50000"/>
              </a:schemeClr>
            </a:solidFill>
          </a:ln>
        </p:spPr>
      </p:pic>
      <p:sp>
        <p:nvSpPr>
          <p:cNvPr id="13" name="Oval 12"/>
          <p:cNvSpPr/>
          <p:nvPr/>
        </p:nvSpPr>
        <p:spPr bwMode="auto">
          <a:xfrm>
            <a:off x="4876800" y="2743200"/>
            <a:ext cx="838200" cy="762000"/>
          </a:xfrm>
          <a:prstGeom prst="ellipse">
            <a:avLst/>
          </a:prstGeom>
          <a:noFill/>
          <a:ln w="22225">
            <a:solidFill>
              <a:srgbClr val="FF0000"/>
            </a:solidFill>
            <a:round/>
            <a:headEnd/>
            <a:tailEnd/>
          </a:ln>
        </p:spPr>
        <p:txBody>
          <a:bodyPr wrap="none" rtlCol="0" anchor="ctr"/>
          <a:lstStyle/>
          <a:p>
            <a:pPr algn="ctr"/>
            <a:endParaRPr lang="en-US" dirty="0">
              <a:latin typeface="Times New Roman" pitchFamily="18" charset="0"/>
              <a:cs typeface="Times New Roman" pitchFamily="18" charset="0"/>
            </a:endParaRPr>
          </a:p>
        </p:txBody>
      </p:sp>
      <p:sp>
        <p:nvSpPr>
          <p:cNvPr id="16" name="Oval 15"/>
          <p:cNvSpPr/>
          <p:nvPr/>
        </p:nvSpPr>
        <p:spPr bwMode="auto">
          <a:xfrm>
            <a:off x="7239000" y="2590800"/>
            <a:ext cx="838200" cy="762000"/>
          </a:xfrm>
          <a:prstGeom prst="ellipse">
            <a:avLst/>
          </a:prstGeom>
          <a:noFill/>
          <a:ln w="22225">
            <a:solidFill>
              <a:srgbClr val="FF0000"/>
            </a:solidFill>
            <a:round/>
            <a:headEnd/>
            <a:tailEnd/>
          </a:ln>
        </p:spPr>
        <p:txBody>
          <a:bodyPr wrap="none" rtlCol="0" anchor="ctr"/>
          <a:lstStyle/>
          <a:p>
            <a:pPr algn="ctr"/>
            <a:endParaRPr lang="en-US" dirty="0">
              <a:latin typeface="Times New Roman" pitchFamily="18" charset="0"/>
              <a:cs typeface="Times New Roman" pitchFamily="18" charset="0"/>
            </a:endParaRPr>
          </a:p>
        </p:txBody>
      </p:sp>
      <p:sp>
        <p:nvSpPr>
          <p:cNvPr id="15" name="Oval 14"/>
          <p:cNvSpPr/>
          <p:nvPr/>
        </p:nvSpPr>
        <p:spPr bwMode="auto">
          <a:xfrm>
            <a:off x="4876800" y="5562600"/>
            <a:ext cx="838200" cy="762000"/>
          </a:xfrm>
          <a:prstGeom prst="ellipse">
            <a:avLst/>
          </a:prstGeom>
          <a:noFill/>
          <a:ln w="22225">
            <a:solidFill>
              <a:srgbClr val="FF0000"/>
            </a:solidFill>
            <a:round/>
            <a:headEnd/>
            <a:tailEnd/>
          </a:ln>
        </p:spPr>
        <p:txBody>
          <a:bodyPr wrap="none" rtlCol="0" anchor="ctr"/>
          <a:lstStyle/>
          <a:p>
            <a:pPr algn="ctr"/>
            <a:endParaRPr lang="en-US" dirty="0">
              <a:latin typeface="Times New Roman" pitchFamily="18" charset="0"/>
              <a:cs typeface="Times New Roman" pitchFamily="18" charset="0"/>
            </a:endParaRPr>
          </a:p>
        </p:txBody>
      </p:sp>
      <p:sp>
        <p:nvSpPr>
          <p:cNvPr id="19" name="Oval 18"/>
          <p:cNvSpPr/>
          <p:nvPr/>
        </p:nvSpPr>
        <p:spPr bwMode="auto">
          <a:xfrm>
            <a:off x="7239000" y="5410200"/>
            <a:ext cx="838200" cy="762000"/>
          </a:xfrm>
          <a:prstGeom prst="ellipse">
            <a:avLst/>
          </a:prstGeom>
          <a:noFill/>
          <a:ln w="22225">
            <a:solidFill>
              <a:srgbClr val="FF0000"/>
            </a:solidFill>
            <a:round/>
            <a:headEnd/>
            <a:tailEnd/>
          </a:ln>
        </p:spPr>
        <p:txBody>
          <a:bodyPr wrap="none" rtlCol="0" anchor="ctr"/>
          <a:lstStyle/>
          <a:p>
            <a:pPr algn="ctr"/>
            <a:endParaRPr lang="en-US" dirty="0">
              <a:latin typeface="Times New Roman" pitchFamily="18" charset="0"/>
              <a:cs typeface="Times New Roman" pitchFamily="18" charset="0"/>
            </a:endParaRPr>
          </a:p>
        </p:txBody>
      </p:sp>
      <p:sp>
        <p:nvSpPr>
          <p:cNvPr id="20" name="Oval 19"/>
          <p:cNvSpPr/>
          <p:nvPr/>
        </p:nvSpPr>
        <p:spPr bwMode="auto">
          <a:xfrm>
            <a:off x="990600" y="5562600"/>
            <a:ext cx="838200" cy="762000"/>
          </a:xfrm>
          <a:prstGeom prst="ellipse">
            <a:avLst/>
          </a:prstGeom>
          <a:noFill/>
          <a:ln w="22225">
            <a:solidFill>
              <a:srgbClr val="FF0000"/>
            </a:solidFill>
            <a:round/>
            <a:headEnd/>
            <a:tailEnd/>
          </a:ln>
        </p:spPr>
        <p:txBody>
          <a:bodyPr wrap="none" rtlCol="0" anchor="ctr"/>
          <a:lstStyle/>
          <a:p>
            <a:pPr algn="ctr"/>
            <a:endParaRPr lang="en-US" dirty="0">
              <a:latin typeface="Times New Roman" pitchFamily="18" charset="0"/>
              <a:cs typeface="Times New Roman" pitchFamily="18" charset="0"/>
            </a:endParaRPr>
          </a:p>
        </p:txBody>
      </p:sp>
      <p:sp>
        <p:nvSpPr>
          <p:cNvPr id="21" name="Oval 20"/>
          <p:cNvSpPr/>
          <p:nvPr/>
        </p:nvSpPr>
        <p:spPr bwMode="auto">
          <a:xfrm>
            <a:off x="3352800" y="5410200"/>
            <a:ext cx="838200" cy="762000"/>
          </a:xfrm>
          <a:prstGeom prst="ellipse">
            <a:avLst/>
          </a:prstGeom>
          <a:noFill/>
          <a:ln w="22225">
            <a:solidFill>
              <a:srgbClr val="FF0000"/>
            </a:solidFill>
            <a:round/>
            <a:headEnd/>
            <a:tailEnd/>
          </a:ln>
        </p:spPr>
        <p:txBody>
          <a:bodyPr wrap="none" rtlCol="0" anchor="ctr"/>
          <a:lstStyle/>
          <a:p>
            <a:pPr algn="ctr"/>
            <a:endParaRPr lang="en-US" dirty="0">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5"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130" name="Picture 2" descr="C:\Documents and Settings\mohit\Desktop\ppts+pdfs\CVPR Talk\ColorBalancedImages\ComparisonScene\IMG_TOT.tiff"/>
          <p:cNvPicPr>
            <a:picLocks noChangeArrowheads="1"/>
          </p:cNvPicPr>
          <p:nvPr/>
        </p:nvPicPr>
        <p:blipFill>
          <a:blip r:embed="rId3"/>
          <a:srcRect/>
          <a:stretch>
            <a:fillRect/>
          </a:stretch>
        </p:blipFill>
        <p:spPr bwMode="auto">
          <a:xfrm>
            <a:off x="838200" y="1219200"/>
            <a:ext cx="7324344" cy="4617720"/>
          </a:xfrm>
          <a:prstGeom prst="rect">
            <a:avLst/>
          </a:prstGeom>
          <a:noFill/>
          <a:ln>
            <a:solidFill>
              <a:schemeClr val="tx1">
                <a:lumMod val="75000"/>
                <a:lumOff val="25000"/>
              </a:schemeClr>
            </a:solidFill>
          </a:ln>
        </p:spPr>
      </p:pic>
      <p:sp>
        <p:nvSpPr>
          <p:cNvPr id="4" name="Slide Number Placeholder 3"/>
          <p:cNvSpPr>
            <a:spLocks noGrp="1"/>
          </p:cNvSpPr>
          <p:nvPr>
            <p:ph type="sldNum" sz="quarter" idx="12"/>
          </p:nvPr>
        </p:nvSpPr>
        <p:spPr/>
        <p:txBody>
          <a:bodyPr/>
          <a:lstStyle/>
          <a:p>
            <a:pPr>
              <a:defRPr/>
            </a:pPr>
            <a:fld id="{C2B633D9-1C18-44F0-AFE3-313340BFA8EB}" type="slidenum">
              <a:rPr lang="en-US" smtClean="0"/>
              <a:pPr>
                <a:defRPr/>
              </a:pPr>
              <a:t>24</a:t>
            </a:fld>
            <a:endParaRPr lang="en-US"/>
          </a:p>
        </p:txBody>
      </p:sp>
      <p:sp>
        <p:nvSpPr>
          <p:cNvPr id="5" name="Text Box 5"/>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‘Real vs. Fake’ Scene</a:t>
            </a:r>
            <a:endParaRPr lang="en-US" sz="3600" dirty="0">
              <a:solidFill>
                <a:srgbClr val="FFFF99"/>
              </a:solidFill>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Documents and Settings\mohit\Desktop\ppts+pdfs\CVPR Talk\ColorBalancedImages\ComparisonScene\IMG_TOT.tiff"/>
          <p:cNvPicPr>
            <a:picLocks noChangeArrowheads="1"/>
          </p:cNvPicPr>
          <p:nvPr/>
        </p:nvPicPr>
        <p:blipFill>
          <a:blip r:embed="rId3" cstate="print"/>
          <a:srcRect/>
          <a:stretch>
            <a:fillRect/>
          </a:stretch>
        </p:blipFill>
        <p:spPr bwMode="auto">
          <a:xfrm>
            <a:off x="838200" y="1066800"/>
            <a:ext cx="3429000" cy="2157984"/>
          </a:xfrm>
          <a:prstGeom prst="rect">
            <a:avLst/>
          </a:prstGeom>
          <a:noFill/>
          <a:ln>
            <a:solidFill>
              <a:schemeClr val="tx1">
                <a:lumMod val="75000"/>
                <a:lumOff val="25000"/>
              </a:schemeClr>
            </a:solidFill>
          </a:ln>
        </p:spPr>
      </p:pic>
      <p:sp>
        <p:nvSpPr>
          <p:cNvPr id="4" name="Slide Number Placeholder 3"/>
          <p:cNvSpPr>
            <a:spLocks noGrp="1"/>
          </p:cNvSpPr>
          <p:nvPr>
            <p:ph type="sldNum" sz="quarter" idx="12"/>
          </p:nvPr>
        </p:nvSpPr>
        <p:spPr/>
        <p:txBody>
          <a:bodyPr/>
          <a:lstStyle/>
          <a:p>
            <a:pPr>
              <a:defRPr/>
            </a:pPr>
            <a:fld id="{C2B633D9-1C18-44F0-AFE3-313340BFA8EB}" type="slidenum">
              <a:rPr lang="en-US" smtClean="0"/>
              <a:pPr>
                <a:defRPr/>
              </a:pPr>
              <a:t>25</a:t>
            </a:fld>
            <a:endParaRPr lang="en-US"/>
          </a:p>
        </p:txBody>
      </p:sp>
      <p:sp>
        <p:nvSpPr>
          <p:cNvPr id="5" name="Text Box 5"/>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Depth Recovery</a:t>
            </a:r>
            <a:endParaRPr lang="en-US" sz="3600" dirty="0">
              <a:solidFill>
                <a:srgbClr val="FFFF99"/>
              </a:solidFill>
              <a:latin typeface="Times New Roman" pitchFamily="18" charset="0"/>
              <a:cs typeface="Times New Roman" pitchFamily="18" charset="0"/>
            </a:endParaRPr>
          </a:p>
        </p:txBody>
      </p:sp>
      <p:sp>
        <p:nvSpPr>
          <p:cNvPr id="6" name="Text Box 5"/>
          <p:cNvSpPr txBox="1">
            <a:spLocks noChangeArrowheads="1"/>
          </p:cNvSpPr>
          <p:nvPr/>
        </p:nvSpPr>
        <p:spPr bwMode="auto">
          <a:xfrm>
            <a:off x="4724400" y="3208885"/>
            <a:ext cx="34290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One Focal Plane [Zhang et al]</a:t>
            </a:r>
          </a:p>
        </p:txBody>
      </p:sp>
      <p:sp>
        <p:nvSpPr>
          <p:cNvPr id="7" name="Text Box 5"/>
          <p:cNvSpPr txBox="1">
            <a:spLocks noChangeArrowheads="1"/>
          </p:cNvSpPr>
          <p:nvPr/>
        </p:nvSpPr>
        <p:spPr bwMode="auto">
          <a:xfrm>
            <a:off x="838200" y="5971135"/>
            <a:ext cx="34290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Two Focal </a:t>
            </a:r>
            <a:r>
              <a:rPr lang="en-US" sz="2000" dirty="0" smtClean="0">
                <a:solidFill>
                  <a:schemeClr val="accent6">
                    <a:lumMod val="75000"/>
                  </a:schemeClr>
                </a:solidFill>
                <a:latin typeface="Times New Roman" pitchFamily="18" charset="0"/>
                <a:cs typeface="Times New Roman" pitchFamily="18" charset="0"/>
              </a:rPr>
              <a:t>Planes [This Paper]</a:t>
            </a:r>
            <a:endParaRPr lang="en-US" sz="2000" dirty="0">
              <a:solidFill>
                <a:schemeClr val="accent6">
                  <a:lumMod val="75000"/>
                </a:schemeClr>
              </a:solidFill>
              <a:latin typeface="Times New Roman" pitchFamily="18" charset="0"/>
              <a:cs typeface="Times New Roman" pitchFamily="18" charset="0"/>
            </a:endParaRPr>
          </a:p>
        </p:txBody>
      </p:sp>
      <p:sp>
        <p:nvSpPr>
          <p:cNvPr id="8" name="Text Box 5"/>
          <p:cNvSpPr txBox="1">
            <a:spLocks noChangeArrowheads="1"/>
          </p:cNvSpPr>
          <p:nvPr/>
        </p:nvSpPr>
        <p:spPr bwMode="auto">
          <a:xfrm>
            <a:off x="4572000" y="5971135"/>
            <a:ext cx="3733800" cy="40011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Multiple Focal </a:t>
            </a:r>
            <a:r>
              <a:rPr lang="en-US" sz="2000" dirty="0" smtClean="0">
                <a:solidFill>
                  <a:schemeClr val="accent6">
                    <a:lumMod val="75000"/>
                  </a:schemeClr>
                </a:solidFill>
                <a:latin typeface="Times New Roman" pitchFamily="18" charset="0"/>
                <a:cs typeface="Times New Roman" pitchFamily="18" charset="0"/>
              </a:rPr>
              <a:t>Planes [This Paper]</a:t>
            </a:r>
            <a:endParaRPr lang="en-US" sz="2000" dirty="0">
              <a:solidFill>
                <a:schemeClr val="accent6">
                  <a:lumMod val="75000"/>
                </a:schemeClr>
              </a:solidFill>
              <a:latin typeface="Times New Roman" pitchFamily="18" charset="0"/>
              <a:cs typeface="Times New Roman" pitchFamily="18" charset="0"/>
            </a:endParaRPr>
          </a:p>
        </p:txBody>
      </p:sp>
      <p:sp>
        <p:nvSpPr>
          <p:cNvPr id="9" name="Text Box 5"/>
          <p:cNvSpPr txBox="1">
            <a:spLocks noChangeArrowheads="1"/>
          </p:cNvSpPr>
          <p:nvPr/>
        </p:nvSpPr>
        <p:spPr bwMode="auto">
          <a:xfrm>
            <a:off x="838200" y="3208885"/>
            <a:ext cx="34290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Scene</a:t>
            </a:r>
          </a:p>
        </p:txBody>
      </p:sp>
      <p:pic>
        <p:nvPicPr>
          <p:cNvPr id="10" name="Picture 2" descr="G:\ProjectorFocus\03-22-2009\OrganicComparisonScene\Results\DepthMapOrganicComparisonSceneDefocusNaive.tif"/>
          <p:cNvPicPr>
            <a:picLocks noChangeArrowheads="1"/>
          </p:cNvPicPr>
          <p:nvPr/>
        </p:nvPicPr>
        <p:blipFill>
          <a:blip r:embed="rId4"/>
          <a:srcRect/>
          <a:stretch>
            <a:fillRect/>
          </a:stretch>
        </p:blipFill>
        <p:spPr bwMode="auto">
          <a:xfrm>
            <a:off x="4724400" y="1069951"/>
            <a:ext cx="3429000" cy="2157984"/>
          </a:xfrm>
          <a:prstGeom prst="rect">
            <a:avLst/>
          </a:prstGeom>
          <a:noFill/>
          <a:ln>
            <a:solidFill>
              <a:schemeClr val="accent6">
                <a:lumMod val="50000"/>
              </a:schemeClr>
            </a:solidFill>
          </a:ln>
        </p:spPr>
      </p:pic>
      <p:pic>
        <p:nvPicPr>
          <p:cNvPr id="11" name="Picture 2" descr="G:\ProjectorFocus\03-22-2009\OrganicComparisonScene\Results\DepthMapOrganicComparisonSceneFocus.tif"/>
          <p:cNvPicPr>
            <a:picLocks noChangeArrowheads="1"/>
          </p:cNvPicPr>
          <p:nvPr/>
        </p:nvPicPr>
        <p:blipFill>
          <a:blip r:embed="rId5"/>
          <a:srcRect/>
          <a:stretch>
            <a:fillRect/>
          </a:stretch>
        </p:blipFill>
        <p:spPr bwMode="auto">
          <a:xfrm>
            <a:off x="4724400" y="3761335"/>
            <a:ext cx="3429000" cy="2157984"/>
          </a:xfrm>
          <a:prstGeom prst="rect">
            <a:avLst/>
          </a:prstGeom>
          <a:noFill/>
          <a:ln>
            <a:solidFill>
              <a:schemeClr val="accent6">
                <a:lumMod val="50000"/>
              </a:schemeClr>
            </a:solidFill>
          </a:ln>
        </p:spPr>
      </p:pic>
      <p:pic>
        <p:nvPicPr>
          <p:cNvPr id="12" name="Picture 2" descr="G:\ProjectorFocus\03-22-2009\OrganicComparisonScene\Results\DepthMapOrganicComparisonSceneDefocus.tif"/>
          <p:cNvPicPr>
            <a:picLocks noChangeArrowheads="1"/>
          </p:cNvPicPr>
          <p:nvPr/>
        </p:nvPicPr>
        <p:blipFill>
          <a:blip r:embed="rId6"/>
          <a:srcRect/>
          <a:stretch>
            <a:fillRect/>
          </a:stretch>
        </p:blipFill>
        <p:spPr bwMode="auto">
          <a:xfrm>
            <a:off x="838200" y="3761335"/>
            <a:ext cx="3429000" cy="2157984"/>
          </a:xfrm>
          <a:prstGeom prst="rect">
            <a:avLst/>
          </a:prstGeom>
          <a:noFill/>
          <a:ln>
            <a:solidFill>
              <a:schemeClr val="accent6">
                <a:lumMod val="50000"/>
              </a:schemeClr>
            </a:solidFill>
          </a:ln>
        </p:spPr>
      </p:pic>
      <p:sp>
        <p:nvSpPr>
          <p:cNvPr id="14" name="Oval 13"/>
          <p:cNvSpPr/>
          <p:nvPr/>
        </p:nvSpPr>
        <p:spPr bwMode="auto">
          <a:xfrm>
            <a:off x="7010400" y="2438400"/>
            <a:ext cx="838200" cy="7620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8" name="Oval 17"/>
          <p:cNvSpPr/>
          <p:nvPr/>
        </p:nvSpPr>
        <p:spPr bwMode="auto">
          <a:xfrm>
            <a:off x="7010400" y="5105400"/>
            <a:ext cx="838200" cy="7620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22" name="Oval 21"/>
          <p:cNvSpPr/>
          <p:nvPr/>
        </p:nvSpPr>
        <p:spPr bwMode="auto">
          <a:xfrm>
            <a:off x="3124200" y="5105400"/>
            <a:ext cx="838200" cy="762000"/>
          </a:xfrm>
          <a:prstGeom prst="ellipse">
            <a:avLst/>
          </a:prstGeom>
          <a:noFill/>
          <a:ln w="22225">
            <a:solidFill>
              <a:srgbClr val="FF0000"/>
            </a:solidFill>
            <a:round/>
            <a:headEnd/>
            <a:tailEnd/>
          </a:ln>
        </p:spPr>
        <p:txBody>
          <a:bodyPr wrap="none" rtlCol="0" anchor="ctr"/>
          <a:lstStyle/>
          <a:p>
            <a:pPr algn="ctr"/>
            <a:endParaRPr lang="en-US">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 name="Text Box 5"/>
          <p:cNvSpPr txBox="1">
            <a:spLocks noChangeArrowheads="1"/>
          </p:cNvSpPr>
          <p:nvPr/>
        </p:nvSpPr>
        <p:spPr bwMode="auto">
          <a:xfrm>
            <a:off x="0" y="115888"/>
            <a:ext cx="9144000" cy="646112"/>
          </a:xfrm>
          <a:prstGeom prst="rect">
            <a:avLst/>
          </a:prstGeom>
          <a:noFill/>
          <a:ln w="9525">
            <a:noFill/>
            <a:miter lim="800000"/>
            <a:headEnd/>
            <a:tailEnd/>
          </a:ln>
        </p:spPr>
        <p:txBody>
          <a:bodyPr>
            <a:spAutoFit/>
          </a:bodyPr>
          <a:lstStyle/>
          <a:p>
            <a:pPr algn="ctr">
              <a:spcBef>
                <a:spcPct val="50000"/>
              </a:spcBef>
            </a:pPr>
            <a:r>
              <a:rPr lang="en-US" sz="3600">
                <a:solidFill>
                  <a:srgbClr val="FFFF99"/>
                </a:solidFill>
                <a:latin typeface="Times New Roman" pitchFamily="18" charset="0"/>
                <a:cs typeface="Times New Roman" pitchFamily="18" charset="0"/>
              </a:rPr>
              <a:t>Separation of Direct and Global Components</a:t>
            </a:r>
          </a:p>
        </p:txBody>
      </p:sp>
      <p:grpSp>
        <p:nvGrpSpPr>
          <p:cNvPr id="2125" name="Group 79"/>
          <p:cNvGrpSpPr>
            <a:grpSpLocks/>
          </p:cNvGrpSpPr>
          <p:nvPr/>
        </p:nvGrpSpPr>
        <p:grpSpPr bwMode="auto">
          <a:xfrm>
            <a:off x="4953000" y="1717675"/>
            <a:ext cx="3733800" cy="1711325"/>
            <a:chOff x="4648200" y="3086100"/>
            <a:chExt cx="4572000" cy="2095500"/>
          </a:xfrm>
        </p:grpSpPr>
        <p:sp>
          <p:nvSpPr>
            <p:cNvPr id="54" name="Freeform 53"/>
            <p:cNvSpPr/>
            <p:nvPr/>
          </p:nvSpPr>
          <p:spPr>
            <a:xfrm>
              <a:off x="5538496" y="4287416"/>
              <a:ext cx="2414296" cy="655087"/>
            </a:xfrm>
            <a:custGeom>
              <a:avLst/>
              <a:gdLst>
                <a:gd name="connsiteX0" fmla="*/ 0 w 2415397"/>
                <a:gd name="connsiteY0" fmla="*/ 0 h 655608"/>
                <a:gd name="connsiteX1" fmla="*/ 2415397 w 2415397"/>
                <a:gd name="connsiteY1" fmla="*/ 483080 h 655608"/>
                <a:gd name="connsiteX2" fmla="*/ 2389517 w 2415397"/>
                <a:gd name="connsiteY2" fmla="*/ 534838 h 655608"/>
                <a:gd name="connsiteX3" fmla="*/ 2389517 w 2415397"/>
                <a:gd name="connsiteY3" fmla="*/ 552091 h 655608"/>
                <a:gd name="connsiteX4" fmla="*/ 2389517 w 2415397"/>
                <a:gd name="connsiteY4" fmla="*/ 569344 h 655608"/>
                <a:gd name="connsiteX5" fmla="*/ 2389517 w 2415397"/>
                <a:gd name="connsiteY5" fmla="*/ 586597 h 655608"/>
                <a:gd name="connsiteX6" fmla="*/ 2389517 w 2415397"/>
                <a:gd name="connsiteY6" fmla="*/ 595223 h 655608"/>
                <a:gd name="connsiteX7" fmla="*/ 2398144 w 2415397"/>
                <a:gd name="connsiteY7" fmla="*/ 621102 h 655608"/>
                <a:gd name="connsiteX8" fmla="*/ 2398144 w 2415397"/>
                <a:gd name="connsiteY8" fmla="*/ 629729 h 655608"/>
                <a:gd name="connsiteX9" fmla="*/ 2398144 w 2415397"/>
                <a:gd name="connsiteY9" fmla="*/ 646981 h 655608"/>
                <a:gd name="connsiteX10" fmla="*/ 2398144 w 2415397"/>
                <a:gd name="connsiteY10" fmla="*/ 655608 h 655608"/>
                <a:gd name="connsiteX11" fmla="*/ 0 w 2415397"/>
                <a:gd name="connsiteY11" fmla="*/ 0 h 6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5397" h="655608">
                  <a:moveTo>
                    <a:pt x="0" y="0"/>
                  </a:moveTo>
                  <a:lnTo>
                    <a:pt x="2415397" y="483080"/>
                  </a:lnTo>
                  <a:lnTo>
                    <a:pt x="2389517" y="534838"/>
                  </a:lnTo>
                  <a:lnTo>
                    <a:pt x="2389517" y="552091"/>
                  </a:lnTo>
                  <a:lnTo>
                    <a:pt x="2389517" y="569344"/>
                  </a:lnTo>
                  <a:lnTo>
                    <a:pt x="2389517" y="586597"/>
                  </a:lnTo>
                  <a:lnTo>
                    <a:pt x="2389517" y="595223"/>
                  </a:lnTo>
                  <a:lnTo>
                    <a:pt x="2398144" y="621102"/>
                  </a:lnTo>
                  <a:lnTo>
                    <a:pt x="2398144" y="629729"/>
                  </a:lnTo>
                  <a:lnTo>
                    <a:pt x="2398144" y="646981"/>
                  </a:lnTo>
                  <a:lnTo>
                    <a:pt x="2398144" y="655608"/>
                  </a:lnTo>
                  <a:lnTo>
                    <a:pt x="0" y="0"/>
                  </a:lnTo>
                  <a:close/>
                </a:path>
              </a:pathLst>
            </a:custGeom>
            <a:solidFill>
              <a:srgbClr val="FFFF99">
                <a:alpha val="11000"/>
              </a:srgbClr>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sp>
          <p:nvSpPr>
            <p:cNvPr id="56" name="Freeform 55"/>
            <p:cNvSpPr/>
            <p:nvPr/>
          </p:nvSpPr>
          <p:spPr>
            <a:xfrm>
              <a:off x="5081685" y="3177463"/>
              <a:ext cx="2915816" cy="1008872"/>
            </a:xfrm>
            <a:custGeom>
              <a:avLst/>
              <a:gdLst>
                <a:gd name="connsiteX0" fmla="*/ 0 w 2915478"/>
                <a:gd name="connsiteY0" fmla="*/ 1007165 h 1007165"/>
                <a:gd name="connsiteX1" fmla="*/ 2915478 w 2915478"/>
                <a:gd name="connsiteY1" fmla="*/ 0 h 1007165"/>
                <a:gd name="connsiteX2" fmla="*/ 2835965 w 2915478"/>
                <a:gd name="connsiteY2" fmla="*/ 172278 h 1007165"/>
                <a:gd name="connsiteX3" fmla="*/ 0 w 2915478"/>
                <a:gd name="connsiteY3" fmla="*/ 1007165 h 1007165"/>
              </a:gdLst>
              <a:ahLst/>
              <a:cxnLst>
                <a:cxn ang="0">
                  <a:pos x="connsiteX0" y="connsiteY0"/>
                </a:cxn>
                <a:cxn ang="0">
                  <a:pos x="connsiteX1" y="connsiteY1"/>
                </a:cxn>
                <a:cxn ang="0">
                  <a:pos x="connsiteX2" y="connsiteY2"/>
                </a:cxn>
                <a:cxn ang="0">
                  <a:pos x="connsiteX3" y="connsiteY3"/>
                </a:cxn>
              </a:cxnLst>
              <a:rect l="l" t="t" r="r" b="b"/>
              <a:pathLst>
                <a:path w="2915478" h="1007165">
                  <a:moveTo>
                    <a:pt x="0" y="1007165"/>
                  </a:moveTo>
                  <a:lnTo>
                    <a:pt x="2915478" y="0"/>
                  </a:lnTo>
                  <a:lnTo>
                    <a:pt x="2835965" y="172278"/>
                  </a:lnTo>
                  <a:lnTo>
                    <a:pt x="0" y="1007165"/>
                  </a:lnTo>
                  <a:close/>
                </a:path>
              </a:pathLst>
            </a:cu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57" name="Freeform 56"/>
            <p:cNvSpPr/>
            <p:nvPr/>
          </p:nvSpPr>
          <p:spPr>
            <a:xfrm>
              <a:off x="5068078" y="3364075"/>
              <a:ext cx="2956638" cy="822260"/>
            </a:xfrm>
            <a:custGeom>
              <a:avLst/>
              <a:gdLst>
                <a:gd name="connsiteX0" fmla="*/ 53008 w 2955234"/>
                <a:gd name="connsiteY0" fmla="*/ 808382 h 821634"/>
                <a:gd name="connsiteX1" fmla="*/ 2849217 w 2955234"/>
                <a:gd name="connsiteY1" fmla="*/ 0 h 821634"/>
                <a:gd name="connsiteX2" fmla="*/ 2955234 w 2955234"/>
                <a:gd name="connsiteY2" fmla="*/ 225287 h 821634"/>
                <a:gd name="connsiteX3" fmla="*/ 0 w 2955234"/>
                <a:gd name="connsiteY3" fmla="*/ 821634 h 821634"/>
              </a:gdLst>
              <a:ahLst/>
              <a:cxnLst>
                <a:cxn ang="0">
                  <a:pos x="connsiteX0" y="connsiteY0"/>
                </a:cxn>
                <a:cxn ang="0">
                  <a:pos x="connsiteX1" y="connsiteY1"/>
                </a:cxn>
                <a:cxn ang="0">
                  <a:pos x="connsiteX2" y="connsiteY2"/>
                </a:cxn>
                <a:cxn ang="0">
                  <a:pos x="connsiteX3" y="connsiteY3"/>
                </a:cxn>
              </a:cxnLst>
              <a:rect l="l" t="t" r="r" b="b"/>
              <a:pathLst>
                <a:path w="2955234" h="821634">
                  <a:moveTo>
                    <a:pt x="53008" y="808382"/>
                  </a:moveTo>
                  <a:lnTo>
                    <a:pt x="2849217" y="0"/>
                  </a:lnTo>
                  <a:lnTo>
                    <a:pt x="2955234" y="225287"/>
                  </a:lnTo>
                  <a:lnTo>
                    <a:pt x="0" y="821634"/>
                  </a:lnTo>
                </a:path>
              </a:pathLst>
            </a:custGeom>
            <a:solidFill>
              <a:srgbClr val="FFFF99">
                <a:alpha val="11000"/>
              </a:srgbClr>
            </a:solidFill>
            <a:ln>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58" name="Freeform 57"/>
            <p:cNvSpPr/>
            <p:nvPr/>
          </p:nvSpPr>
          <p:spPr>
            <a:xfrm>
              <a:off x="5081685" y="3589565"/>
              <a:ext cx="3193790" cy="596770"/>
            </a:xfrm>
            <a:custGeom>
              <a:avLst/>
              <a:gdLst>
                <a:gd name="connsiteX0" fmla="*/ 0 w 3193774"/>
                <a:gd name="connsiteY0" fmla="*/ 583095 h 596347"/>
                <a:gd name="connsiteX1" fmla="*/ 2994991 w 3193774"/>
                <a:gd name="connsiteY1" fmla="*/ 0 h 596347"/>
                <a:gd name="connsiteX2" fmla="*/ 3193774 w 3193774"/>
                <a:gd name="connsiteY2" fmla="*/ 212034 h 596347"/>
                <a:gd name="connsiteX3" fmla="*/ 53008 w 3193774"/>
                <a:gd name="connsiteY3" fmla="*/ 596347 h 596347"/>
              </a:gdLst>
              <a:ahLst/>
              <a:cxnLst>
                <a:cxn ang="0">
                  <a:pos x="connsiteX0" y="connsiteY0"/>
                </a:cxn>
                <a:cxn ang="0">
                  <a:pos x="connsiteX1" y="connsiteY1"/>
                </a:cxn>
                <a:cxn ang="0">
                  <a:pos x="connsiteX2" y="connsiteY2"/>
                </a:cxn>
                <a:cxn ang="0">
                  <a:pos x="connsiteX3" y="connsiteY3"/>
                </a:cxn>
              </a:cxnLst>
              <a:rect l="l" t="t" r="r" b="b"/>
              <a:pathLst>
                <a:path w="3193774" h="596347">
                  <a:moveTo>
                    <a:pt x="0" y="583095"/>
                  </a:moveTo>
                  <a:lnTo>
                    <a:pt x="2994991" y="0"/>
                  </a:lnTo>
                  <a:lnTo>
                    <a:pt x="3193774" y="212034"/>
                  </a:lnTo>
                  <a:lnTo>
                    <a:pt x="53008" y="596347"/>
                  </a:lnTo>
                </a:path>
              </a:pathLst>
            </a:custGeom>
            <a:solidFill>
              <a:srgbClr val="FFCC66"/>
            </a:solidFill>
            <a:ln>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59" name="Freeform 58"/>
            <p:cNvSpPr/>
            <p:nvPr/>
          </p:nvSpPr>
          <p:spPr>
            <a:xfrm>
              <a:off x="5056414" y="3801447"/>
              <a:ext cx="3444551" cy="384888"/>
            </a:xfrm>
            <a:custGeom>
              <a:avLst/>
              <a:gdLst>
                <a:gd name="connsiteX0" fmla="*/ 92766 w 3445566"/>
                <a:gd name="connsiteY0" fmla="*/ 384313 h 384313"/>
                <a:gd name="connsiteX1" fmla="*/ 3246783 w 3445566"/>
                <a:gd name="connsiteY1" fmla="*/ 0 h 384313"/>
                <a:gd name="connsiteX2" fmla="*/ 3445566 w 3445566"/>
                <a:gd name="connsiteY2" fmla="*/ 225287 h 384313"/>
                <a:gd name="connsiteX3" fmla="*/ 0 w 3445566"/>
                <a:gd name="connsiteY3" fmla="*/ 384313 h 384313"/>
              </a:gdLst>
              <a:ahLst/>
              <a:cxnLst>
                <a:cxn ang="0">
                  <a:pos x="connsiteX0" y="connsiteY0"/>
                </a:cxn>
                <a:cxn ang="0">
                  <a:pos x="connsiteX1" y="connsiteY1"/>
                </a:cxn>
                <a:cxn ang="0">
                  <a:pos x="connsiteX2" y="connsiteY2"/>
                </a:cxn>
                <a:cxn ang="0">
                  <a:pos x="connsiteX3" y="connsiteY3"/>
                </a:cxn>
              </a:cxnLst>
              <a:rect l="l" t="t" r="r" b="b"/>
              <a:pathLst>
                <a:path w="3445566" h="384313">
                  <a:moveTo>
                    <a:pt x="92766" y="384313"/>
                  </a:moveTo>
                  <a:lnTo>
                    <a:pt x="3246783" y="0"/>
                  </a:lnTo>
                  <a:lnTo>
                    <a:pt x="3445566" y="225287"/>
                  </a:lnTo>
                  <a:lnTo>
                    <a:pt x="0" y="384313"/>
                  </a:lnTo>
                </a:path>
              </a:pathLst>
            </a:custGeom>
            <a:solidFill>
              <a:srgbClr val="FFFF99">
                <a:alpha val="11000"/>
              </a:srgbClr>
            </a:solidFill>
            <a:ln>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60" name="Freeform 59"/>
            <p:cNvSpPr/>
            <p:nvPr/>
          </p:nvSpPr>
          <p:spPr>
            <a:xfrm>
              <a:off x="5081685" y="4026937"/>
              <a:ext cx="3419280" cy="250761"/>
            </a:xfrm>
            <a:custGeom>
              <a:avLst/>
              <a:gdLst>
                <a:gd name="connsiteX0" fmla="*/ 0 w 3419061"/>
                <a:gd name="connsiteY0" fmla="*/ 159026 h 251792"/>
                <a:gd name="connsiteX1" fmla="*/ 3419061 w 3419061"/>
                <a:gd name="connsiteY1" fmla="*/ 0 h 251792"/>
                <a:gd name="connsiteX2" fmla="*/ 3366052 w 3419061"/>
                <a:gd name="connsiteY2" fmla="*/ 251792 h 251792"/>
                <a:gd name="connsiteX3" fmla="*/ 0 w 3419061"/>
                <a:gd name="connsiteY3" fmla="*/ 159026 h 251792"/>
              </a:gdLst>
              <a:ahLst/>
              <a:cxnLst>
                <a:cxn ang="0">
                  <a:pos x="connsiteX0" y="connsiteY0"/>
                </a:cxn>
                <a:cxn ang="0">
                  <a:pos x="connsiteX1" y="connsiteY1"/>
                </a:cxn>
                <a:cxn ang="0">
                  <a:pos x="connsiteX2" y="connsiteY2"/>
                </a:cxn>
                <a:cxn ang="0">
                  <a:pos x="connsiteX3" y="connsiteY3"/>
                </a:cxn>
              </a:cxnLst>
              <a:rect l="l" t="t" r="r" b="b"/>
              <a:pathLst>
                <a:path w="3419061" h="251792">
                  <a:moveTo>
                    <a:pt x="0" y="159026"/>
                  </a:moveTo>
                  <a:lnTo>
                    <a:pt x="3419061" y="0"/>
                  </a:lnTo>
                  <a:lnTo>
                    <a:pt x="3366052" y="251792"/>
                  </a:lnTo>
                  <a:lnTo>
                    <a:pt x="0" y="159026"/>
                  </a:lnTo>
                  <a:close/>
                </a:path>
              </a:pathLst>
            </a:cu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61" name="Freeform 60"/>
            <p:cNvSpPr/>
            <p:nvPr/>
          </p:nvSpPr>
          <p:spPr>
            <a:xfrm>
              <a:off x="5095292" y="4186335"/>
              <a:ext cx="3339582" cy="305189"/>
            </a:xfrm>
            <a:custGeom>
              <a:avLst/>
              <a:gdLst>
                <a:gd name="connsiteX0" fmla="*/ 0 w 3339548"/>
                <a:gd name="connsiteY0" fmla="*/ 0 h 304800"/>
                <a:gd name="connsiteX1" fmla="*/ 3339548 w 3339548"/>
                <a:gd name="connsiteY1" fmla="*/ 106018 h 304800"/>
                <a:gd name="connsiteX2" fmla="*/ 3074504 w 3339548"/>
                <a:gd name="connsiteY2" fmla="*/ 304800 h 304800"/>
                <a:gd name="connsiteX3" fmla="*/ 0 w 3339548"/>
                <a:gd name="connsiteY3" fmla="*/ 0 h 304800"/>
              </a:gdLst>
              <a:ahLst/>
              <a:cxnLst>
                <a:cxn ang="0">
                  <a:pos x="connsiteX0" y="connsiteY0"/>
                </a:cxn>
                <a:cxn ang="0">
                  <a:pos x="connsiteX1" y="connsiteY1"/>
                </a:cxn>
                <a:cxn ang="0">
                  <a:pos x="connsiteX2" y="connsiteY2"/>
                </a:cxn>
                <a:cxn ang="0">
                  <a:pos x="connsiteX3" y="connsiteY3"/>
                </a:cxn>
              </a:cxnLst>
              <a:rect l="l" t="t" r="r" b="b"/>
              <a:pathLst>
                <a:path w="3339548" h="304800">
                  <a:moveTo>
                    <a:pt x="0" y="0"/>
                  </a:moveTo>
                  <a:lnTo>
                    <a:pt x="3339548" y="106018"/>
                  </a:lnTo>
                  <a:lnTo>
                    <a:pt x="3074504" y="304800"/>
                  </a:lnTo>
                  <a:lnTo>
                    <a:pt x="0" y="0"/>
                  </a:lnTo>
                  <a:close/>
                </a:path>
              </a:pathLst>
            </a:custGeom>
            <a:solidFill>
              <a:srgbClr val="FFFF99">
                <a:alpha val="11000"/>
              </a:srgbClr>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62" name="Freeform 61"/>
            <p:cNvSpPr/>
            <p:nvPr/>
          </p:nvSpPr>
          <p:spPr>
            <a:xfrm>
              <a:off x="5042808" y="4186335"/>
              <a:ext cx="3125755" cy="569557"/>
            </a:xfrm>
            <a:custGeom>
              <a:avLst/>
              <a:gdLst>
                <a:gd name="connsiteX0" fmla="*/ 53009 w 3127513"/>
                <a:gd name="connsiteY0" fmla="*/ 0 h 569844"/>
                <a:gd name="connsiteX1" fmla="*/ 3127513 w 3127513"/>
                <a:gd name="connsiteY1" fmla="*/ 291548 h 569844"/>
                <a:gd name="connsiteX2" fmla="*/ 2902226 w 3127513"/>
                <a:gd name="connsiteY2" fmla="*/ 569844 h 569844"/>
                <a:gd name="connsiteX3" fmla="*/ 0 w 3127513"/>
                <a:gd name="connsiteY3" fmla="*/ 13253 h 569844"/>
              </a:gdLst>
              <a:ahLst/>
              <a:cxnLst>
                <a:cxn ang="0">
                  <a:pos x="connsiteX0" y="connsiteY0"/>
                </a:cxn>
                <a:cxn ang="0">
                  <a:pos x="connsiteX1" y="connsiteY1"/>
                </a:cxn>
                <a:cxn ang="0">
                  <a:pos x="connsiteX2" y="connsiteY2"/>
                </a:cxn>
                <a:cxn ang="0">
                  <a:pos x="connsiteX3" y="connsiteY3"/>
                </a:cxn>
              </a:cxnLst>
              <a:rect l="l" t="t" r="r" b="b"/>
              <a:pathLst>
                <a:path w="3127513" h="569844">
                  <a:moveTo>
                    <a:pt x="53009" y="0"/>
                  </a:moveTo>
                  <a:lnTo>
                    <a:pt x="3127513" y="291548"/>
                  </a:lnTo>
                  <a:lnTo>
                    <a:pt x="2902226" y="569844"/>
                  </a:lnTo>
                  <a:lnTo>
                    <a:pt x="0" y="13253"/>
                  </a:lnTo>
                </a:path>
              </a:pathLst>
            </a:custGeom>
            <a:solidFill>
              <a:srgbClr val="FFCC66"/>
            </a:solidFill>
            <a:ln>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63" name="Freeform 62"/>
            <p:cNvSpPr/>
            <p:nvPr/>
          </p:nvSpPr>
          <p:spPr>
            <a:xfrm>
              <a:off x="5068078" y="4186335"/>
              <a:ext cx="3061608" cy="981659"/>
            </a:xfrm>
            <a:custGeom>
              <a:avLst/>
              <a:gdLst>
                <a:gd name="connsiteX0" fmla="*/ 0 w 3061252"/>
                <a:gd name="connsiteY0" fmla="*/ 0 h 980661"/>
                <a:gd name="connsiteX1" fmla="*/ 2888973 w 3061252"/>
                <a:gd name="connsiteY1" fmla="*/ 768627 h 980661"/>
                <a:gd name="connsiteX2" fmla="*/ 3061252 w 3061252"/>
                <a:gd name="connsiteY2" fmla="*/ 980661 h 980661"/>
                <a:gd name="connsiteX3" fmla="*/ 0 w 3061252"/>
                <a:gd name="connsiteY3" fmla="*/ 0 h 980661"/>
              </a:gdLst>
              <a:ahLst/>
              <a:cxnLst>
                <a:cxn ang="0">
                  <a:pos x="connsiteX0" y="connsiteY0"/>
                </a:cxn>
                <a:cxn ang="0">
                  <a:pos x="connsiteX1" y="connsiteY1"/>
                </a:cxn>
                <a:cxn ang="0">
                  <a:pos x="connsiteX2" y="connsiteY2"/>
                </a:cxn>
                <a:cxn ang="0">
                  <a:pos x="connsiteX3" y="connsiteY3"/>
                </a:cxn>
              </a:cxnLst>
              <a:rect l="l" t="t" r="r" b="b"/>
              <a:pathLst>
                <a:path w="3061252" h="980661">
                  <a:moveTo>
                    <a:pt x="0" y="0"/>
                  </a:moveTo>
                  <a:lnTo>
                    <a:pt x="2888973" y="768627"/>
                  </a:lnTo>
                  <a:lnTo>
                    <a:pt x="3061252" y="980661"/>
                  </a:lnTo>
                  <a:lnTo>
                    <a:pt x="0" y="0"/>
                  </a:lnTo>
                  <a:close/>
                </a:path>
              </a:pathLst>
            </a:cu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nvGrpSpPr>
            <p:cNvPr id="2135" name="Group 28"/>
            <p:cNvGrpSpPr>
              <a:grpSpLocks/>
            </p:cNvGrpSpPr>
            <p:nvPr/>
          </p:nvGrpSpPr>
          <p:grpSpPr bwMode="auto">
            <a:xfrm rot="-5400000">
              <a:off x="7162800" y="3848100"/>
              <a:ext cx="2095500" cy="571500"/>
              <a:chOff x="4383730" y="1823803"/>
              <a:chExt cx="2877192" cy="2524360"/>
            </a:xfrm>
          </p:grpSpPr>
          <p:sp>
            <p:nvSpPr>
              <p:cNvPr id="65" name="Freeform 173"/>
              <p:cNvSpPr>
                <a:spLocks/>
              </p:cNvSpPr>
              <p:nvPr/>
            </p:nvSpPr>
            <p:spPr bwMode="auto">
              <a:xfrm>
                <a:off x="4383730" y="1827238"/>
                <a:ext cx="544478" cy="1030351"/>
              </a:xfrm>
              <a:custGeom>
                <a:avLst/>
                <a:gdLst>
                  <a:gd name="T0" fmla="*/ 2147483647 w 342"/>
                  <a:gd name="T1" fmla="*/ 2147483647 h 648"/>
                  <a:gd name="T2" fmla="*/ 2147483647 w 342"/>
                  <a:gd name="T3" fmla="*/ 2147483647 h 648"/>
                  <a:gd name="T4" fmla="*/ 2147483647 w 342"/>
                  <a:gd name="T5" fmla="*/ 2147483647 h 648"/>
                  <a:gd name="T6" fmla="*/ 2147483647 w 342"/>
                  <a:gd name="T7" fmla="*/ 2147483647 h 648"/>
                  <a:gd name="T8" fmla="*/ 2147483647 w 342"/>
                  <a:gd name="T9" fmla="*/ 2147483647 h 648"/>
                  <a:gd name="T10" fmla="*/ 2147483647 w 342"/>
                  <a:gd name="T11" fmla="*/ 2147483647 h 648"/>
                  <a:gd name="T12" fmla="*/ 2147483647 w 342"/>
                  <a:gd name="T13" fmla="*/ 2147483647 h 648"/>
                  <a:gd name="T14" fmla="*/ 2147483647 w 342"/>
                  <a:gd name="T15" fmla="*/ 2147483647 h 648"/>
                  <a:gd name="T16" fmla="*/ 2147483647 w 342"/>
                  <a:gd name="T17" fmla="*/ 2147483647 h 648"/>
                  <a:gd name="T18" fmla="*/ 2147483647 w 342"/>
                  <a:gd name="T19" fmla="*/ 2147483647 h 648"/>
                  <a:gd name="T20" fmla="*/ 2147483647 w 342"/>
                  <a:gd name="T21" fmla="*/ 2147483647 h 648"/>
                  <a:gd name="T22" fmla="*/ 2147483647 w 342"/>
                  <a:gd name="T23" fmla="*/ 2147483647 h 648"/>
                  <a:gd name="T24" fmla="*/ 2147483647 w 342"/>
                  <a:gd name="T25" fmla="*/ 2147483647 h 648"/>
                  <a:gd name="T26" fmla="*/ 2147483647 w 342"/>
                  <a:gd name="T27" fmla="*/ 2147483647 h 648"/>
                  <a:gd name="T28" fmla="*/ 2147483647 w 342"/>
                  <a:gd name="T29" fmla="*/ 2147483647 h 648"/>
                  <a:gd name="T30" fmla="*/ 2147483647 w 342"/>
                  <a:gd name="T31" fmla="*/ 2147483647 h 648"/>
                  <a:gd name="T32" fmla="*/ 2147483647 w 342"/>
                  <a:gd name="T33" fmla="*/ 2147483647 h 648"/>
                  <a:gd name="T34" fmla="*/ 2147483647 w 342"/>
                  <a:gd name="T35" fmla="*/ 2147483647 h 648"/>
                  <a:gd name="T36" fmla="*/ 2147483647 w 342"/>
                  <a:gd name="T37" fmla="*/ 2147483647 h 648"/>
                  <a:gd name="T38" fmla="*/ 2147483647 w 342"/>
                  <a:gd name="T39" fmla="*/ 2147483647 h 648"/>
                  <a:gd name="T40" fmla="*/ 2147483647 w 342"/>
                  <a:gd name="T41" fmla="*/ 2147483647 h 648"/>
                  <a:gd name="T42" fmla="*/ 2147483647 w 342"/>
                  <a:gd name="T43" fmla="*/ 2147483647 h 648"/>
                  <a:gd name="T44" fmla="*/ 2147483647 w 342"/>
                  <a:gd name="T45" fmla="*/ 2147483647 h 648"/>
                  <a:gd name="T46" fmla="*/ 2147483647 w 342"/>
                  <a:gd name="T47" fmla="*/ 2147483647 h 648"/>
                  <a:gd name="T48" fmla="*/ 2147483647 w 342"/>
                  <a:gd name="T49" fmla="*/ 2147483647 h 648"/>
                  <a:gd name="T50" fmla="*/ 2147483647 w 342"/>
                  <a:gd name="T51" fmla="*/ 2147483647 h 648"/>
                  <a:gd name="T52" fmla="*/ 2147483647 w 342"/>
                  <a:gd name="T53" fmla="*/ 2147483647 h 648"/>
                  <a:gd name="T54" fmla="*/ 2147483647 w 342"/>
                  <a:gd name="T55" fmla="*/ 2147483647 h 648"/>
                  <a:gd name="T56" fmla="*/ 2147483647 w 342"/>
                  <a:gd name="T57" fmla="*/ 2147483647 h 648"/>
                  <a:gd name="T58" fmla="*/ 2147483647 w 342"/>
                  <a:gd name="T59" fmla="*/ 2147483647 h 648"/>
                  <a:gd name="T60" fmla="*/ 2147483647 w 342"/>
                  <a:gd name="T61" fmla="*/ 2147483647 h 648"/>
                  <a:gd name="T62" fmla="*/ 2147483647 w 342"/>
                  <a:gd name="T63" fmla="*/ 2147483647 h 648"/>
                  <a:gd name="T64" fmla="*/ 2147483647 w 342"/>
                  <a:gd name="T65" fmla="*/ 2147483647 h 648"/>
                  <a:gd name="T66" fmla="*/ 2147483647 w 342"/>
                  <a:gd name="T67" fmla="*/ 2147483647 h 648"/>
                  <a:gd name="T68" fmla="*/ 2147483647 w 342"/>
                  <a:gd name="T69" fmla="*/ 2147483647 h 648"/>
                  <a:gd name="T70" fmla="*/ 2147483647 w 342"/>
                  <a:gd name="T71" fmla="*/ 2147483647 h 648"/>
                  <a:gd name="T72" fmla="*/ 2147483647 w 342"/>
                  <a:gd name="T73" fmla="*/ 0 h 648"/>
                  <a:gd name="T74" fmla="*/ 2147483647 w 342"/>
                  <a:gd name="T75" fmla="*/ 0 h 648"/>
                  <a:gd name="T76" fmla="*/ 2147483647 w 342"/>
                  <a:gd name="T77" fmla="*/ 0 h 648"/>
                  <a:gd name="T78" fmla="*/ 2147483647 w 342"/>
                  <a:gd name="T79" fmla="*/ 2147483647 h 648"/>
                  <a:gd name="T80" fmla="*/ 2147483647 w 342"/>
                  <a:gd name="T81" fmla="*/ 2147483647 h 648"/>
                  <a:gd name="T82" fmla="*/ 2147483647 w 342"/>
                  <a:gd name="T83" fmla="*/ 2147483647 h 6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2"/>
                  <a:gd name="T127" fmla="*/ 0 h 648"/>
                  <a:gd name="T128" fmla="*/ 342 w 342"/>
                  <a:gd name="T129" fmla="*/ 648 h 6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2" h="648">
                    <a:moveTo>
                      <a:pt x="0" y="648"/>
                    </a:moveTo>
                    <a:lnTo>
                      <a:pt x="4" y="644"/>
                    </a:lnTo>
                    <a:lnTo>
                      <a:pt x="4" y="636"/>
                    </a:lnTo>
                    <a:lnTo>
                      <a:pt x="8" y="627"/>
                    </a:lnTo>
                    <a:lnTo>
                      <a:pt x="8" y="619"/>
                    </a:lnTo>
                    <a:lnTo>
                      <a:pt x="12" y="611"/>
                    </a:lnTo>
                    <a:lnTo>
                      <a:pt x="12" y="602"/>
                    </a:lnTo>
                    <a:lnTo>
                      <a:pt x="16" y="594"/>
                    </a:lnTo>
                    <a:lnTo>
                      <a:pt x="16" y="590"/>
                    </a:lnTo>
                    <a:lnTo>
                      <a:pt x="20" y="581"/>
                    </a:lnTo>
                    <a:lnTo>
                      <a:pt x="20" y="573"/>
                    </a:lnTo>
                    <a:lnTo>
                      <a:pt x="25" y="565"/>
                    </a:lnTo>
                    <a:lnTo>
                      <a:pt x="25" y="556"/>
                    </a:lnTo>
                    <a:lnTo>
                      <a:pt x="29" y="552"/>
                    </a:lnTo>
                    <a:lnTo>
                      <a:pt x="29" y="544"/>
                    </a:lnTo>
                    <a:lnTo>
                      <a:pt x="33" y="535"/>
                    </a:lnTo>
                    <a:lnTo>
                      <a:pt x="33" y="527"/>
                    </a:lnTo>
                    <a:lnTo>
                      <a:pt x="37" y="519"/>
                    </a:lnTo>
                    <a:lnTo>
                      <a:pt x="37" y="514"/>
                    </a:lnTo>
                    <a:lnTo>
                      <a:pt x="41" y="506"/>
                    </a:lnTo>
                    <a:lnTo>
                      <a:pt x="41" y="498"/>
                    </a:lnTo>
                    <a:lnTo>
                      <a:pt x="46" y="489"/>
                    </a:lnTo>
                    <a:lnTo>
                      <a:pt x="46" y="485"/>
                    </a:lnTo>
                    <a:lnTo>
                      <a:pt x="50" y="477"/>
                    </a:lnTo>
                    <a:lnTo>
                      <a:pt x="50" y="468"/>
                    </a:lnTo>
                    <a:lnTo>
                      <a:pt x="54" y="460"/>
                    </a:lnTo>
                    <a:lnTo>
                      <a:pt x="54" y="456"/>
                    </a:lnTo>
                    <a:lnTo>
                      <a:pt x="58" y="448"/>
                    </a:lnTo>
                    <a:lnTo>
                      <a:pt x="58" y="439"/>
                    </a:lnTo>
                    <a:lnTo>
                      <a:pt x="62" y="431"/>
                    </a:lnTo>
                    <a:lnTo>
                      <a:pt x="62" y="427"/>
                    </a:lnTo>
                    <a:lnTo>
                      <a:pt x="66" y="418"/>
                    </a:lnTo>
                    <a:lnTo>
                      <a:pt x="66" y="410"/>
                    </a:lnTo>
                    <a:lnTo>
                      <a:pt x="71" y="406"/>
                    </a:lnTo>
                    <a:lnTo>
                      <a:pt x="71" y="389"/>
                    </a:lnTo>
                    <a:lnTo>
                      <a:pt x="75" y="385"/>
                    </a:lnTo>
                    <a:lnTo>
                      <a:pt x="75" y="377"/>
                    </a:lnTo>
                    <a:lnTo>
                      <a:pt x="79" y="372"/>
                    </a:lnTo>
                    <a:lnTo>
                      <a:pt x="79" y="364"/>
                    </a:lnTo>
                    <a:lnTo>
                      <a:pt x="83" y="356"/>
                    </a:lnTo>
                    <a:lnTo>
                      <a:pt x="83" y="351"/>
                    </a:lnTo>
                    <a:lnTo>
                      <a:pt x="87" y="343"/>
                    </a:lnTo>
                    <a:lnTo>
                      <a:pt x="87" y="339"/>
                    </a:lnTo>
                    <a:lnTo>
                      <a:pt x="92" y="331"/>
                    </a:lnTo>
                    <a:lnTo>
                      <a:pt x="92" y="326"/>
                    </a:lnTo>
                    <a:lnTo>
                      <a:pt x="96" y="318"/>
                    </a:lnTo>
                    <a:lnTo>
                      <a:pt x="96" y="314"/>
                    </a:lnTo>
                    <a:lnTo>
                      <a:pt x="100" y="305"/>
                    </a:lnTo>
                    <a:lnTo>
                      <a:pt x="100" y="301"/>
                    </a:lnTo>
                    <a:lnTo>
                      <a:pt x="104" y="293"/>
                    </a:lnTo>
                    <a:lnTo>
                      <a:pt x="104" y="289"/>
                    </a:lnTo>
                    <a:lnTo>
                      <a:pt x="108" y="280"/>
                    </a:lnTo>
                    <a:lnTo>
                      <a:pt x="108" y="276"/>
                    </a:lnTo>
                    <a:lnTo>
                      <a:pt x="112" y="268"/>
                    </a:lnTo>
                    <a:lnTo>
                      <a:pt x="112" y="264"/>
                    </a:lnTo>
                    <a:lnTo>
                      <a:pt x="117" y="255"/>
                    </a:lnTo>
                    <a:lnTo>
                      <a:pt x="117" y="251"/>
                    </a:lnTo>
                    <a:lnTo>
                      <a:pt x="121" y="247"/>
                    </a:lnTo>
                    <a:lnTo>
                      <a:pt x="121" y="239"/>
                    </a:lnTo>
                    <a:lnTo>
                      <a:pt x="125" y="234"/>
                    </a:lnTo>
                    <a:lnTo>
                      <a:pt x="125" y="230"/>
                    </a:lnTo>
                    <a:lnTo>
                      <a:pt x="129" y="222"/>
                    </a:lnTo>
                    <a:lnTo>
                      <a:pt x="129" y="218"/>
                    </a:lnTo>
                    <a:lnTo>
                      <a:pt x="133" y="213"/>
                    </a:lnTo>
                    <a:lnTo>
                      <a:pt x="133" y="205"/>
                    </a:lnTo>
                    <a:lnTo>
                      <a:pt x="138" y="201"/>
                    </a:lnTo>
                    <a:lnTo>
                      <a:pt x="138" y="197"/>
                    </a:lnTo>
                    <a:lnTo>
                      <a:pt x="142" y="193"/>
                    </a:lnTo>
                    <a:lnTo>
                      <a:pt x="142" y="184"/>
                    </a:lnTo>
                    <a:lnTo>
                      <a:pt x="146" y="180"/>
                    </a:lnTo>
                    <a:lnTo>
                      <a:pt x="146" y="176"/>
                    </a:lnTo>
                    <a:lnTo>
                      <a:pt x="150" y="172"/>
                    </a:lnTo>
                    <a:lnTo>
                      <a:pt x="150" y="163"/>
                    </a:lnTo>
                    <a:lnTo>
                      <a:pt x="154" y="159"/>
                    </a:lnTo>
                    <a:lnTo>
                      <a:pt x="154" y="155"/>
                    </a:lnTo>
                    <a:lnTo>
                      <a:pt x="158" y="151"/>
                    </a:lnTo>
                    <a:lnTo>
                      <a:pt x="158" y="147"/>
                    </a:lnTo>
                    <a:lnTo>
                      <a:pt x="163" y="142"/>
                    </a:lnTo>
                    <a:lnTo>
                      <a:pt x="163" y="138"/>
                    </a:lnTo>
                    <a:lnTo>
                      <a:pt x="167" y="134"/>
                    </a:lnTo>
                    <a:lnTo>
                      <a:pt x="167" y="126"/>
                    </a:lnTo>
                    <a:lnTo>
                      <a:pt x="171" y="122"/>
                    </a:lnTo>
                    <a:lnTo>
                      <a:pt x="171" y="117"/>
                    </a:lnTo>
                    <a:lnTo>
                      <a:pt x="175" y="113"/>
                    </a:lnTo>
                    <a:lnTo>
                      <a:pt x="175" y="109"/>
                    </a:lnTo>
                    <a:lnTo>
                      <a:pt x="179" y="105"/>
                    </a:lnTo>
                    <a:lnTo>
                      <a:pt x="179" y="101"/>
                    </a:lnTo>
                    <a:lnTo>
                      <a:pt x="184" y="96"/>
                    </a:lnTo>
                    <a:lnTo>
                      <a:pt x="184" y="92"/>
                    </a:lnTo>
                    <a:lnTo>
                      <a:pt x="188" y="88"/>
                    </a:lnTo>
                    <a:lnTo>
                      <a:pt x="188" y="84"/>
                    </a:lnTo>
                    <a:lnTo>
                      <a:pt x="196" y="76"/>
                    </a:lnTo>
                    <a:lnTo>
                      <a:pt x="196" y="71"/>
                    </a:lnTo>
                    <a:lnTo>
                      <a:pt x="204" y="63"/>
                    </a:lnTo>
                    <a:lnTo>
                      <a:pt x="204" y="59"/>
                    </a:lnTo>
                    <a:lnTo>
                      <a:pt x="213" y="50"/>
                    </a:lnTo>
                    <a:lnTo>
                      <a:pt x="213" y="46"/>
                    </a:lnTo>
                    <a:lnTo>
                      <a:pt x="217" y="42"/>
                    </a:lnTo>
                    <a:lnTo>
                      <a:pt x="221" y="38"/>
                    </a:lnTo>
                    <a:lnTo>
                      <a:pt x="230" y="30"/>
                    </a:lnTo>
                    <a:lnTo>
                      <a:pt x="230" y="25"/>
                    </a:lnTo>
                    <a:lnTo>
                      <a:pt x="234" y="21"/>
                    </a:lnTo>
                    <a:lnTo>
                      <a:pt x="238" y="21"/>
                    </a:lnTo>
                    <a:lnTo>
                      <a:pt x="242" y="17"/>
                    </a:lnTo>
                    <a:lnTo>
                      <a:pt x="246" y="13"/>
                    </a:lnTo>
                    <a:lnTo>
                      <a:pt x="250" y="9"/>
                    </a:lnTo>
                    <a:lnTo>
                      <a:pt x="255" y="9"/>
                    </a:lnTo>
                    <a:lnTo>
                      <a:pt x="259" y="4"/>
                    </a:lnTo>
                    <a:lnTo>
                      <a:pt x="263" y="0"/>
                    </a:lnTo>
                    <a:lnTo>
                      <a:pt x="267" y="0"/>
                    </a:lnTo>
                    <a:lnTo>
                      <a:pt x="271" y="0"/>
                    </a:lnTo>
                    <a:lnTo>
                      <a:pt x="276" y="0"/>
                    </a:lnTo>
                    <a:lnTo>
                      <a:pt x="280" y="0"/>
                    </a:lnTo>
                    <a:lnTo>
                      <a:pt x="284" y="0"/>
                    </a:lnTo>
                    <a:lnTo>
                      <a:pt x="288" y="0"/>
                    </a:lnTo>
                    <a:lnTo>
                      <a:pt x="292" y="0"/>
                    </a:lnTo>
                    <a:lnTo>
                      <a:pt x="296" y="0"/>
                    </a:lnTo>
                    <a:lnTo>
                      <a:pt x="301" y="0"/>
                    </a:lnTo>
                    <a:lnTo>
                      <a:pt x="305" y="0"/>
                    </a:lnTo>
                    <a:lnTo>
                      <a:pt x="309" y="4"/>
                    </a:lnTo>
                    <a:lnTo>
                      <a:pt x="313" y="4"/>
                    </a:lnTo>
                    <a:lnTo>
                      <a:pt x="317" y="9"/>
                    </a:lnTo>
                    <a:lnTo>
                      <a:pt x="321" y="13"/>
                    </a:lnTo>
                    <a:lnTo>
                      <a:pt x="326" y="13"/>
                    </a:lnTo>
                    <a:lnTo>
                      <a:pt x="330" y="17"/>
                    </a:lnTo>
                    <a:lnTo>
                      <a:pt x="334" y="21"/>
                    </a:lnTo>
                    <a:lnTo>
                      <a:pt x="338" y="25"/>
                    </a:lnTo>
                    <a:lnTo>
                      <a:pt x="342" y="30"/>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66" name="Freeform 174"/>
              <p:cNvSpPr>
                <a:spLocks/>
              </p:cNvSpPr>
              <p:nvPr/>
            </p:nvSpPr>
            <p:spPr bwMode="auto">
              <a:xfrm>
                <a:off x="4960236" y="1887344"/>
                <a:ext cx="451062" cy="1322284"/>
              </a:xfrm>
              <a:custGeom>
                <a:avLst/>
                <a:gdLst>
                  <a:gd name="T0" fmla="*/ 2147483647 w 285"/>
                  <a:gd name="T1" fmla="*/ 2147483647 h 831"/>
                  <a:gd name="T2" fmla="*/ 2147483647 w 285"/>
                  <a:gd name="T3" fmla="*/ 2147483647 h 831"/>
                  <a:gd name="T4" fmla="*/ 2147483647 w 285"/>
                  <a:gd name="T5" fmla="*/ 2147483647 h 831"/>
                  <a:gd name="T6" fmla="*/ 2147483647 w 285"/>
                  <a:gd name="T7" fmla="*/ 2147483647 h 831"/>
                  <a:gd name="T8" fmla="*/ 2147483647 w 285"/>
                  <a:gd name="T9" fmla="*/ 2147483647 h 831"/>
                  <a:gd name="T10" fmla="*/ 2147483647 w 285"/>
                  <a:gd name="T11" fmla="*/ 2147483647 h 831"/>
                  <a:gd name="T12" fmla="*/ 2147483647 w 285"/>
                  <a:gd name="T13" fmla="*/ 2147483647 h 831"/>
                  <a:gd name="T14" fmla="*/ 2147483647 w 285"/>
                  <a:gd name="T15" fmla="*/ 2147483647 h 831"/>
                  <a:gd name="T16" fmla="*/ 2147483647 w 285"/>
                  <a:gd name="T17" fmla="*/ 2147483647 h 831"/>
                  <a:gd name="T18" fmla="*/ 2147483647 w 285"/>
                  <a:gd name="T19" fmla="*/ 2147483647 h 831"/>
                  <a:gd name="T20" fmla="*/ 2147483647 w 285"/>
                  <a:gd name="T21" fmla="*/ 2147483647 h 831"/>
                  <a:gd name="T22" fmla="*/ 2147483647 w 285"/>
                  <a:gd name="T23" fmla="*/ 2147483647 h 831"/>
                  <a:gd name="T24" fmla="*/ 2147483647 w 285"/>
                  <a:gd name="T25" fmla="*/ 2147483647 h 831"/>
                  <a:gd name="T26" fmla="*/ 2147483647 w 285"/>
                  <a:gd name="T27" fmla="*/ 2147483647 h 831"/>
                  <a:gd name="T28" fmla="*/ 2147483647 w 285"/>
                  <a:gd name="T29" fmla="*/ 2147483647 h 831"/>
                  <a:gd name="T30" fmla="*/ 2147483647 w 285"/>
                  <a:gd name="T31" fmla="*/ 2147483647 h 831"/>
                  <a:gd name="T32" fmla="*/ 2147483647 w 285"/>
                  <a:gd name="T33" fmla="*/ 2147483647 h 831"/>
                  <a:gd name="T34" fmla="*/ 2147483647 w 285"/>
                  <a:gd name="T35" fmla="*/ 2147483647 h 831"/>
                  <a:gd name="T36" fmla="*/ 2147483647 w 285"/>
                  <a:gd name="T37" fmla="*/ 2147483647 h 831"/>
                  <a:gd name="T38" fmla="*/ 2147483647 w 285"/>
                  <a:gd name="T39" fmla="*/ 2147483647 h 831"/>
                  <a:gd name="T40" fmla="*/ 2147483647 w 285"/>
                  <a:gd name="T41" fmla="*/ 2147483647 h 831"/>
                  <a:gd name="T42" fmla="*/ 2147483647 w 285"/>
                  <a:gd name="T43" fmla="*/ 2147483647 h 831"/>
                  <a:gd name="T44" fmla="*/ 2147483647 w 285"/>
                  <a:gd name="T45" fmla="*/ 2147483647 h 831"/>
                  <a:gd name="T46" fmla="*/ 2147483647 w 285"/>
                  <a:gd name="T47" fmla="*/ 2147483647 h 831"/>
                  <a:gd name="T48" fmla="*/ 2147483647 w 285"/>
                  <a:gd name="T49" fmla="*/ 2147483647 h 831"/>
                  <a:gd name="T50" fmla="*/ 2147483647 w 285"/>
                  <a:gd name="T51" fmla="*/ 2147483647 h 831"/>
                  <a:gd name="T52" fmla="*/ 2147483647 w 285"/>
                  <a:gd name="T53" fmla="*/ 2147483647 h 831"/>
                  <a:gd name="T54" fmla="*/ 2147483647 w 285"/>
                  <a:gd name="T55" fmla="*/ 2147483647 h 831"/>
                  <a:gd name="T56" fmla="*/ 2147483647 w 285"/>
                  <a:gd name="T57" fmla="*/ 2147483647 h 831"/>
                  <a:gd name="T58" fmla="*/ 2147483647 w 285"/>
                  <a:gd name="T59" fmla="*/ 2147483647 h 831"/>
                  <a:gd name="T60" fmla="*/ 2147483647 w 285"/>
                  <a:gd name="T61" fmla="*/ 2147483647 h 831"/>
                  <a:gd name="T62" fmla="*/ 2147483647 w 285"/>
                  <a:gd name="T63" fmla="*/ 2147483647 h 831"/>
                  <a:gd name="T64" fmla="*/ 2147483647 w 285"/>
                  <a:gd name="T65" fmla="*/ 2147483647 h 831"/>
                  <a:gd name="T66" fmla="*/ 2147483647 w 285"/>
                  <a:gd name="T67" fmla="*/ 2147483647 h 831"/>
                  <a:gd name="T68" fmla="*/ 2147483647 w 285"/>
                  <a:gd name="T69" fmla="*/ 2147483647 h 831"/>
                  <a:gd name="T70" fmla="*/ 2147483647 w 285"/>
                  <a:gd name="T71" fmla="*/ 2147483647 h 831"/>
                  <a:gd name="T72" fmla="*/ 2147483647 w 285"/>
                  <a:gd name="T73" fmla="*/ 2147483647 h 831"/>
                  <a:gd name="T74" fmla="*/ 2147483647 w 285"/>
                  <a:gd name="T75" fmla="*/ 2147483647 h 831"/>
                  <a:gd name="T76" fmla="*/ 2147483647 w 285"/>
                  <a:gd name="T77" fmla="*/ 2147483647 h 831"/>
                  <a:gd name="T78" fmla="*/ 2147483647 w 285"/>
                  <a:gd name="T79" fmla="*/ 2147483647 h 831"/>
                  <a:gd name="T80" fmla="*/ 2147483647 w 285"/>
                  <a:gd name="T81" fmla="*/ 2147483647 h 831"/>
                  <a:gd name="T82" fmla="*/ 2147483647 w 285"/>
                  <a:gd name="T83" fmla="*/ 2147483647 h 8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5"/>
                  <a:gd name="T127" fmla="*/ 0 h 831"/>
                  <a:gd name="T128" fmla="*/ 285 w 285"/>
                  <a:gd name="T129" fmla="*/ 831 h 8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5" h="831">
                    <a:moveTo>
                      <a:pt x="0" y="0"/>
                    </a:moveTo>
                    <a:lnTo>
                      <a:pt x="5" y="4"/>
                    </a:lnTo>
                    <a:lnTo>
                      <a:pt x="9" y="8"/>
                    </a:lnTo>
                    <a:lnTo>
                      <a:pt x="13" y="12"/>
                    </a:lnTo>
                    <a:lnTo>
                      <a:pt x="21" y="20"/>
                    </a:lnTo>
                    <a:lnTo>
                      <a:pt x="21" y="29"/>
                    </a:lnTo>
                    <a:lnTo>
                      <a:pt x="25" y="33"/>
                    </a:lnTo>
                    <a:lnTo>
                      <a:pt x="30" y="37"/>
                    </a:lnTo>
                    <a:lnTo>
                      <a:pt x="30" y="41"/>
                    </a:lnTo>
                    <a:lnTo>
                      <a:pt x="34" y="46"/>
                    </a:lnTo>
                    <a:lnTo>
                      <a:pt x="38" y="50"/>
                    </a:lnTo>
                    <a:lnTo>
                      <a:pt x="38" y="54"/>
                    </a:lnTo>
                    <a:lnTo>
                      <a:pt x="42" y="58"/>
                    </a:lnTo>
                    <a:lnTo>
                      <a:pt x="42" y="62"/>
                    </a:lnTo>
                    <a:lnTo>
                      <a:pt x="46" y="66"/>
                    </a:lnTo>
                    <a:lnTo>
                      <a:pt x="46" y="71"/>
                    </a:lnTo>
                    <a:lnTo>
                      <a:pt x="51" y="75"/>
                    </a:lnTo>
                    <a:lnTo>
                      <a:pt x="55" y="79"/>
                    </a:lnTo>
                    <a:lnTo>
                      <a:pt x="55" y="83"/>
                    </a:lnTo>
                    <a:lnTo>
                      <a:pt x="59" y="87"/>
                    </a:lnTo>
                    <a:lnTo>
                      <a:pt x="59" y="92"/>
                    </a:lnTo>
                    <a:lnTo>
                      <a:pt x="63" y="96"/>
                    </a:lnTo>
                    <a:lnTo>
                      <a:pt x="63" y="104"/>
                    </a:lnTo>
                    <a:lnTo>
                      <a:pt x="67" y="108"/>
                    </a:lnTo>
                    <a:lnTo>
                      <a:pt x="67" y="112"/>
                    </a:lnTo>
                    <a:lnTo>
                      <a:pt x="71" y="117"/>
                    </a:lnTo>
                    <a:lnTo>
                      <a:pt x="71" y="121"/>
                    </a:lnTo>
                    <a:lnTo>
                      <a:pt x="76" y="125"/>
                    </a:lnTo>
                    <a:lnTo>
                      <a:pt x="76" y="129"/>
                    </a:lnTo>
                    <a:lnTo>
                      <a:pt x="80" y="133"/>
                    </a:lnTo>
                    <a:lnTo>
                      <a:pt x="80" y="138"/>
                    </a:lnTo>
                    <a:lnTo>
                      <a:pt x="84" y="146"/>
                    </a:lnTo>
                    <a:lnTo>
                      <a:pt x="84" y="150"/>
                    </a:lnTo>
                    <a:lnTo>
                      <a:pt x="88" y="154"/>
                    </a:lnTo>
                    <a:lnTo>
                      <a:pt x="88" y="158"/>
                    </a:lnTo>
                    <a:lnTo>
                      <a:pt x="92" y="167"/>
                    </a:lnTo>
                    <a:lnTo>
                      <a:pt x="92" y="171"/>
                    </a:lnTo>
                    <a:lnTo>
                      <a:pt x="97" y="175"/>
                    </a:lnTo>
                    <a:lnTo>
                      <a:pt x="97" y="179"/>
                    </a:lnTo>
                    <a:lnTo>
                      <a:pt x="101" y="188"/>
                    </a:lnTo>
                    <a:lnTo>
                      <a:pt x="101" y="192"/>
                    </a:lnTo>
                    <a:lnTo>
                      <a:pt x="105" y="196"/>
                    </a:lnTo>
                    <a:lnTo>
                      <a:pt x="105" y="204"/>
                    </a:lnTo>
                    <a:lnTo>
                      <a:pt x="109" y="209"/>
                    </a:lnTo>
                    <a:lnTo>
                      <a:pt x="109" y="213"/>
                    </a:lnTo>
                    <a:lnTo>
                      <a:pt x="113" y="221"/>
                    </a:lnTo>
                    <a:lnTo>
                      <a:pt x="113" y="225"/>
                    </a:lnTo>
                    <a:lnTo>
                      <a:pt x="117" y="234"/>
                    </a:lnTo>
                    <a:lnTo>
                      <a:pt x="117" y="242"/>
                    </a:lnTo>
                    <a:lnTo>
                      <a:pt x="122" y="250"/>
                    </a:lnTo>
                    <a:lnTo>
                      <a:pt x="122" y="255"/>
                    </a:lnTo>
                    <a:lnTo>
                      <a:pt x="126" y="263"/>
                    </a:lnTo>
                    <a:lnTo>
                      <a:pt x="126" y="267"/>
                    </a:lnTo>
                    <a:lnTo>
                      <a:pt x="130" y="275"/>
                    </a:lnTo>
                    <a:lnTo>
                      <a:pt x="130" y="280"/>
                    </a:lnTo>
                    <a:lnTo>
                      <a:pt x="134" y="288"/>
                    </a:lnTo>
                    <a:lnTo>
                      <a:pt x="134" y="292"/>
                    </a:lnTo>
                    <a:lnTo>
                      <a:pt x="138" y="301"/>
                    </a:lnTo>
                    <a:lnTo>
                      <a:pt x="138" y="305"/>
                    </a:lnTo>
                    <a:lnTo>
                      <a:pt x="143" y="313"/>
                    </a:lnTo>
                    <a:lnTo>
                      <a:pt x="143" y="321"/>
                    </a:lnTo>
                    <a:lnTo>
                      <a:pt x="147" y="326"/>
                    </a:lnTo>
                    <a:lnTo>
                      <a:pt x="147" y="334"/>
                    </a:lnTo>
                    <a:lnTo>
                      <a:pt x="151" y="338"/>
                    </a:lnTo>
                    <a:lnTo>
                      <a:pt x="151" y="347"/>
                    </a:lnTo>
                    <a:lnTo>
                      <a:pt x="155" y="355"/>
                    </a:lnTo>
                    <a:lnTo>
                      <a:pt x="155" y="359"/>
                    </a:lnTo>
                    <a:lnTo>
                      <a:pt x="159" y="367"/>
                    </a:lnTo>
                    <a:lnTo>
                      <a:pt x="159" y="372"/>
                    </a:lnTo>
                    <a:lnTo>
                      <a:pt x="163" y="380"/>
                    </a:lnTo>
                    <a:lnTo>
                      <a:pt x="163" y="388"/>
                    </a:lnTo>
                    <a:lnTo>
                      <a:pt x="168" y="392"/>
                    </a:lnTo>
                    <a:lnTo>
                      <a:pt x="168" y="401"/>
                    </a:lnTo>
                    <a:lnTo>
                      <a:pt x="172" y="409"/>
                    </a:lnTo>
                    <a:lnTo>
                      <a:pt x="172" y="418"/>
                    </a:lnTo>
                    <a:lnTo>
                      <a:pt x="176" y="422"/>
                    </a:lnTo>
                    <a:lnTo>
                      <a:pt x="176" y="430"/>
                    </a:lnTo>
                    <a:lnTo>
                      <a:pt x="180" y="438"/>
                    </a:lnTo>
                    <a:lnTo>
                      <a:pt x="180" y="443"/>
                    </a:lnTo>
                    <a:lnTo>
                      <a:pt x="184" y="451"/>
                    </a:lnTo>
                    <a:lnTo>
                      <a:pt x="184" y="459"/>
                    </a:lnTo>
                    <a:lnTo>
                      <a:pt x="189" y="468"/>
                    </a:lnTo>
                    <a:lnTo>
                      <a:pt x="189" y="476"/>
                    </a:lnTo>
                    <a:lnTo>
                      <a:pt x="193" y="480"/>
                    </a:lnTo>
                    <a:lnTo>
                      <a:pt x="193" y="489"/>
                    </a:lnTo>
                    <a:lnTo>
                      <a:pt x="197" y="497"/>
                    </a:lnTo>
                    <a:lnTo>
                      <a:pt x="197" y="505"/>
                    </a:lnTo>
                    <a:lnTo>
                      <a:pt x="201" y="510"/>
                    </a:lnTo>
                    <a:lnTo>
                      <a:pt x="201" y="518"/>
                    </a:lnTo>
                    <a:lnTo>
                      <a:pt x="205" y="526"/>
                    </a:lnTo>
                    <a:lnTo>
                      <a:pt x="205" y="535"/>
                    </a:lnTo>
                    <a:lnTo>
                      <a:pt x="209" y="543"/>
                    </a:lnTo>
                    <a:lnTo>
                      <a:pt x="209" y="551"/>
                    </a:lnTo>
                    <a:lnTo>
                      <a:pt x="214" y="556"/>
                    </a:lnTo>
                    <a:lnTo>
                      <a:pt x="214" y="572"/>
                    </a:lnTo>
                    <a:lnTo>
                      <a:pt x="218" y="581"/>
                    </a:lnTo>
                    <a:lnTo>
                      <a:pt x="218" y="589"/>
                    </a:lnTo>
                    <a:lnTo>
                      <a:pt x="222" y="597"/>
                    </a:lnTo>
                    <a:lnTo>
                      <a:pt x="222" y="601"/>
                    </a:lnTo>
                    <a:lnTo>
                      <a:pt x="226" y="610"/>
                    </a:lnTo>
                    <a:lnTo>
                      <a:pt x="226" y="618"/>
                    </a:lnTo>
                    <a:lnTo>
                      <a:pt x="230" y="627"/>
                    </a:lnTo>
                    <a:lnTo>
                      <a:pt x="230" y="635"/>
                    </a:lnTo>
                    <a:lnTo>
                      <a:pt x="234" y="643"/>
                    </a:lnTo>
                    <a:lnTo>
                      <a:pt x="234" y="652"/>
                    </a:lnTo>
                    <a:lnTo>
                      <a:pt x="239" y="660"/>
                    </a:lnTo>
                    <a:lnTo>
                      <a:pt x="239" y="664"/>
                    </a:lnTo>
                    <a:lnTo>
                      <a:pt x="243" y="673"/>
                    </a:lnTo>
                    <a:lnTo>
                      <a:pt x="243" y="681"/>
                    </a:lnTo>
                    <a:lnTo>
                      <a:pt x="247" y="689"/>
                    </a:lnTo>
                    <a:lnTo>
                      <a:pt x="247" y="698"/>
                    </a:lnTo>
                    <a:lnTo>
                      <a:pt x="251" y="706"/>
                    </a:lnTo>
                    <a:lnTo>
                      <a:pt x="251" y="714"/>
                    </a:lnTo>
                    <a:lnTo>
                      <a:pt x="255" y="723"/>
                    </a:lnTo>
                    <a:lnTo>
                      <a:pt x="255" y="731"/>
                    </a:lnTo>
                    <a:lnTo>
                      <a:pt x="260" y="735"/>
                    </a:lnTo>
                    <a:lnTo>
                      <a:pt x="260" y="744"/>
                    </a:lnTo>
                    <a:lnTo>
                      <a:pt x="264" y="752"/>
                    </a:lnTo>
                    <a:lnTo>
                      <a:pt x="264" y="760"/>
                    </a:lnTo>
                    <a:lnTo>
                      <a:pt x="268" y="769"/>
                    </a:lnTo>
                    <a:lnTo>
                      <a:pt x="268" y="777"/>
                    </a:lnTo>
                    <a:lnTo>
                      <a:pt x="272" y="785"/>
                    </a:lnTo>
                    <a:lnTo>
                      <a:pt x="272" y="794"/>
                    </a:lnTo>
                    <a:lnTo>
                      <a:pt x="276" y="802"/>
                    </a:lnTo>
                    <a:lnTo>
                      <a:pt x="276" y="811"/>
                    </a:lnTo>
                    <a:lnTo>
                      <a:pt x="280" y="815"/>
                    </a:lnTo>
                    <a:lnTo>
                      <a:pt x="280" y="823"/>
                    </a:lnTo>
                    <a:lnTo>
                      <a:pt x="285" y="831"/>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67" name="Freeform 175"/>
              <p:cNvSpPr>
                <a:spLocks/>
              </p:cNvSpPr>
              <p:nvPr/>
            </p:nvSpPr>
            <p:spPr bwMode="auto">
              <a:xfrm>
                <a:off x="5387277" y="3209628"/>
                <a:ext cx="507112" cy="1141970"/>
              </a:xfrm>
              <a:custGeom>
                <a:avLst/>
                <a:gdLst>
                  <a:gd name="T0" fmla="*/ 2147483647 w 317"/>
                  <a:gd name="T1" fmla="*/ 2147483647 h 724"/>
                  <a:gd name="T2" fmla="*/ 2147483647 w 317"/>
                  <a:gd name="T3" fmla="*/ 2147483647 h 724"/>
                  <a:gd name="T4" fmla="*/ 2147483647 w 317"/>
                  <a:gd name="T5" fmla="*/ 2147483647 h 724"/>
                  <a:gd name="T6" fmla="*/ 2147483647 w 317"/>
                  <a:gd name="T7" fmla="*/ 2147483647 h 724"/>
                  <a:gd name="T8" fmla="*/ 2147483647 w 317"/>
                  <a:gd name="T9" fmla="*/ 2147483647 h 724"/>
                  <a:gd name="T10" fmla="*/ 2147483647 w 317"/>
                  <a:gd name="T11" fmla="*/ 2147483647 h 724"/>
                  <a:gd name="T12" fmla="*/ 2147483647 w 317"/>
                  <a:gd name="T13" fmla="*/ 2147483647 h 724"/>
                  <a:gd name="T14" fmla="*/ 2147483647 w 317"/>
                  <a:gd name="T15" fmla="*/ 2147483647 h 724"/>
                  <a:gd name="T16" fmla="*/ 2147483647 w 317"/>
                  <a:gd name="T17" fmla="*/ 2147483647 h 724"/>
                  <a:gd name="T18" fmla="*/ 2147483647 w 317"/>
                  <a:gd name="T19" fmla="*/ 2147483647 h 724"/>
                  <a:gd name="T20" fmla="*/ 2147483647 w 317"/>
                  <a:gd name="T21" fmla="*/ 2147483647 h 724"/>
                  <a:gd name="T22" fmla="*/ 2147483647 w 317"/>
                  <a:gd name="T23" fmla="*/ 2147483647 h 724"/>
                  <a:gd name="T24" fmla="*/ 2147483647 w 317"/>
                  <a:gd name="T25" fmla="*/ 2147483647 h 724"/>
                  <a:gd name="T26" fmla="*/ 2147483647 w 317"/>
                  <a:gd name="T27" fmla="*/ 2147483647 h 724"/>
                  <a:gd name="T28" fmla="*/ 2147483647 w 317"/>
                  <a:gd name="T29" fmla="*/ 2147483647 h 724"/>
                  <a:gd name="T30" fmla="*/ 2147483647 w 317"/>
                  <a:gd name="T31" fmla="*/ 2147483647 h 724"/>
                  <a:gd name="T32" fmla="*/ 2147483647 w 317"/>
                  <a:gd name="T33" fmla="*/ 2147483647 h 724"/>
                  <a:gd name="T34" fmla="*/ 2147483647 w 317"/>
                  <a:gd name="T35" fmla="*/ 2147483647 h 724"/>
                  <a:gd name="T36" fmla="*/ 2147483647 w 317"/>
                  <a:gd name="T37" fmla="*/ 2147483647 h 724"/>
                  <a:gd name="T38" fmla="*/ 2147483647 w 317"/>
                  <a:gd name="T39" fmla="*/ 2147483647 h 724"/>
                  <a:gd name="T40" fmla="*/ 2147483647 w 317"/>
                  <a:gd name="T41" fmla="*/ 2147483647 h 724"/>
                  <a:gd name="T42" fmla="*/ 2147483647 w 317"/>
                  <a:gd name="T43" fmla="*/ 2147483647 h 724"/>
                  <a:gd name="T44" fmla="*/ 2147483647 w 317"/>
                  <a:gd name="T45" fmla="*/ 2147483647 h 724"/>
                  <a:gd name="T46" fmla="*/ 2147483647 w 317"/>
                  <a:gd name="T47" fmla="*/ 2147483647 h 724"/>
                  <a:gd name="T48" fmla="*/ 2147483647 w 317"/>
                  <a:gd name="T49" fmla="*/ 2147483647 h 724"/>
                  <a:gd name="T50" fmla="*/ 2147483647 w 317"/>
                  <a:gd name="T51" fmla="*/ 2147483647 h 724"/>
                  <a:gd name="T52" fmla="*/ 2147483647 w 317"/>
                  <a:gd name="T53" fmla="*/ 2147483647 h 724"/>
                  <a:gd name="T54" fmla="*/ 2147483647 w 317"/>
                  <a:gd name="T55" fmla="*/ 2147483647 h 724"/>
                  <a:gd name="T56" fmla="*/ 2147483647 w 317"/>
                  <a:gd name="T57" fmla="*/ 2147483647 h 724"/>
                  <a:gd name="T58" fmla="*/ 2147483647 w 317"/>
                  <a:gd name="T59" fmla="*/ 2147483647 h 724"/>
                  <a:gd name="T60" fmla="*/ 2147483647 w 317"/>
                  <a:gd name="T61" fmla="*/ 2147483647 h 724"/>
                  <a:gd name="T62" fmla="*/ 2147483647 w 317"/>
                  <a:gd name="T63" fmla="*/ 2147483647 h 724"/>
                  <a:gd name="T64" fmla="*/ 2147483647 w 317"/>
                  <a:gd name="T65" fmla="*/ 2147483647 h 724"/>
                  <a:gd name="T66" fmla="*/ 2147483647 w 317"/>
                  <a:gd name="T67" fmla="*/ 2147483647 h 724"/>
                  <a:gd name="T68" fmla="*/ 2147483647 w 317"/>
                  <a:gd name="T69" fmla="*/ 2147483647 h 724"/>
                  <a:gd name="T70" fmla="*/ 2147483647 w 317"/>
                  <a:gd name="T71" fmla="*/ 2147483647 h 724"/>
                  <a:gd name="T72" fmla="*/ 2147483647 w 317"/>
                  <a:gd name="T73" fmla="*/ 2147483647 h 724"/>
                  <a:gd name="T74" fmla="*/ 2147483647 w 317"/>
                  <a:gd name="T75" fmla="*/ 2147483647 h 724"/>
                  <a:gd name="T76" fmla="*/ 2147483647 w 317"/>
                  <a:gd name="T77" fmla="*/ 2147483647 h 724"/>
                  <a:gd name="T78" fmla="*/ 2147483647 w 317"/>
                  <a:gd name="T79" fmla="*/ 2147483647 h 724"/>
                  <a:gd name="T80" fmla="*/ 2147483647 w 317"/>
                  <a:gd name="T81" fmla="*/ 2147483647 h 724"/>
                  <a:gd name="T82" fmla="*/ 2147483647 w 317"/>
                  <a:gd name="T83" fmla="*/ 2147483647 h 7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7"/>
                  <a:gd name="T127" fmla="*/ 0 h 724"/>
                  <a:gd name="T128" fmla="*/ 317 w 317"/>
                  <a:gd name="T129" fmla="*/ 724 h 7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7" h="724">
                    <a:moveTo>
                      <a:pt x="0" y="0"/>
                    </a:moveTo>
                    <a:lnTo>
                      <a:pt x="0" y="9"/>
                    </a:lnTo>
                    <a:lnTo>
                      <a:pt x="4" y="17"/>
                    </a:lnTo>
                    <a:lnTo>
                      <a:pt x="4" y="25"/>
                    </a:lnTo>
                    <a:lnTo>
                      <a:pt x="8" y="34"/>
                    </a:lnTo>
                    <a:lnTo>
                      <a:pt x="8" y="42"/>
                    </a:lnTo>
                    <a:lnTo>
                      <a:pt x="12" y="51"/>
                    </a:lnTo>
                    <a:lnTo>
                      <a:pt x="12" y="55"/>
                    </a:lnTo>
                    <a:lnTo>
                      <a:pt x="16" y="63"/>
                    </a:lnTo>
                    <a:lnTo>
                      <a:pt x="16" y="71"/>
                    </a:lnTo>
                    <a:lnTo>
                      <a:pt x="21" y="80"/>
                    </a:lnTo>
                    <a:lnTo>
                      <a:pt x="21" y="88"/>
                    </a:lnTo>
                    <a:lnTo>
                      <a:pt x="25" y="97"/>
                    </a:lnTo>
                    <a:lnTo>
                      <a:pt x="25" y="105"/>
                    </a:lnTo>
                    <a:lnTo>
                      <a:pt x="29" y="113"/>
                    </a:lnTo>
                    <a:lnTo>
                      <a:pt x="29" y="126"/>
                    </a:lnTo>
                    <a:lnTo>
                      <a:pt x="33" y="134"/>
                    </a:lnTo>
                    <a:lnTo>
                      <a:pt x="33" y="143"/>
                    </a:lnTo>
                    <a:lnTo>
                      <a:pt x="37" y="151"/>
                    </a:lnTo>
                    <a:lnTo>
                      <a:pt x="37" y="159"/>
                    </a:lnTo>
                    <a:lnTo>
                      <a:pt x="41" y="163"/>
                    </a:lnTo>
                    <a:lnTo>
                      <a:pt x="41" y="172"/>
                    </a:lnTo>
                    <a:lnTo>
                      <a:pt x="46" y="180"/>
                    </a:lnTo>
                    <a:lnTo>
                      <a:pt x="46" y="189"/>
                    </a:lnTo>
                    <a:lnTo>
                      <a:pt x="50" y="197"/>
                    </a:lnTo>
                    <a:lnTo>
                      <a:pt x="50" y="201"/>
                    </a:lnTo>
                    <a:lnTo>
                      <a:pt x="54" y="209"/>
                    </a:lnTo>
                    <a:lnTo>
                      <a:pt x="54" y="218"/>
                    </a:lnTo>
                    <a:lnTo>
                      <a:pt x="58" y="226"/>
                    </a:lnTo>
                    <a:lnTo>
                      <a:pt x="58" y="230"/>
                    </a:lnTo>
                    <a:lnTo>
                      <a:pt x="62" y="239"/>
                    </a:lnTo>
                    <a:lnTo>
                      <a:pt x="62" y="247"/>
                    </a:lnTo>
                    <a:lnTo>
                      <a:pt x="67" y="255"/>
                    </a:lnTo>
                    <a:lnTo>
                      <a:pt x="67" y="260"/>
                    </a:lnTo>
                    <a:lnTo>
                      <a:pt x="71" y="268"/>
                    </a:lnTo>
                    <a:lnTo>
                      <a:pt x="71" y="276"/>
                    </a:lnTo>
                    <a:lnTo>
                      <a:pt x="75" y="285"/>
                    </a:lnTo>
                    <a:lnTo>
                      <a:pt x="75" y="289"/>
                    </a:lnTo>
                    <a:lnTo>
                      <a:pt x="79" y="297"/>
                    </a:lnTo>
                    <a:lnTo>
                      <a:pt x="79" y="306"/>
                    </a:lnTo>
                    <a:lnTo>
                      <a:pt x="83" y="310"/>
                    </a:lnTo>
                    <a:lnTo>
                      <a:pt x="83" y="318"/>
                    </a:lnTo>
                    <a:lnTo>
                      <a:pt x="87" y="326"/>
                    </a:lnTo>
                    <a:lnTo>
                      <a:pt x="87" y="331"/>
                    </a:lnTo>
                    <a:lnTo>
                      <a:pt x="92" y="339"/>
                    </a:lnTo>
                    <a:lnTo>
                      <a:pt x="92" y="347"/>
                    </a:lnTo>
                    <a:lnTo>
                      <a:pt x="96" y="352"/>
                    </a:lnTo>
                    <a:lnTo>
                      <a:pt x="96" y="360"/>
                    </a:lnTo>
                    <a:lnTo>
                      <a:pt x="100" y="364"/>
                    </a:lnTo>
                    <a:lnTo>
                      <a:pt x="100" y="372"/>
                    </a:lnTo>
                    <a:lnTo>
                      <a:pt x="104" y="381"/>
                    </a:lnTo>
                    <a:lnTo>
                      <a:pt x="104" y="385"/>
                    </a:lnTo>
                    <a:lnTo>
                      <a:pt x="108" y="393"/>
                    </a:lnTo>
                    <a:lnTo>
                      <a:pt x="108" y="398"/>
                    </a:lnTo>
                    <a:lnTo>
                      <a:pt x="113" y="406"/>
                    </a:lnTo>
                    <a:lnTo>
                      <a:pt x="113" y="410"/>
                    </a:lnTo>
                    <a:lnTo>
                      <a:pt x="117" y="418"/>
                    </a:lnTo>
                    <a:lnTo>
                      <a:pt x="117" y="423"/>
                    </a:lnTo>
                    <a:lnTo>
                      <a:pt x="121" y="431"/>
                    </a:lnTo>
                    <a:lnTo>
                      <a:pt x="121" y="435"/>
                    </a:lnTo>
                    <a:lnTo>
                      <a:pt x="125" y="443"/>
                    </a:lnTo>
                    <a:lnTo>
                      <a:pt x="125" y="456"/>
                    </a:lnTo>
                    <a:lnTo>
                      <a:pt x="129" y="460"/>
                    </a:lnTo>
                    <a:lnTo>
                      <a:pt x="129" y="464"/>
                    </a:lnTo>
                    <a:lnTo>
                      <a:pt x="133" y="473"/>
                    </a:lnTo>
                    <a:lnTo>
                      <a:pt x="133" y="477"/>
                    </a:lnTo>
                    <a:lnTo>
                      <a:pt x="138" y="485"/>
                    </a:lnTo>
                    <a:lnTo>
                      <a:pt x="138" y="489"/>
                    </a:lnTo>
                    <a:lnTo>
                      <a:pt x="142" y="494"/>
                    </a:lnTo>
                    <a:lnTo>
                      <a:pt x="142" y="502"/>
                    </a:lnTo>
                    <a:lnTo>
                      <a:pt x="146" y="506"/>
                    </a:lnTo>
                    <a:lnTo>
                      <a:pt x="146" y="510"/>
                    </a:lnTo>
                    <a:lnTo>
                      <a:pt x="150" y="519"/>
                    </a:lnTo>
                    <a:lnTo>
                      <a:pt x="150" y="523"/>
                    </a:lnTo>
                    <a:lnTo>
                      <a:pt x="154" y="527"/>
                    </a:lnTo>
                    <a:lnTo>
                      <a:pt x="154" y="531"/>
                    </a:lnTo>
                    <a:lnTo>
                      <a:pt x="159" y="540"/>
                    </a:lnTo>
                    <a:lnTo>
                      <a:pt x="159" y="544"/>
                    </a:lnTo>
                    <a:lnTo>
                      <a:pt x="163" y="548"/>
                    </a:lnTo>
                    <a:lnTo>
                      <a:pt x="163" y="552"/>
                    </a:lnTo>
                    <a:lnTo>
                      <a:pt x="167" y="556"/>
                    </a:lnTo>
                    <a:lnTo>
                      <a:pt x="167" y="561"/>
                    </a:lnTo>
                    <a:lnTo>
                      <a:pt x="171" y="569"/>
                    </a:lnTo>
                    <a:lnTo>
                      <a:pt x="171" y="573"/>
                    </a:lnTo>
                    <a:lnTo>
                      <a:pt x="175" y="577"/>
                    </a:lnTo>
                    <a:lnTo>
                      <a:pt x="175" y="581"/>
                    </a:lnTo>
                    <a:lnTo>
                      <a:pt x="179" y="586"/>
                    </a:lnTo>
                    <a:lnTo>
                      <a:pt x="179" y="590"/>
                    </a:lnTo>
                    <a:lnTo>
                      <a:pt x="184" y="594"/>
                    </a:lnTo>
                    <a:lnTo>
                      <a:pt x="184" y="598"/>
                    </a:lnTo>
                    <a:lnTo>
                      <a:pt x="188" y="602"/>
                    </a:lnTo>
                    <a:lnTo>
                      <a:pt x="188" y="607"/>
                    </a:lnTo>
                    <a:lnTo>
                      <a:pt x="192" y="611"/>
                    </a:lnTo>
                    <a:lnTo>
                      <a:pt x="192" y="615"/>
                    </a:lnTo>
                    <a:lnTo>
                      <a:pt x="196" y="619"/>
                    </a:lnTo>
                    <a:lnTo>
                      <a:pt x="196" y="623"/>
                    </a:lnTo>
                    <a:lnTo>
                      <a:pt x="200" y="627"/>
                    </a:lnTo>
                    <a:lnTo>
                      <a:pt x="200" y="632"/>
                    </a:lnTo>
                    <a:lnTo>
                      <a:pt x="204" y="636"/>
                    </a:lnTo>
                    <a:lnTo>
                      <a:pt x="204" y="640"/>
                    </a:lnTo>
                    <a:lnTo>
                      <a:pt x="209" y="644"/>
                    </a:lnTo>
                    <a:lnTo>
                      <a:pt x="213" y="648"/>
                    </a:lnTo>
                    <a:lnTo>
                      <a:pt x="213" y="652"/>
                    </a:lnTo>
                    <a:lnTo>
                      <a:pt x="221" y="661"/>
                    </a:lnTo>
                    <a:lnTo>
                      <a:pt x="221" y="669"/>
                    </a:lnTo>
                    <a:lnTo>
                      <a:pt x="225" y="673"/>
                    </a:lnTo>
                    <a:lnTo>
                      <a:pt x="230" y="678"/>
                    </a:lnTo>
                    <a:lnTo>
                      <a:pt x="238" y="686"/>
                    </a:lnTo>
                    <a:lnTo>
                      <a:pt x="238" y="690"/>
                    </a:lnTo>
                    <a:lnTo>
                      <a:pt x="242" y="694"/>
                    </a:lnTo>
                    <a:lnTo>
                      <a:pt x="246" y="698"/>
                    </a:lnTo>
                    <a:lnTo>
                      <a:pt x="250" y="703"/>
                    </a:lnTo>
                    <a:lnTo>
                      <a:pt x="255" y="707"/>
                    </a:lnTo>
                    <a:lnTo>
                      <a:pt x="259" y="711"/>
                    </a:lnTo>
                    <a:lnTo>
                      <a:pt x="263" y="711"/>
                    </a:lnTo>
                    <a:lnTo>
                      <a:pt x="267" y="715"/>
                    </a:lnTo>
                    <a:lnTo>
                      <a:pt x="271" y="719"/>
                    </a:lnTo>
                    <a:lnTo>
                      <a:pt x="276" y="719"/>
                    </a:lnTo>
                    <a:lnTo>
                      <a:pt x="280" y="724"/>
                    </a:lnTo>
                    <a:lnTo>
                      <a:pt x="284" y="724"/>
                    </a:lnTo>
                    <a:lnTo>
                      <a:pt x="288" y="724"/>
                    </a:lnTo>
                    <a:lnTo>
                      <a:pt x="292" y="724"/>
                    </a:lnTo>
                    <a:lnTo>
                      <a:pt x="296" y="724"/>
                    </a:lnTo>
                    <a:lnTo>
                      <a:pt x="301" y="724"/>
                    </a:lnTo>
                    <a:lnTo>
                      <a:pt x="305" y="724"/>
                    </a:lnTo>
                    <a:lnTo>
                      <a:pt x="309" y="724"/>
                    </a:lnTo>
                    <a:lnTo>
                      <a:pt x="313" y="724"/>
                    </a:lnTo>
                    <a:lnTo>
                      <a:pt x="317" y="724"/>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68" name="Freeform 176"/>
              <p:cNvSpPr>
                <a:spLocks/>
              </p:cNvSpPr>
              <p:nvPr/>
            </p:nvSpPr>
            <p:spPr bwMode="auto">
              <a:xfrm>
                <a:off x="5910403" y="3072248"/>
                <a:ext cx="483090" cy="1279350"/>
              </a:xfrm>
              <a:custGeom>
                <a:avLst/>
                <a:gdLst>
                  <a:gd name="T0" fmla="*/ 2147483647 w 306"/>
                  <a:gd name="T1" fmla="*/ 2147483647 h 799"/>
                  <a:gd name="T2" fmla="*/ 2147483647 w 306"/>
                  <a:gd name="T3" fmla="*/ 2147483647 h 799"/>
                  <a:gd name="T4" fmla="*/ 2147483647 w 306"/>
                  <a:gd name="T5" fmla="*/ 2147483647 h 799"/>
                  <a:gd name="T6" fmla="*/ 2147483647 w 306"/>
                  <a:gd name="T7" fmla="*/ 2147483647 h 799"/>
                  <a:gd name="T8" fmla="*/ 2147483647 w 306"/>
                  <a:gd name="T9" fmla="*/ 2147483647 h 799"/>
                  <a:gd name="T10" fmla="*/ 2147483647 w 306"/>
                  <a:gd name="T11" fmla="*/ 2147483647 h 799"/>
                  <a:gd name="T12" fmla="*/ 2147483647 w 306"/>
                  <a:gd name="T13" fmla="*/ 2147483647 h 799"/>
                  <a:gd name="T14" fmla="*/ 2147483647 w 306"/>
                  <a:gd name="T15" fmla="*/ 2147483647 h 799"/>
                  <a:gd name="T16" fmla="*/ 2147483647 w 306"/>
                  <a:gd name="T17" fmla="*/ 2147483647 h 799"/>
                  <a:gd name="T18" fmla="*/ 2147483647 w 306"/>
                  <a:gd name="T19" fmla="*/ 2147483647 h 799"/>
                  <a:gd name="T20" fmla="*/ 2147483647 w 306"/>
                  <a:gd name="T21" fmla="*/ 2147483647 h 799"/>
                  <a:gd name="T22" fmla="*/ 2147483647 w 306"/>
                  <a:gd name="T23" fmla="*/ 2147483647 h 799"/>
                  <a:gd name="T24" fmla="*/ 2147483647 w 306"/>
                  <a:gd name="T25" fmla="*/ 2147483647 h 799"/>
                  <a:gd name="T26" fmla="*/ 2147483647 w 306"/>
                  <a:gd name="T27" fmla="*/ 2147483647 h 799"/>
                  <a:gd name="T28" fmla="*/ 2147483647 w 306"/>
                  <a:gd name="T29" fmla="*/ 2147483647 h 799"/>
                  <a:gd name="T30" fmla="*/ 2147483647 w 306"/>
                  <a:gd name="T31" fmla="*/ 2147483647 h 799"/>
                  <a:gd name="T32" fmla="*/ 2147483647 w 306"/>
                  <a:gd name="T33" fmla="*/ 2147483647 h 799"/>
                  <a:gd name="T34" fmla="*/ 2147483647 w 306"/>
                  <a:gd name="T35" fmla="*/ 2147483647 h 799"/>
                  <a:gd name="T36" fmla="*/ 2147483647 w 306"/>
                  <a:gd name="T37" fmla="*/ 2147483647 h 799"/>
                  <a:gd name="T38" fmla="*/ 2147483647 w 306"/>
                  <a:gd name="T39" fmla="*/ 2147483647 h 799"/>
                  <a:gd name="T40" fmla="*/ 2147483647 w 306"/>
                  <a:gd name="T41" fmla="*/ 2147483647 h 799"/>
                  <a:gd name="T42" fmla="*/ 2147483647 w 306"/>
                  <a:gd name="T43" fmla="*/ 2147483647 h 799"/>
                  <a:gd name="T44" fmla="*/ 2147483647 w 306"/>
                  <a:gd name="T45" fmla="*/ 2147483647 h 799"/>
                  <a:gd name="T46" fmla="*/ 2147483647 w 306"/>
                  <a:gd name="T47" fmla="*/ 2147483647 h 799"/>
                  <a:gd name="T48" fmla="*/ 2147483647 w 306"/>
                  <a:gd name="T49" fmla="*/ 2147483647 h 799"/>
                  <a:gd name="T50" fmla="*/ 2147483647 w 306"/>
                  <a:gd name="T51" fmla="*/ 2147483647 h 799"/>
                  <a:gd name="T52" fmla="*/ 2147483647 w 306"/>
                  <a:gd name="T53" fmla="*/ 2147483647 h 799"/>
                  <a:gd name="T54" fmla="*/ 2147483647 w 306"/>
                  <a:gd name="T55" fmla="*/ 2147483647 h 799"/>
                  <a:gd name="T56" fmla="*/ 2147483647 w 306"/>
                  <a:gd name="T57" fmla="*/ 2147483647 h 799"/>
                  <a:gd name="T58" fmla="*/ 2147483647 w 306"/>
                  <a:gd name="T59" fmla="*/ 2147483647 h 799"/>
                  <a:gd name="T60" fmla="*/ 2147483647 w 306"/>
                  <a:gd name="T61" fmla="*/ 2147483647 h 799"/>
                  <a:gd name="T62" fmla="*/ 2147483647 w 306"/>
                  <a:gd name="T63" fmla="*/ 2147483647 h 799"/>
                  <a:gd name="T64" fmla="*/ 2147483647 w 306"/>
                  <a:gd name="T65" fmla="*/ 2147483647 h 799"/>
                  <a:gd name="T66" fmla="*/ 2147483647 w 306"/>
                  <a:gd name="T67" fmla="*/ 2147483647 h 799"/>
                  <a:gd name="T68" fmla="*/ 2147483647 w 306"/>
                  <a:gd name="T69" fmla="*/ 2147483647 h 799"/>
                  <a:gd name="T70" fmla="*/ 2147483647 w 306"/>
                  <a:gd name="T71" fmla="*/ 2147483647 h 799"/>
                  <a:gd name="T72" fmla="*/ 2147483647 w 306"/>
                  <a:gd name="T73" fmla="*/ 2147483647 h 799"/>
                  <a:gd name="T74" fmla="*/ 2147483647 w 306"/>
                  <a:gd name="T75" fmla="*/ 2147483647 h 799"/>
                  <a:gd name="T76" fmla="*/ 2147483647 w 306"/>
                  <a:gd name="T77" fmla="*/ 2147483647 h 799"/>
                  <a:gd name="T78" fmla="*/ 2147483647 w 306"/>
                  <a:gd name="T79" fmla="*/ 2147483647 h 799"/>
                  <a:gd name="T80" fmla="*/ 2147483647 w 306"/>
                  <a:gd name="T81" fmla="*/ 2147483647 h 799"/>
                  <a:gd name="T82" fmla="*/ 2147483647 w 306"/>
                  <a:gd name="T83" fmla="*/ 2147483647 h 7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6"/>
                  <a:gd name="T127" fmla="*/ 0 h 799"/>
                  <a:gd name="T128" fmla="*/ 306 w 306"/>
                  <a:gd name="T129" fmla="*/ 799 h 7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6" h="799">
                    <a:moveTo>
                      <a:pt x="0" y="799"/>
                    </a:moveTo>
                    <a:lnTo>
                      <a:pt x="5" y="794"/>
                    </a:lnTo>
                    <a:lnTo>
                      <a:pt x="9" y="794"/>
                    </a:lnTo>
                    <a:lnTo>
                      <a:pt x="13" y="790"/>
                    </a:lnTo>
                    <a:lnTo>
                      <a:pt x="17" y="790"/>
                    </a:lnTo>
                    <a:lnTo>
                      <a:pt x="21" y="786"/>
                    </a:lnTo>
                    <a:lnTo>
                      <a:pt x="25" y="782"/>
                    </a:lnTo>
                    <a:lnTo>
                      <a:pt x="30" y="782"/>
                    </a:lnTo>
                    <a:lnTo>
                      <a:pt x="34" y="778"/>
                    </a:lnTo>
                    <a:lnTo>
                      <a:pt x="38" y="773"/>
                    </a:lnTo>
                    <a:lnTo>
                      <a:pt x="42" y="769"/>
                    </a:lnTo>
                    <a:lnTo>
                      <a:pt x="46" y="765"/>
                    </a:lnTo>
                    <a:lnTo>
                      <a:pt x="55" y="757"/>
                    </a:lnTo>
                    <a:lnTo>
                      <a:pt x="55" y="753"/>
                    </a:lnTo>
                    <a:lnTo>
                      <a:pt x="59" y="748"/>
                    </a:lnTo>
                    <a:lnTo>
                      <a:pt x="67" y="740"/>
                    </a:lnTo>
                    <a:lnTo>
                      <a:pt x="67" y="736"/>
                    </a:lnTo>
                    <a:lnTo>
                      <a:pt x="76" y="727"/>
                    </a:lnTo>
                    <a:lnTo>
                      <a:pt x="76" y="723"/>
                    </a:lnTo>
                    <a:lnTo>
                      <a:pt x="80" y="719"/>
                    </a:lnTo>
                    <a:lnTo>
                      <a:pt x="80" y="715"/>
                    </a:lnTo>
                    <a:lnTo>
                      <a:pt x="84" y="711"/>
                    </a:lnTo>
                    <a:lnTo>
                      <a:pt x="84" y="707"/>
                    </a:lnTo>
                    <a:lnTo>
                      <a:pt x="88" y="702"/>
                    </a:lnTo>
                    <a:lnTo>
                      <a:pt x="92" y="698"/>
                    </a:lnTo>
                    <a:lnTo>
                      <a:pt x="92" y="694"/>
                    </a:lnTo>
                    <a:lnTo>
                      <a:pt x="97" y="690"/>
                    </a:lnTo>
                    <a:lnTo>
                      <a:pt x="97" y="686"/>
                    </a:lnTo>
                    <a:lnTo>
                      <a:pt x="101" y="682"/>
                    </a:lnTo>
                    <a:lnTo>
                      <a:pt x="101" y="673"/>
                    </a:lnTo>
                    <a:lnTo>
                      <a:pt x="105" y="669"/>
                    </a:lnTo>
                    <a:lnTo>
                      <a:pt x="105" y="665"/>
                    </a:lnTo>
                    <a:lnTo>
                      <a:pt x="109" y="656"/>
                    </a:lnTo>
                    <a:lnTo>
                      <a:pt x="109" y="652"/>
                    </a:lnTo>
                    <a:lnTo>
                      <a:pt x="113" y="648"/>
                    </a:lnTo>
                    <a:lnTo>
                      <a:pt x="113" y="644"/>
                    </a:lnTo>
                    <a:lnTo>
                      <a:pt x="117" y="640"/>
                    </a:lnTo>
                    <a:lnTo>
                      <a:pt x="117" y="636"/>
                    </a:lnTo>
                    <a:lnTo>
                      <a:pt x="122" y="631"/>
                    </a:lnTo>
                    <a:lnTo>
                      <a:pt x="122" y="627"/>
                    </a:lnTo>
                    <a:lnTo>
                      <a:pt x="126" y="619"/>
                    </a:lnTo>
                    <a:lnTo>
                      <a:pt x="126" y="615"/>
                    </a:lnTo>
                    <a:lnTo>
                      <a:pt x="130" y="610"/>
                    </a:lnTo>
                    <a:lnTo>
                      <a:pt x="130" y="606"/>
                    </a:lnTo>
                    <a:lnTo>
                      <a:pt x="134" y="598"/>
                    </a:lnTo>
                    <a:lnTo>
                      <a:pt x="134" y="594"/>
                    </a:lnTo>
                    <a:lnTo>
                      <a:pt x="138" y="590"/>
                    </a:lnTo>
                    <a:lnTo>
                      <a:pt x="138" y="585"/>
                    </a:lnTo>
                    <a:lnTo>
                      <a:pt x="143" y="577"/>
                    </a:lnTo>
                    <a:lnTo>
                      <a:pt x="143" y="573"/>
                    </a:lnTo>
                    <a:lnTo>
                      <a:pt x="147" y="569"/>
                    </a:lnTo>
                    <a:lnTo>
                      <a:pt x="147" y="560"/>
                    </a:lnTo>
                    <a:lnTo>
                      <a:pt x="151" y="556"/>
                    </a:lnTo>
                    <a:lnTo>
                      <a:pt x="151" y="548"/>
                    </a:lnTo>
                    <a:lnTo>
                      <a:pt x="155" y="544"/>
                    </a:lnTo>
                    <a:lnTo>
                      <a:pt x="155" y="539"/>
                    </a:lnTo>
                    <a:lnTo>
                      <a:pt x="159" y="531"/>
                    </a:lnTo>
                    <a:lnTo>
                      <a:pt x="159" y="527"/>
                    </a:lnTo>
                    <a:lnTo>
                      <a:pt x="163" y="518"/>
                    </a:lnTo>
                    <a:lnTo>
                      <a:pt x="163" y="514"/>
                    </a:lnTo>
                    <a:lnTo>
                      <a:pt x="168" y="506"/>
                    </a:lnTo>
                    <a:lnTo>
                      <a:pt x="168" y="502"/>
                    </a:lnTo>
                    <a:lnTo>
                      <a:pt x="172" y="493"/>
                    </a:lnTo>
                    <a:lnTo>
                      <a:pt x="172" y="489"/>
                    </a:lnTo>
                    <a:lnTo>
                      <a:pt x="176" y="481"/>
                    </a:lnTo>
                    <a:lnTo>
                      <a:pt x="176" y="477"/>
                    </a:lnTo>
                    <a:lnTo>
                      <a:pt x="180" y="468"/>
                    </a:lnTo>
                    <a:lnTo>
                      <a:pt x="180" y="464"/>
                    </a:lnTo>
                    <a:lnTo>
                      <a:pt x="184" y="456"/>
                    </a:lnTo>
                    <a:lnTo>
                      <a:pt x="184" y="452"/>
                    </a:lnTo>
                    <a:lnTo>
                      <a:pt x="188" y="443"/>
                    </a:lnTo>
                    <a:lnTo>
                      <a:pt x="188" y="439"/>
                    </a:lnTo>
                    <a:lnTo>
                      <a:pt x="193" y="431"/>
                    </a:lnTo>
                    <a:lnTo>
                      <a:pt x="193" y="422"/>
                    </a:lnTo>
                    <a:lnTo>
                      <a:pt x="197" y="418"/>
                    </a:lnTo>
                    <a:lnTo>
                      <a:pt x="197" y="401"/>
                    </a:lnTo>
                    <a:lnTo>
                      <a:pt x="201" y="397"/>
                    </a:lnTo>
                    <a:lnTo>
                      <a:pt x="201" y="389"/>
                    </a:lnTo>
                    <a:lnTo>
                      <a:pt x="205" y="381"/>
                    </a:lnTo>
                    <a:lnTo>
                      <a:pt x="205" y="376"/>
                    </a:lnTo>
                    <a:lnTo>
                      <a:pt x="209" y="368"/>
                    </a:lnTo>
                    <a:lnTo>
                      <a:pt x="209" y="360"/>
                    </a:lnTo>
                    <a:lnTo>
                      <a:pt x="214" y="355"/>
                    </a:lnTo>
                    <a:lnTo>
                      <a:pt x="214" y="347"/>
                    </a:lnTo>
                    <a:lnTo>
                      <a:pt x="218" y="339"/>
                    </a:lnTo>
                    <a:lnTo>
                      <a:pt x="218" y="335"/>
                    </a:lnTo>
                    <a:lnTo>
                      <a:pt x="222" y="326"/>
                    </a:lnTo>
                    <a:lnTo>
                      <a:pt x="222" y="318"/>
                    </a:lnTo>
                    <a:lnTo>
                      <a:pt x="226" y="309"/>
                    </a:lnTo>
                    <a:lnTo>
                      <a:pt x="226" y="305"/>
                    </a:lnTo>
                    <a:lnTo>
                      <a:pt x="230" y="297"/>
                    </a:lnTo>
                    <a:lnTo>
                      <a:pt x="230" y="289"/>
                    </a:lnTo>
                    <a:lnTo>
                      <a:pt x="234" y="280"/>
                    </a:lnTo>
                    <a:lnTo>
                      <a:pt x="234" y="272"/>
                    </a:lnTo>
                    <a:lnTo>
                      <a:pt x="239" y="268"/>
                    </a:lnTo>
                    <a:lnTo>
                      <a:pt x="239" y="259"/>
                    </a:lnTo>
                    <a:lnTo>
                      <a:pt x="243" y="251"/>
                    </a:lnTo>
                    <a:lnTo>
                      <a:pt x="243" y="243"/>
                    </a:lnTo>
                    <a:lnTo>
                      <a:pt x="247" y="234"/>
                    </a:lnTo>
                    <a:lnTo>
                      <a:pt x="247" y="230"/>
                    </a:lnTo>
                    <a:lnTo>
                      <a:pt x="251" y="222"/>
                    </a:lnTo>
                    <a:lnTo>
                      <a:pt x="251" y="213"/>
                    </a:lnTo>
                    <a:lnTo>
                      <a:pt x="255" y="205"/>
                    </a:lnTo>
                    <a:lnTo>
                      <a:pt x="255" y="197"/>
                    </a:lnTo>
                    <a:lnTo>
                      <a:pt x="260" y="188"/>
                    </a:lnTo>
                    <a:lnTo>
                      <a:pt x="260" y="184"/>
                    </a:lnTo>
                    <a:lnTo>
                      <a:pt x="264" y="176"/>
                    </a:lnTo>
                    <a:lnTo>
                      <a:pt x="264" y="167"/>
                    </a:lnTo>
                    <a:lnTo>
                      <a:pt x="268" y="159"/>
                    </a:lnTo>
                    <a:lnTo>
                      <a:pt x="268" y="151"/>
                    </a:lnTo>
                    <a:lnTo>
                      <a:pt x="272" y="142"/>
                    </a:lnTo>
                    <a:lnTo>
                      <a:pt x="272" y="134"/>
                    </a:lnTo>
                    <a:lnTo>
                      <a:pt x="276" y="126"/>
                    </a:lnTo>
                    <a:lnTo>
                      <a:pt x="276" y="121"/>
                    </a:lnTo>
                    <a:lnTo>
                      <a:pt x="280" y="113"/>
                    </a:lnTo>
                    <a:lnTo>
                      <a:pt x="280" y="105"/>
                    </a:lnTo>
                    <a:lnTo>
                      <a:pt x="285" y="96"/>
                    </a:lnTo>
                    <a:lnTo>
                      <a:pt x="285" y="88"/>
                    </a:lnTo>
                    <a:lnTo>
                      <a:pt x="289" y="80"/>
                    </a:lnTo>
                    <a:lnTo>
                      <a:pt x="289" y="71"/>
                    </a:lnTo>
                    <a:lnTo>
                      <a:pt x="293" y="63"/>
                    </a:lnTo>
                    <a:lnTo>
                      <a:pt x="293" y="50"/>
                    </a:lnTo>
                    <a:lnTo>
                      <a:pt x="297" y="42"/>
                    </a:lnTo>
                    <a:lnTo>
                      <a:pt x="297" y="34"/>
                    </a:lnTo>
                    <a:lnTo>
                      <a:pt x="301" y="25"/>
                    </a:lnTo>
                    <a:lnTo>
                      <a:pt x="301" y="17"/>
                    </a:lnTo>
                    <a:lnTo>
                      <a:pt x="306" y="9"/>
                    </a:lnTo>
                    <a:lnTo>
                      <a:pt x="306" y="0"/>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69" name="Freeform 177"/>
              <p:cNvSpPr>
                <a:spLocks/>
              </p:cNvSpPr>
              <p:nvPr/>
            </p:nvSpPr>
            <p:spPr bwMode="auto">
              <a:xfrm>
                <a:off x="6390824" y="1835824"/>
                <a:ext cx="483090" cy="1236421"/>
              </a:xfrm>
              <a:custGeom>
                <a:avLst/>
                <a:gdLst>
                  <a:gd name="T0" fmla="*/ 2147483647 w 305"/>
                  <a:gd name="T1" fmla="*/ 2147483647 h 786"/>
                  <a:gd name="T2" fmla="*/ 2147483647 w 305"/>
                  <a:gd name="T3" fmla="*/ 2147483647 h 786"/>
                  <a:gd name="T4" fmla="*/ 2147483647 w 305"/>
                  <a:gd name="T5" fmla="*/ 2147483647 h 786"/>
                  <a:gd name="T6" fmla="*/ 2147483647 w 305"/>
                  <a:gd name="T7" fmla="*/ 2147483647 h 786"/>
                  <a:gd name="T8" fmla="*/ 2147483647 w 305"/>
                  <a:gd name="T9" fmla="*/ 2147483647 h 786"/>
                  <a:gd name="T10" fmla="*/ 2147483647 w 305"/>
                  <a:gd name="T11" fmla="*/ 2147483647 h 786"/>
                  <a:gd name="T12" fmla="*/ 2147483647 w 305"/>
                  <a:gd name="T13" fmla="*/ 2147483647 h 786"/>
                  <a:gd name="T14" fmla="*/ 2147483647 w 305"/>
                  <a:gd name="T15" fmla="*/ 2147483647 h 786"/>
                  <a:gd name="T16" fmla="*/ 2147483647 w 305"/>
                  <a:gd name="T17" fmla="*/ 2147483647 h 786"/>
                  <a:gd name="T18" fmla="*/ 2147483647 w 305"/>
                  <a:gd name="T19" fmla="*/ 2147483647 h 786"/>
                  <a:gd name="T20" fmla="*/ 2147483647 w 305"/>
                  <a:gd name="T21" fmla="*/ 2147483647 h 786"/>
                  <a:gd name="T22" fmla="*/ 2147483647 w 305"/>
                  <a:gd name="T23" fmla="*/ 2147483647 h 786"/>
                  <a:gd name="T24" fmla="*/ 2147483647 w 305"/>
                  <a:gd name="T25" fmla="*/ 2147483647 h 786"/>
                  <a:gd name="T26" fmla="*/ 2147483647 w 305"/>
                  <a:gd name="T27" fmla="*/ 2147483647 h 786"/>
                  <a:gd name="T28" fmla="*/ 2147483647 w 305"/>
                  <a:gd name="T29" fmla="*/ 2147483647 h 786"/>
                  <a:gd name="T30" fmla="*/ 2147483647 w 305"/>
                  <a:gd name="T31" fmla="*/ 2147483647 h 786"/>
                  <a:gd name="T32" fmla="*/ 2147483647 w 305"/>
                  <a:gd name="T33" fmla="*/ 2147483647 h 786"/>
                  <a:gd name="T34" fmla="*/ 2147483647 w 305"/>
                  <a:gd name="T35" fmla="*/ 2147483647 h 786"/>
                  <a:gd name="T36" fmla="*/ 2147483647 w 305"/>
                  <a:gd name="T37" fmla="*/ 2147483647 h 786"/>
                  <a:gd name="T38" fmla="*/ 2147483647 w 305"/>
                  <a:gd name="T39" fmla="*/ 2147483647 h 786"/>
                  <a:gd name="T40" fmla="*/ 2147483647 w 305"/>
                  <a:gd name="T41" fmla="*/ 2147483647 h 786"/>
                  <a:gd name="T42" fmla="*/ 2147483647 w 305"/>
                  <a:gd name="T43" fmla="*/ 2147483647 h 786"/>
                  <a:gd name="T44" fmla="*/ 2147483647 w 305"/>
                  <a:gd name="T45" fmla="*/ 2147483647 h 786"/>
                  <a:gd name="T46" fmla="*/ 2147483647 w 305"/>
                  <a:gd name="T47" fmla="*/ 2147483647 h 786"/>
                  <a:gd name="T48" fmla="*/ 2147483647 w 305"/>
                  <a:gd name="T49" fmla="*/ 2147483647 h 786"/>
                  <a:gd name="T50" fmla="*/ 2147483647 w 305"/>
                  <a:gd name="T51" fmla="*/ 2147483647 h 786"/>
                  <a:gd name="T52" fmla="*/ 2147483647 w 305"/>
                  <a:gd name="T53" fmla="*/ 2147483647 h 786"/>
                  <a:gd name="T54" fmla="*/ 2147483647 w 305"/>
                  <a:gd name="T55" fmla="*/ 2147483647 h 786"/>
                  <a:gd name="T56" fmla="*/ 2147483647 w 305"/>
                  <a:gd name="T57" fmla="*/ 2147483647 h 786"/>
                  <a:gd name="T58" fmla="*/ 2147483647 w 305"/>
                  <a:gd name="T59" fmla="*/ 2147483647 h 786"/>
                  <a:gd name="T60" fmla="*/ 2147483647 w 305"/>
                  <a:gd name="T61" fmla="*/ 2147483647 h 786"/>
                  <a:gd name="T62" fmla="*/ 2147483647 w 305"/>
                  <a:gd name="T63" fmla="*/ 2147483647 h 786"/>
                  <a:gd name="T64" fmla="*/ 2147483647 w 305"/>
                  <a:gd name="T65" fmla="*/ 2147483647 h 786"/>
                  <a:gd name="T66" fmla="*/ 2147483647 w 305"/>
                  <a:gd name="T67" fmla="*/ 2147483647 h 786"/>
                  <a:gd name="T68" fmla="*/ 2147483647 w 305"/>
                  <a:gd name="T69" fmla="*/ 2147483647 h 786"/>
                  <a:gd name="T70" fmla="*/ 2147483647 w 305"/>
                  <a:gd name="T71" fmla="*/ 2147483647 h 786"/>
                  <a:gd name="T72" fmla="*/ 2147483647 w 305"/>
                  <a:gd name="T73" fmla="*/ 2147483647 h 786"/>
                  <a:gd name="T74" fmla="*/ 2147483647 w 305"/>
                  <a:gd name="T75" fmla="*/ 2147483647 h 786"/>
                  <a:gd name="T76" fmla="*/ 2147483647 w 305"/>
                  <a:gd name="T77" fmla="*/ 2147483647 h 786"/>
                  <a:gd name="T78" fmla="*/ 2147483647 w 305"/>
                  <a:gd name="T79" fmla="*/ 2147483647 h 786"/>
                  <a:gd name="T80" fmla="*/ 2147483647 w 305"/>
                  <a:gd name="T81" fmla="*/ 2147483647 h 786"/>
                  <a:gd name="T82" fmla="*/ 2147483647 w 305"/>
                  <a:gd name="T83" fmla="*/ 2147483647 h 7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5"/>
                  <a:gd name="T127" fmla="*/ 0 h 786"/>
                  <a:gd name="T128" fmla="*/ 305 w 305"/>
                  <a:gd name="T129" fmla="*/ 786 h 7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5" h="786">
                    <a:moveTo>
                      <a:pt x="0" y="786"/>
                    </a:moveTo>
                    <a:lnTo>
                      <a:pt x="4" y="778"/>
                    </a:lnTo>
                    <a:lnTo>
                      <a:pt x="4" y="769"/>
                    </a:lnTo>
                    <a:lnTo>
                      <a:pt x="8" y="765"/>
                    </a:lnTo>
                    <a:lnTo>
                      <a:pt x="8" y="757"/>
                    </a:lnTo>
                    <a:lnTo>
                      <a:pt x="12" y="749"/>
                    </a:lnTo>
                    <a:lnTo>
                      <a:pt x="12" y="740"/>
                    </a:lnTo>
                    <a:lnTo>
                      <a:pt x="16" y="732"/>
                    </a:lnTo>
                    <a:lnTo>
                      <a:pt x="16" y="723"/>
                    </a:lnTo>
                    <a:lnTo>
                      <a:pt x="20" y="715"/>
                    </a:lnTo>
                    <a:lnTo>
                      <a:pt x="20" y="707"/>
                    </a:lnTo>
                    <a:lnTo>
                      <a:pt x="25" y="698"/>
                    </a:lnTo>
                    <a:lnTo>
                      <a:pt x="25" y="690"/>
                    </a:lnTo>
                    <a:lnTo>
                      <a:pt x="29" y="686"/>
                    </a:lnTo>
                    <a:lnTo>
                      <a:pt x="29" y="677"/>
                    </a:lnTo>
                    <a:lnTo>
                      <a:pt x="33" y="669"/>
                    </a:lnTo>
                    <a:lnTo>
                      <a:pt x="33" y="661"/>
                    </a:lnTo>
                    <a:lnTo>
                      <a:pt x="37" y="652"/>
                    </a:lnTo>
                    <a:lnTo>
                      <a:pt x="37" y="644"/>
                    </a:lnTo>
                    <a:lnTo>
                      <a:pt x="41" y="636"/>
                    </a:lnTo>
                    <a:lnTo>
                      <a:pt x="41" y="627"/>
                    </a:lnTo>
                    <a:lnTo>
                      <a:pt x="46" y="623"/>
                    </a:lnTo>
                    <a:lnTo>
                      <a:pt x="46" y="615"/>
                    </a:lnTo>
                    <a:lnTo>
                      <a:pt x="50" y="606"/>
                    </a:lnTo>
                    <a:lnTo>
                      <a:pt x="50" y="598"/>
                    </a:lnTo>
                    <a:lnTo>
                      <a:pt x="54" y="590"/>
                    </a:lnTo>
                    <a:lnTo>
                      <a:pt x="54" y="581"/>
                    </a:lnTo>
                    <a:lnTo>
                      <a:pt x="58" y="577"/>
                    </a:lnTo>
                    <a:lnTo>
                      <a:pt x="58" y="569"/>
                    </a:lnTo>
                    <a:lnTo>
                      <a:pt x="62" y="560"/>
                    </a:lnTo>
                    <a:lnTo>
                      <a:pt x="62" y="552"/>
                    </a:lnTo>
                    <a:lnTo>
                      <a:pt x="66" y="544"/>
                    </a:lnTo>
                    <a:lnTo>
                      <a:pt x="66" y="540"/>
                    </a:lnTo>
                    <a:lnTo>
                      <a:pt x="71" y="531"/>
                    </a:lnTo>
                    <a:lnTo>
                      <a:pt x="71" y="523"/>
                    </a:lnTo>
                    <a:lnTo>
                      <a:pt x="75" y="514"/>
                    </a:lnTo>
                    <a:lnTo>
                      <a:pt x="75" y="506"/>
                    </a:lnTo>
                    <a:lnTo>
                      <a:pt x="79" y="502"/>
                    </a:lnTo>
                    <a:lnTo>
                      <a:pt x="79" y="494"/>
                    </a:lnTo>
                    <a:lnTo>
                      <a:pt x="83" y="485"/>
                    </a:lnTo>
                    <a:lnTo>
                      <a:pt x="83" y="477"/>
                    </a:lnTo>
                    <a:lnTo>
                      <a:pt x="87" y="473"/>
                    </a:lnTo>
                    <a:lnTo>
                      <a:pt x="87" y="456"/>
                    </a:lnTo>
                    <a:lnTo>
                      <a:pt x="92" y="448"/>
                    </a:lnTo>
                    <a:lnTo>
                      <a:pt x="92" y="443"/>
                    </a:lnTo>
                    <a:lnTo>
                      <a:pt x="96" y="435"/>
                    </a:lnTo>
                    <a:lnTo>
                      <a:pt x="96" y="427"/>
                    </a:lnTo>
                    <a:lnTo>
                      <a:pt x="100" y="422"/>
                    </a:lnTo>
                    <a:lnTo>
                      <a:pt x="100" y="414"/>
                    </a:lnTo>
                    <a:lnTo>
                      <a:pt x="104" y="406"/>
                    </a:lnTo>
                    <a:lnTo>
                      <a:pt x="104" y="402"/>
                    </a:lnTo>
                    <a:lnTo>
                      <a:pt x="108" y="393"/>
                    </a:lnTo>
                    <a:lnTo>
                      <a:pt x="108" y="385"/>
                    </a:lnTo>
                    <a:lnTo>
                      <a:pt x="112" y="381"/>
                    </a:lnTo>
                    <a:lnTo>
                      <a:pt x="112" y="372"/>
                    </a:lnTo>
                    <a:lnTo>
                      <a:pt x="117" y="364"/>
                    </a:lnTo>
                    <a:lnTo>
                      <a:pt x="117" y="360"/>
                    </a:lnTo>
                    <a:lnTo>
                      <a:pt x="121" y="351"/>
                    </a:lnTo>
                    <a:lnTo>
                      <a:pt x="121" y="347"/>
                    </a:lnTo>
                    <a:lnTo>
                      <a:pt x="125" y="339"/>
                    </a:lnTo>
                    <a:lnTo>
                      <a:pt x="125" y="335"/>
                    </a:lnTo>
                    <a:lnTo>
                      <a:pt x="129" y="326"/>
                    </a:lnTo>
                    <a:lnTo>
                      <a:pt x="129" y="322"/>
                    </a:lnTo>
                    <a:lnTo>
                      <a:pt x="133" y="314"/>
                    </a:lnTo>
                    <a:lnTo>
                      <a:pt x="133" y="305"/>
                    </a:lnTo>
                    <a:lnTo>
                      <a:pt x="137" y="301"/>
                    </a:lnTo>
                    <a:lnTo>
                      <a:pt x="137" y="297"/>
                    </a:lnTo>
                    <a:lnTo>
                      <a:pt x="142" y="289"/>
                    </a:lnTo>
                    <a:lnTo>
                      <a:pt x="142" y="285"/>
                    </a:lnTo>
                    <a:lnTo>
                      <a:pt x="146" y="276"/>
                    </a:lnTo>
                    <a:lnTo>
                      <a:pt x="146" y="272"/>
                    </a:lnTo>
                    <a:lnTo>
                      <a:pt x="150" y="264"/>
                    </a:lnTo>
                    <a:lnTo>
                      <a:pt x="150" y="259"/>
                    </a:lnTo>
                    <a:lnTo>
                      <a:pt x="154" y="251"/>
                    </a:lnTo>
                    <a:lnTo>
                      <a:pt x="154" y="247"/>
                    </a:lnTo>
                    <a:lnTo>
                      <a:pt x="158" y="243"/>
                    </a:lnTo>
                    <a:lnTo>
                      <a:pt x="158" y="234"/>
                    </a:lnTo>
                    <a:lnTo>
                      <a:pt x="163" y="230"/>
                    </a:lnTo>
                    <a:lnTo>
                      <a:pt x="163" y="226"/>
                    </a:lnTo>
                    <a:lnTo>
                      <a:pt x="167" y="218"/>
                    </a:lnTo>
                    <a:lnTo>
                      <a:pt x="167" y="213"/>
                    </a:lnTo>
                    <a:lnTo>
                      <a:pt x="171" y="209"/>
                    </a:lnTo>
                    <a:lnTo>
                      <a:pt x="171" y="201"/>
                    </a:lnTo>
                    <a:lnTo>
                      <a:pt x="175" y="197"/>
                    </a:lnTo>
                    <a:lnTo>
                      <a:pt x="175" y="193"/>
                    </a:lnTo>
                    <a:lnTo>
                      <a:pt x="179" y="188"/>
                    </a:lnTo>
                    <a:lnTo>
                      <a:pt x="179" y="180"/>
                    </a:lnTo>
                    <a:lnTo>
                      <a:pt x="183" y="176"/>
                    </a:lnTo>
                    <a:lnTo>
                      <a:pt x="183" y="168"/>
                    </a:lnTo>
                    <a:lnTo>
                      <a:pt x="188" y="163"/>
                    </a:lnTo>
                    <a:lnTo>
                      <a:pt x="188" y="159"/>
                    </a:lnTo>
                    <a:lnTo>
                      <a:pt x="192" y="151"/>
                    </a:lnTo>
                    <a:lnTo>
                      <a:pt x="192" y="147"/>
                    </a:lnTo>
                    <a:lnTo>
                      <a:pt x="196" y="142"/>
                    </a:lnTo>
                    <a:lnTo>
                      <a:pt x="196" y="138"/>
                    </a:lnTo>
                    <a:lnTo>
                      <a:pt x="200" y="134"/>
                    </a:lnTo>
                    <a:lnTo>
                      <a:pt x="200" y="130"/>
                    </a:lnTo>
                    <a:lnTo>
                      <a:pt x="204" y="126"/>
                    </a:lnTo>
                    <a:lnTo>
                      <a:pt x="204" y="122"/>
                    </a:lnTo>
                    <a:lnTo>
                      <a:pt x="209" y="117"/>
                    </a:lnTo>
                    <a:lnTo>
                      <a:pt x="209" y="113"/>
                    </a:lnTo>
                    <a:lnTo>
                      <a:pt x="213" y="109"/>
                    </a:lnTo>
                    <a:lnTo>
                      <a:pt x="213" y="105"/>
                    </a:lnTo>
                    <a:lnTo>
                      <a:pt x="217" y="101"/>
                    </a:lnTo>
                    <a:lnTo>
                      <a:pt x="217" y="96"/>
                    </a:lnTo>
                    <a:lnTo>
                      <a:pt x="221" y="92"/>
                    </a:lnTo>
                    <a:lnTo>
                      <a:pt x="221" y="88"/>
                    </a:lnTo>
                    <a:lnTo>
                      <a:pt x="225" y="84"/>
                    </a:lnTo>
                    <a:lnTo>
                      <a:pt x="229" y="80"/>
                    </a:lnTo>
                    <a:lnTo>
                      <a:pt x="229" y="76"/>
                    </a:lnTo>
                    <a:lnTo>
                      <a:pt x="238" y="67"/>
                    </a:lnTo>
                    <a:lnTo>
                      <a:pt x="238" y="63"/>
                    </a:lnTo>
                    <a:lnTo>
                      <a:pt x="246" y="55"/>
                    </a:lnTo>
                    <a:lnTo>
                      <a:pt x="246" y="50"/>
                    </a:lnTo>
                    <a:lnTo>
                      <a:pt x="250" y="46"/>
                    </a:lnTo>
                    <a:lnTo>
                      <a:pt x="259" y="38"/>
                    </a:lnTo>
                    <a:lnTo>
                      <a:pt x="259" y="34"/>
                    </a:lnTo>
                    <a:lnTo>
                      <a:pt x="263" y="30"/>
                    </a:lnTo>
                    <a:lnTo>
                      <a:pt x="267" y="25"/>
                    </a:lnTo>
                    <a:lnTo>
                      <a:pt x="271" y="21"/>
                    </a:lnTo>
                    <a:lnTo>
                      <a:pt x="275" y="17"/>
                    </a:lnTo>
                    <a:lnTo>
                      <a:pt x="280" y="13"/>
                    </a:lnTo>
                    <a:lnTo>
                      <a:pt x="284" y="9"/>
                    </a:lnTo>
                    <a:lnTo>
                      <a:pt x="288" y="9"/>
                    </a:lnTo>
                    <a:lnTo>
                      <a:pt x="292" y="4"/>
                    </a:lnTo>
                    <a:lnTo>
                      <a:pt x="296" y="4"/>
                    </a:lnTo>
                    <a:lnTo>
                      <a:pt x="301" y="0"/>
                    </a:lnTo>
                    <a:lnTo>
                      <a:pt x="305" y="0"/>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70" name="Freeform 178"/>
              <p:cNvSpPr>
                <a:spLocks/>
              </p:cNvSpPr>
              <p:nvPr/>
            </p:nvSpPr>
            <p:spPr bwMode="auto">
              <a:xfrm>
                <a:off x="6884592" y="1835829"/>
                <a:ext cx="397683" cy="738418"/>
              </a:xfrm>
              <a:custGeom>
                <a:avLst/>
                <a:gdLst>
                  <a:gd name="T0" fmla="*/ 2147483647 w 251"/>
                  <a:gd name="T1" fmla="*/ 0 h 464"/>
                  <a:gd name="T2" fmla="*/ 2147483647 w 251"/>
                  <a:gd name="T3" fmla="*/ 0 h 464"/>
                  <a:gd name="T4" fmla="*/ 2147483647 w 251"/>
                  <a:gd name="T5" fmla="*/ 0 h 464"/>
                  <a:gd name="T6" fmla="*/ 2147483647 w 251"/>
                  <a:gd name="T7" fmla="*/ 0 h 464"/>
                  <a:gd name="T8" fmla="*/ 2147483647 w 251"/>
                  <a:gd name="T9" fmla="*/ 2147483647 h 464"/>
                  <a:gd name="T10" fmla="*/ 2147483647 w 251"/>
                  <a:gd name="T11" fmla="*/ 2147483647 h 464"/>
                  <a:gd name="T12" fmla="*/ 2147483647 w 251"/>
                  <a:gd name="T13" fmla="*/ 2147483647 h 464"/>
                  <a:gd name="T14" fmla="*/ 2147483647 w 251"/>
                  <a:gd name="T15" fmla="*/ 2147483647 h 464"/>
                  <a:gd name="T16" fmla="*/ 2147483647 w 251"/>
                  <a:gd name="T17" fmla="*/ 2147483647 h 464"/>
                  <a:gd name="T18" fmla="*/ 2147483647 w 251"/>
                  <a:gd name="T19" fmla="*/ 2147483647 h 464"/>
                  <a:gd name="T20" fmla="*/ 2147483647 w 251"/>
                  <a:gd name="T21" fmla="*/ 2147483647 h 464"/>
                  <a:gd name="T22" fmla="*/ 2147483647 w 251"/>
                  <a:gd name="T23" fmla="*/ 2147483647 h 464"/>
                  <a:gd name="T24" fmla="*/ 2147483647 w 251"/>
                  <a:gd name="T25" fmla="*/ 2147483647 h 464"/>
                  <a:gd name="T26" fmla="*/ 2147483647 w 251"/>
                  <a:gd name="T27" fmla="*/ 2147483647 h 464"/>
                  <a:gd name="T28" fmla="*/ 2147483647 w 251"/>
                  <a:gd name="T29" fmla="*/ 2147483647 h 464"/>
                  <a:gd name="T30" fmla="*/ 2147483647 w 251"/>
                  <a:gd name="T31" fmla="*/ 2147483647 h 464"/>
                  <a:gd name="T32" fmla="*/ 2147483647 w 251"/>
                  <a:gd name="T33" fmla="*/ 2147483647 h 464"/>
                  <a:gd name="T34" fmla="*/ 2147483647 w 251"/>
                  <a:gd name="T35" fmla="*/ 2147483647 h 464"/>
                  <a:gd name="T36" fmla="*/ 2147483647 w 251"/>
                  <a:gd name="T37" fmla="*/ 2147483647 h 464"/>
                  <a:gd name="T38" fmla="*/ 2147483647 w 251"/>
                  <a:gd name="T39" fmla="*/ 2147483647 h 464"/>
                  <a:gd name="T40" fmla="*/ 2147483647 w 251"/>
                  <a:gd name="T41" fmla="*/ 2147483647 h 464"/>
                  <a:gd name="T42" fmla="*/ 2147483647 w 251"/>
                  <a:gd name="T43" fmla="*/ 2147483647 h 464"/>
                  <a:gd name="T44" fmla="*/ 2147483647 w 251"/>
                  <a:gd name="T45" fmla="*/ 2147483647 h 464"/>
                  <a:gd name="T46" fmla="*/ 2147483647 w 251"/>
                  <a:gd name="T47" fmla="*/ 2147483647 h 464"/>
                  <a:gd name="T48" fmla="*/ 2147483647 w 251"/>
                  <a:gd name="T49" fmla="*/ 2147483647 h 464"/>
                  <a:gd name="T50" fmla="*/ 2147483647 w 251"/>
                  <a:gd name="T51" fmla="*/ 2147483647 h 464"/>
                  <a:gd name="T52" fmla="*/ 2147483647 w 251"/>
                  <a:gd name="T53" fmla="*/ 2147483647 h 464"/>
                  <a:gd name="T54" fmla="*/ 2147483647 w 251"/>
                  <a:gd name="T55" fmla="*/ 2147483647 h 464"/>
                  <a:gd name="T56" fmla="*/ 2147483647 w 251"/>
                  <a:gd name="T57" fmla="*/ 2147483647 h 464"/>
                  <a:gd name="T58" fmla="*/ 2147483647 w 251"/>
                  <a:gd name="T59" fmla="*/ 2147483647 h 464"/>
                  <a:gd name="T60" fmla="*/ 2147483647 w 251"/>
                  <a:gd name="T61" fmla="*/ 2147483647 h 464"/>
                  <a:gd name="T62" fmla="*/ 2147483647 w 251"/>
                  <a:gd name="T63" fmla="*/ 2147483647 h 464"/>
                  <a:gd name="T64" fmla="*/ 2147483647 w 251"/>
                  <a:gd name="T65" fmla="*/ 2147483647 h 464"/>
                  <a:gd name="T66" fmla="*/ 2147483647 w 251"/>
                  <a:gd name="T67" fmla="*/ 2147483647 h 464"/>
                  <a:gd name="T68" fmla="*/ 2147483647 w 251"/>
                  <a:gd name="T69" fmla="*/ 2147483647 h 464"/>
                  <a:gd name="T70" fmla="*/ 2147483647 w 251"/>
                  <a:gd name="T71" fmla="*/ 2147483647 h 464"/>
                  <a:gd name="T72" fmla="*/ 2147483647 w 251"/>
                  <a:gd name="T73" fmla="*/ 2147483647 h 464"/>
                  <a:gd name="T74" fmla="*/ 2147483647 w 251"/>
                  <a:gd name="T75" fmla="*/ 2147483647 h 464"/>
                  <a:gd name="T76" fmla="*/ 2147483647 w 251"/>
                  <a:gd name="T77" fmla="*/ 2147483647 h 464"/>
                  <a:gd name="T78" fmla="*/ 2147483647 w 251"/>
                  <a:gd name="T79" fmla="*/ 2147483647 h 464"/>
                  <a:gd name="T80" fmla="*/ 2147483647 w 251"/>
                  <a:gd name="T81" fmla="*/ 2147483647 h 464"/>
                  <a:gd name="T82" fmla="*/ 2147483647 w 251"/>
                  <a:gd name="T83" fmla="*/ 2147483647 h 464"/>
                  <a:gd name="T84" fmla="*/ 2147483647 w 251"/>
                  <a:gd name="T85" fmla="*/ 2147483647 h 464"/>
                  <a:gd name="T86" fmla="*/ 2147483647 w 251"/>
                  <a:gd name="T87" fmla="*/ 2147483647 h 464"/>
                  <a:gd name="T88" fmla="*/ 2147483647 w 251"/>
                  <a:gd name="T89" fmla="*/ 2147483647 h 464"/>
                  <a:gd name="T90" fmla="*/ 2147483647 w 251"/>
                  <a:gd name="T91" fmla="*/ 2147483647 h 464"/>
                  <a:gd name="T92" fmla="*/ 2147483647 w 251"/>
                  <a:gd name="T93" fmla="*/ 2147483647 h 4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1"/>
                  <a:gd name="T142" fmla="*/ 0 h 464"/>
                  <a:gd name="T143" fmla="*/ 251 w 251"/>
                  <a:gd name="T144" fmla="*/ 464 h 4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1" h="464">
                    <a:moveTo>
                      <a:pt x="0" y="0"/>
                    </a:moveTo>
                    <a:lnTo>
                      <a:pt x="4" y="0"/>
                    </a:lnTo>
                    <a:lnTo>
                      <a:pt x="8" y="0"/>
                    </a:lnTo>
                    <a:lnTo>
                      <a:pt x="12" y="0"/>
                    </a:lnTo>
                    <a:lnTo>
                      <a:pt x="16" y="0"/>
                    </a:lnTo>
                    <a:lnTo>
                      <a:pt x="21" y="0"/>
                    </a:lnTo>
                    <a:lnTo>
                      <a:pt x="25" y="0"/>
                    </a:lnTo>
                    <a:lnTo>
                      <a:pt x="29" y="0"/>
                    </a:lnTo>
                    <a:lnTo>
                      <a:pt x="33" y="0"/>
                    </a:lnTo>
                    <a:lnTo>
                      <a:pt x="37" y="4"/>
                    </a:lnTo>
                    <a:lnTo>
                      <a:pt x="42" y="4"/>
                    </a:lnTo>
                    <a:lnTo>
                      <a:pt x="46" y="9"/>
                    </a:lnTo>
                    <a:lnTo>
                      <a:pt x="50" y="9"/>
                    </a:lnTo>
                    <a:lnTo>
                      <a:pt x="54" y="13"/>
                    </a:lnTo>
                    <a:lnTo>
                      <a:pt x="58" y="17"/>
                    </a:lnTo>
                    <a:lnTo>
                      <a:pt x="62" y="17"/>
                    </a:lnTo>
                    <a:lnTo>
                      <a:pt x="67" y="21"/>
                    </a:lnTo>
                    <a:lnTo>
                      <a:pt x="71" y="25"/>
                    </a:lnTo>
                    <a:lnTo>
                      <a:pt x="79" y="34"/>
                    </a:lnTo>
                    <a:lnTo>
                      <a:pt x="79" y="38"/>
                    </a:lnTo>
                    <a:lnTo>
                      <a:pt x="83" y="42"/>
                    </a:lnTo>
                    <a:lnTo>
                      <a:pt x="87" y="46"/>
                    </a:lnTo>
                    <a:lnTo>
                      <a:pt x="96" y="55"/>
                    </a:lnTo>
                    <a:lnTo>
                      <a:pt x="96" y="59"/>
                    </a:lnTo>
                    <a:lnTo>
                      <a:pt x="104" y="67"/>
                    </a:lnTo>
                    <a:lnTo>
                      <a:pt x="104" y="71"/>
                    </a:lnTo>
                    <a:lnTo>
                      <a:pt x="108" y="76"/>
                    </a:lnTo>
                    <a:lnTo>
                      <a:pt x="108" y="80"/>
                    </a:lnTo>
                    <a:lnTo>
                      <a:pt x="113" y="84"/>
                    </a:lnTo>
                    <a:lnTo>
                      <a:pt x="113" y="88"/>
                    </a:lnTo>
                    <a:lnTo>
                      <a:pt x="117" y="92"/>
                    </a:lnTo>
                    <a:lnTo>
                      <a:pt x="121" y="96"/>
                    </a:lnTo>
                    <a:lnTo>
                      <a:pt x="121" y="101"/>
                    </a:lnTo>
                    <a:lnTo>
                      <a:pt x="125" y="105"/>
                    </a:lnTo>
                    <a:lnTo>
                      <a:pt x="125" y="109"/>
                    </a:lnTo>
                    <a:lnTo>
                      <a:pt x="129" y="113"/>
                    </a:lnTo>
                    <a:lnTo>
                      <a:pt x="129" y="117"/>
                    </a:lnTo>
                    <a:lnTo>
                      <a:pt x="133" y="122"/>
                    </a:lnTo>
                    <a:lnTo>
                      <a:pt x="133" y="126"/>
                    </a:lnTo>
                    <a:lnTo>
                      <a:pt x="138" y="130"/>
                    </a:lnTo>
                    <a:lnTo>
                      <a:pt x="138" y="134"/>
                    </a:lnTo>
                    <a:lnTo>
                      <a:pt x="142" y="138"/>
                    </a:lnTo>
                    <a:lnTo>
                      <a:pt x="142" y="142"/>
                    </a:lnTo>
                    <a:lnTo>
                      <a:pt x="146" y="151"/>
                    </a:lnTo>
                    <a:lnTo>
                      <a:pt x="146" y="155"/>
                    </a:lnTo>
                    <a:lnTo>
                      <a:pt x="150" y="159"/>
                    </a:lnTo>
                    <a:lnTo>
                      <a:pt x="150" y="163"/>
                    </a:lnTo>
                    <a:lnTo>
                      <a:pt x="154" y="168"/>
                    </a:lnTo>
                    <a:lnTo>
                      <a:pt x="154" y="172"/>
                    </a:lnTo>
                    <a:lnTo>
                      <a:pt x="159" y="176"/>
                    </a:lnTo>
                    <a:lnTo>
                      <a:pt x="159" y="184"/>
                    </a:lnTo>
                    <a:lnTo>
                      <a:pt x="163" y="188"/>
                    </a:lnTo>
                    <a:lnTo>
                      <a:pt x="163" y="193"/>
                    </a:lnTo>
                    <a:lnTo>
                      <a:pt x="167" y="197"/>
                    </a:lnTo>
                    <a:lnTo>
                      <a:pt x="167" y="205"/>
                    </a:lnTo>
                    <a:lnTo>
                      <a:pt x="171" y="209"/>
                    </a:lnTo>
                    <a:lnTo>
                      <a:pt x="171" y="222"/>
                    </a:lnTo>
                    <a:lnTo>
                      <a:pt x="175" y="226"/>
                    </a:lnTo>
                    <a:lnTo>
                      <a:pt x="175" y="230"/>
                    </a:lnTo>
                    <a:lnTo>
                      <a:pt x="179" y="239"/>
                    </a:lnTo>
                    <a:lnTo>
                      <a:pt x="179" y="243"/>
                    </a:lnTo>
                    <a:lnTo>
                      <a:pt x="184" y="247"/>
                    </a:lnTo>
                    <a:lnTo>
                      <a:pt x="184" y="255"/>
                    </a:lnTo>
                    <a:lnTo>
                      <a:pt x="188" y="259"/>
                    </a:lnTo>
                    <a:lnTo>
                      <a:pt x="188" y="268"/>
                    </a:lnTo>
                    <a:lnTo>
                      <a:pt x="192" y="272"/>
                    </a:lnTo>
                    <a:lnTo>
                      <a:pt x="192" y="276"/>
                    </a:lnTo>
                    <a:lnTo>
                      <a:pt x="196" y="285"/>
                    </a:lnTo>
                    <a:lnTo>
                      <a:pt x="196" y="289"/>
                    </a:lnTo>
                    <a:lnTo>
                      <a:pt x="200" y="297"/>
                    </a:lnTo>
                    <a:lnTo>
                      <a:pt x="200" y="301"/>
                    </a:lnTo>
                    <a:lnTo>
                      <a:pt x="205" y="310"/>
                    </a:lnTo>
                    <a:lnTo>
                      <a:pt x="205" y="314"/>
                    </a:lnTo>
                    <a:lnTo>
                      <a:pt x="209" y="322"/>
                    </a:lnTo>
                    <a:lnTo>
                      <a:pt x="209" y="326"/>
                    </a:lnTo>
                    <a:lnTo>
                      <a:pt x="213" y="335"/>
                    </a:lnTo>
                    <a:lnTo>
                      <a:pt x="213" y="339"/>
                    </a:lnTo>
                    <a:lnTo>
                      <a:pt x="217" y="347"/>
                    </a:lnTo>
                    <a:lnTo>
                      <a:pt x="217" y="356"/>
                    </a:lnTo>
                    <a:lnTo>
                      <a:pt x="221" y="360"/>
                    </a:lnTo>
                    <a:lnTo>
                      <a:pt x="221" y="368"/>
                    </a:lnTo>
                    <a:lnTo>
                      <a:pt x="225" y="372"/>
                    </a:lnTo>
                    <a:lnTo>
                      <a:pt x="225" y="381"/>
                    </a:lnTo>
                    <a:lnTo>
                      <a:pt x="230" y="389"/>
                    </a:lnTo>
                    <a:lnTo>
                      <a:pt x="230" y="393"/>
                    </a:lnTo>
                    <a:lnTo>
                      <a:pt x="234" y="402"/>
                    </a:lnTo>
                    <a:lnTo>
                      <a:pt x="234" y="410"/>
                    </a:lnTo>
                    <a:lnTo>
                      <a:pt x="238" y="414"/>
                    </a:lnTo>
                    <a:lnTo>
                      <a:pt x="238" y="422"/>
                    </a:lnTo>
                    <a:lnTo>
                      <a:pt x="242" y="431"/>
                    </a:lnTo>
                    <a:lnTo>
                      <a:pt x="242" y="435"/>
                    </a:lnTo>
                    <a:lnTo>
                      <a:pt x="246" y="443"/>
                    </a:lnTo>
                    <a:lnTo>
                      <a:pt x="246" y="452"/>
                    </a:lnTo>
                    <a:lnTo>
                      <a:pt x="251" y="456"/>
                    </a:lnTo>
                    <a:lnTo>
                      <a:pt x="251" y="464"/>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grpSp>
        <p:grpSp>
          <p:nvGrpSpPr>
            <p:cNvPr id="2136" name="Group 64"/>
            <p:cNvGrpSpPr>
              <a:grpSpLocks/>
            </p:cNvGrpSpPr>
            <p:nvPr/>
          </p:nvGrpSpPr>
          <p:grpSpPr bwMode="auto">
            <a:xfrm>
              <a:off x="4648200" y="4000500"/>
              <a:ext cx="368300" cy="368300"/>
              <a:chOff x="5735638" y="2925763"/>
              <a:chExt cx="368300" cy="368300"/>
            </a:xfrm>
          </p:grpSpPr>
          <p:sp>
            <p:nvSpPr>
              <p:cNvPr id="2139" name="Oval 21"/>
              <p:cNvSpPr>
                <a:spLocks noChangeArrowheads="1"/>
              </p:cNvSpPr>
              <p:nvPr/>
            </p:nvSpPr>
            <p:spPr bwMode="auto">
              <a:xfrm>
                <a:off x="5818188" y="3005138"/>
                <a:ext cx="203200" cy="203200"/>
              </a:xfrm>
              <a:prstGeom prst="ellipse">
                <a:avLst/>
              </a:prstGeom>
              <a:solidFill>
                <a:srgbClr val="FFFF00"/>
              </a:solidFill>
              <a:ln w="9525">
                <a:noFill/>
                <a:round/>
                <a:headEnd/>
                <a:tailEnd/>
              </a:ln>
            </p:spPr>
            <p:txBody>
              <a:bodyPr wrap="none" anchor="ctr"/>
              <a:lstStyle/>
              <a:p>
                <a:endParaRPr lang="en-US">
                  <a:latin typeface="Times New Roman" pitchFamily="18" charset="0"/>
                  <a:cs typeface="Times New Roman" pitchFamily="18" charset="0"/>
                </a:endParaRPr>
              </a:p>
            </p:txBody>
          </p:sp>
          <p:sp>
            <p:nvSpPr>
              <p:cNvPr id="2140" name="Line 21"/>
              <p:cNvSpPr>
                <a:spLocks noChangeShapeType="1"/>
              </p:cNvSpPr>
              <p:nvPr/>
            </p:nvSpPr>
            <p:spPr bwMode="auto">
              <a:xfrm>
                <a:off x="5735638" y="3109913"/>
                <a:ext cx="368300" cy="1587"/>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sp>
            <p:nvSpPr>
              <p:cNvPr id="2141" name="Line 22"/>
              <p:cNvSpPr>
                <a:spLocks noChangeShapeType="1"/>
              </p:cNvSpPr>
              <p:nvPr/>
            </p:nvSpPr>
            <p:spPr bwMode="auto">
              <a:xfrm rot="5400000">
                <a:off x="5736432" y="3109119"/>
                <a:ext cx="368300" cy="1587"/>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sp>
            <p:nvSpPr>
              <p:cNvPr id="2142" name="Line 23"/>
              <p:cNvSpPr>
                <a:spLocks noChangeShapeType="1"/>
              </p:cNvSpPr>
              <p:nvPr/>
            </p:nvSpPr>
            <p:spPr bwMode="auto">
              <a:xfrm flipV="1">
                <a:off x="5794375" y="2962275"/>
                <a:ext cx="266700" cy="271463"/>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sp>
            <p:nvSpPr>
              <p:cNvPr id="2143" name="Line 24"/>
              <p:cNvSpPr>
                <a:spLocks noChangeShapeType="1"/>
              </p:cNvSpPr>
              <p:nvPr/>
            </p:nvSpPr>
            <p:spPr bwMode="auto">
              <a:xfrm>
                <a:off x="5784850" y="2967038"/>
                <a:ext cx="271463" cy="271462"/>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grpSp>
        <p:sp>
          <p:nvSpPr>
            <p:cNvPr id="77" name="Oval 76"/>
            <p:cNvSpPr/>
            <p:nvPr/>
          </p:nvSpPr>
          <p:spPr bwMode="auto">
            <a:xfrm>
              <a:off x="8438761" y="4077478"/>
              <a:ext cx="153567" cy="151622"/>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itchFamily="18" charset="0"/>
                <a:cs typeface="Times New Roman" pitchFamily="18" charset="0"/>
              </a:endParaRPr>
            </a:p>
          </p:txBody>
        </p:sp>
        <p:sp>
          <p:nvSpPr>
            <p:cNvPr id="2138" name="Text Box 25"/>
            <p:cNvSpPr txBox="1">
              <a:spLocks noChangeArrowheads="1"/>
            </p:cNvSpPr>
            <p:nvPr/>
          </p:nvSpPr>
          <p:spPr bwMode="auto">
            <a:xfrm>
              <a:off x="8306578" y="3974451"/>
              <a:ext cx="913622" cy="565304"/>
            </a:xfrm>
            <a:prstGeom prst="rect">
              <a:avLst/>
            </a:prstGeom>
            <a:noFill/>
            <a:ln w="9525">
              <a:noFill/>
              <a:miter lim="800000"/>
              <a:headEnd/>
              <a:tailEnd/>
            </a:ln>
          </p:spPr>
          <p:txBody>
            <a:bodyPr>
              <a:spAutoFit/>
            </a:bodyPr>
            <a:lstStyle/>
            <a:p>
              <a:pPr algn="ctr"/>
              <a:r>
                <a:rPr lang="en-US" altLang="zh-CN" sz="2400" dirty="0">
                  <a:solidFill>
                    <a:schemeClr val="accent6">
                      <a:lumMod val="75000"/>
                    </a:schemeClr>
                  </a:solidFill>
                  <a:latin typeface="Times New Roman" pitchFamily="18" charset="0"/>
                  <a:cs typeface="Times New Roman" pitchFamily="18" charset="0"/>
                </a:rPr>
                <a:t>S</a:t>
              </a:r>
            </a:p>
          </p:txBody>
        </p:sp>
      </p:grpSp>
      <p:graphicFrame>
        <p:nvGraphicFramePr>
          <p:cNvPr id="2120" name="Object 72"/>
          <p:cNvGraphicFramePr>
            <a:graphicFrameLocks noChangeAspect="1"/>
          </p:cNvGraphicFramePr>
          <p:nvPr/>
        </p:nvGraphicFramePr>
        <p:xfrm>
          <a:off x="2822575" y="4965700"/>
          <a:ext cx="3397250" cy="520700"/>
        </p:xfrm>
        <a:graphic>
          <a:graphicData uri="http://schemas.openxmlformats.org/presentationml/2006/ole">
            <mc:AlternateContent xmlns:mc="http://schemas.openxmlformats.org/markup-compatibility/2006">
              <mc:Choice xmlns:v="urn:schemas-microsoft-com:vml" Requires="v">
                <p:oleObj spid="_x0000_s2122" name="Equation" r:id="rId6" imgW="1574640" imgH="241200" progId="Equation.3">
                  <p:embed/>
                </p:oleObj>
              </mc:Choice>
              <mc:Fallback>
                <p:oleObj name="Equation" r:id="rId6" imgW="1574640" imgH="241200" progId="Equation.3">
                  <p:embed/>
                  <p:pic>
                    <p:nvPicPr>
                      <p:cNvPr id="0" name="Picture 7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2575" y="4965700"/>
                        <a:ext cx="33972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graphicFrame>
        <p:nvGraphicFramePr>
          <p:cNvPr id="2" name="Object 73"/>
          <p:cNvGraphicFramePr>
            <a:graphicFrameLocks noChangeAspect="1"/>
          </p:cNvGraphicFramePr>
          <p:nvPr/>
        </p:nvGraphicFramePr>
        <p:xfrm>
          <a:off x="2878138" y="5651500"/>
          <a:ext cx="3232150" cy="520700"/>
        </p:xfrm>
        <a:graphic>
          <a:graphicData uri="http://schemas.openxmlformats.org/presentationml/2006/ole">
            <mc:AlternateContent xmlns:mc="http://schemas.openxmlformats.org/markup-compatibility/2006">
              <mc:Choice xmlns:v="urn:schemas-microsoft-com:vml" Requires="v">
                <p:oleObj spid="_x0000_s2123" name="Equation" r:id="rId8" imgW="1498320" imgH="241200" progId="Equation.3">
                  <p:embed/>
                </p:oleObj>
              </mc:Choice>
              <mc:Fallback>
                <p:oleObj name="Equation" r:id="rId8" imgW="1498320" imgH="241200" progId="Equation.3">
                  <p:embed/>
                  <p:pic>
                    <p:nvPicPr>
                      <p:cNvPr id="0" name="Picture 73"/>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8138" y="5651500"/>
                        <a:ext cx="32321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grpSp>
        <p:nvGrpSpPr>
          <p:cNvPr id="81" name="Group 107"/>
          <p:cNvGrpSpPr>
            <a:grpSpLocks/>
          </p:cNvGrpSpPr>
          <p:nvPr/>
        </p:nvGrpSpPr>
        <p:grpSpPr bwMode="auto">
          <a:xfrm>
            <a:off x="4953000" y="1704976"/>
            <a:ext cx="3733800" cy="1724024"/>
            <a:chOff x="4648200" y="3070554"/>
            <a:chExt cx="4572000" cy="2111050"/>
          </a:xfrm>
        </p:grpSpPr>
        <p:sp>
          <p:nvSpPr>
            <p:cNvPr id="82" name="Freeform 81"/>
            <p:cNvSpPr/>
            <p:nvPr/>
          </p:nvSpPr>
          <p:spPr>
            <a:xfrm>
              <a:off x="5538496" y="4287416"/>
              <a:ext cx="2414296" cy="655087"/>
            </a:xfrm>
            <a:custGeom>
              <a:avLst/>
              <a:gdLst>
                <a:gd name="connsiteX0" fmla="*/ 0 w 2415397"/>
                <a:gd name="connsiteY0" fmla="*/ 0 h 655608"/>
                <a:gd name="connsiteX1" fmla="*/ 2415397 w 2415397"/>
                <a:gd name="connsiteY1" fmla="*/ 483080 h 655608"/>
                <a:gd name="connsiteX2" fmla="*/ 2389517 w 2415397"/>
                <a:gd name="connsiteY2" fmla="*/ 534838 h 655608"/>
                <a:gd name="connsiteX3" fmla="*/ 2389517 w 2415397"/>
                <a:gd name="connsiteY3" fmla="*/ 552091 h 655608"/>
                <a:gd name="connsiteX4" fmla="*/ 2389517 w 2415397"/>
                <a:gd name="connsiteY4" fmla="*/ 569344 h 655608"/>
                <a:gd name="connsiteX5" fmla="*/ 2389517 w 2415397"/>
                <a:gd name="connsiteY5" fmla="*/ 586597 h 655608"/>
                <a:gd name="connsiteX6" fmla="*/ 2389517 w 2415397"/>
                <a:gd name="connsiteY6" fmla="*/ 595223 h 655608"/>
                <a:gd name="connsiteX7" fmla="*/ 2398144 w 2415397"/>
                <a:gd name="connsiteY7" fmla="*/ 621102 h 655608"/>
                <a:gd name="connsiteX8" fmla="*/ 2398144 w 2415397"/>
                <a:gd name="connsiteY8" fmla="*/ 629729 h 655608"/>
                <a:gd name="connsiteX9" fmla="*/ 2398144 w 2415397"/>
                <a:gd name="connsiteY9" fmla="*/ 646981 h 655608"/>
                <a:gd name="connsiteX10" fmla="*/ 2398144 w 2415397"/>
                <a:gd name="connsiteY10" fmla="*/ 655608 h 655608"/>
                <a:gd name="connsiteX11" fmla="*/ 0 w 2415397"/>
                <a:gd name="connsiteY11" fmla="*/ 0 h 6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5397" h="655608">
                  <a:moveTo>
                    <a:pt x="0" y="0"/>
                  </a:moveTo>
                  <a:lnTo>
                    <a:pt x="2415397" y="483080"/>
                  </a:lnTo>
                  <a:lnTo>
                    <a:pt x="2389517" y="534838"/>
                  </a:lnTo>
                  <a:lnTo>
                    <a:pt x="2389517" y="552091"/>
                  </a:lnTo>
                  <a:lnTo>
                    <a:pt x="2389517" y="569344"/>
                  </a:lnTo>
                  <a:lnTo>
                    <a:pt x="2389517" y="586597"/>
                  </a:lnTo>
                  <a:lnTo>
                    <a:pt x="2389517" y="595223"/>
                  </a:lnTo>
                  <a:lnTo>
                    <a:pt x="2398144" y="621102"/>
                  </a:lnTo>
                  <a:lnTo>
                    <a:pt x="2398144" y="629729"/>
                  </a:lnTo>
                  <a:lnTo>
                    <a:pt x="2398144" y="646981"/>
                  </a:lnTo>
                  <a:lnTo>
                    <a:pt x="2398144" y="655608"/>
                  </a:lnTo>
                  <a:lnTo>
                    <a:pt x="0" y="0"/>
                  </a:lnTo>
                  <a:close/>
                </a:path>
              </a:pathLst>
            </a:cu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sp>
          <p:nvSpPr>
            <p:cNvPr id="83" name="Freeform 82"/>
            <p:cNvSpPr/>
            <p:nvPr/>
          </p:nvSpPr>
          <p:spPr>
            <a:xfrm>
              <a:off x="5081685" y="3177463"/>
              <a:ext cx="2915816" cy="1008872"/>
            </a:xfrm>
            <a:custGeom>
              <a:avLst/>
              <a:gdLst>
                <a:gd name="connsiteX0" fmla="*/ 0 w 2915478"/>
                <a:gd name="connsiteY0" fmla="*/ 1007165 h 1007165"/>
                <a:gd name="connsiteX1" fmla="*/ 2915478 w 2915478"/>
                <a:gd name="connsiteY1" fmla="*/ 0 h 1007165"/>
                <a:gd name="connsiteX2" fmla="*/ 2835965 w 2915478"/>
                <a:gd name="connsiteY2" fmla="*/ 172278 h 1007165"/>
                <a:gd name="connsiteX3" fmla="*/ 0 w 2915478"/>
                <a:gd name="connsiteY3" fmla="*/ 1007165 h 1007165"/>
              </a:gdLst>
              <a:ahLst/>
              <a:cxnLst>
                <a:cxn ang="0">
                  <a:pos x="connsiteX0" y="connsiteY0"/>
                </a:cxn>
                <a:cxn ang="0">
                  <a:pos x="connsiteX1" y="connsiteY1"/>
                </a:cxn>
                <a:cxn ang="0">
                  <a:pos x="connsiteX2" y="connsiteY2"/>
                </a:cxn>
                <a:cxn ang="0">
                  <a:pos x="connsiteX3" y="connsiteY3"/>
                </a:cxn>
              </a:cxnLst>
              <a:rect l="l" t="t" r="r" b="b"/>
              <a:pathLst>
                <a:path w="2915478" h="1007165">
                  <a:moveTo>
                    <a:pt x="0" y="1007165"/>
                  </a:moveTo>
                  <a:lnTo>
                    <a:pt x="2915478" y="0"/>
                  </a:lnTo>
                  <a:lnTo>
                    <a:pt x="2835965" y="172278"/>
                  </a:lnTo>
                  <a:lnTo>
                    <a:pt x="0" y="1007165"/>
                  </a:lnTo>
                  <a:close/>
                </a:path>
              </a:pathLst>
            </a:custGeom>
            <a:solidFill>
              <a:srgbClr val="FFFF99">
                <a:alpha val="11000"/>
              </a:srgbClr>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84" name="Freeform 83"/>
            <p:cNvSpPr/>
            <p:nvPr/>
          </p:nvSpPr>
          <p:spPr>
            <a:xfrm>
              <a:off x="5068078" y="3364075"/>
              <a:ext cx="2956638" cy="822260"/>
            </a:xfrm>
            <a:custGeom>
              <a:avLst/>
              <a:gdLst>
                <a:gd name="connsiteX0" fmla="*/ 53008 w 2955234"/>
                <a:gd name="connsiteY0" fmla="*/ 808382 h 821634"/>
                <a:gd name="connsiteX1" fmla="*/ 2849217 w 2955234"/>
                <a:gd name="connsiteY1" fmla="*/ 0 h 821634"/>
                <a:gd name="connsiteX2" fmla="*/ 2955234 w 2955234"/>
                <a:gd name="connsiteY2" fmla="*/ 225287 h 821634"/>
                <a:gd name="connsiteX3" fmla="*/ 0 w 2955234"/>
                <a:gd name="connsiteY3" fmla="*/ 821634 h 821634"/>
              </a:gdLst>
              <a:ahLst/>
              <a:cxnLst>
                <a:cxn ang="0">
                  <a:pos x="connsiteX0" y="connsiteY0"/>
                </a:cxn>
                <a:cxn ang="0">
                  <a:pos x="connsiteX1" y="connsiteY1"/>
                </a:cxn>
                <a:cxn ang="0">
                  <a:pos x="connsiteX2" y="connsiteY2"/>
                </a:cxn>
                <a:cxn ang="0">
                  <a:pos x="connsiteX3" y="connsiteY3"/>
                </a:cxn>
              </a:cxnLst>
              <a:rect l="l" t="t" r="r" b="b"/>
              <a:pathLst>
                <a:path w="2955234" h="821634">
                  <a:moveTo>
                    <a:pt x="53008" y="808382"/>
                  </a:moveTo>
                  <a:lnTo>
                    <a:pt x="2849217" y="0"/>
                  </a:lnTo>
                  <a:lnTo>
                    <a:pt x="2955234" y="225287"/>
                  </a:lnTo>
                  <a:lnTo>
                    <a:pt x="0" y="821634"/>
                  </a:lnTo>
                </a:path>
              </a:pathLst>
            </a:custGeom>
            <a:solidFill>
              <a:srgbClr val="FFCC66"/>
            </a:solidFill>
            <a:ln>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85" name="Freeform 84"/>
            <p:cNvSpPr/>
            <p:nvPr/>
          </p:nvSpPr>
          <p:spPr>
            <a:xfrm>
              <a:off x="5081685" y="3589565"/>
              <a:ext cx="3193790" cy="596770"/>
            </a:xfrm>
            <a:custGeom>
              <a:avLst/>
              <a:gdLst>
                <a:gd name="connsiteX0" fmla="*/ 0 w 3193774"/>
                <a:gd name="connsiteY0" fmla="*/ 583095 h 596347"/>
                <a:gd name="connsiteX1" fmla="*/ 2994991 w 3193774"/>
                <a:gd name="connsiteY1" fmla="*/ 0 h 596347"/>
                <a:gd name="connsiteX2" fmla="*/ 3193774 w 3193774"/>
                <a:gd name="connsiteY2" fmla="*/ 212034 h 596347"/>
                <a:gd name="connsiteX3" fmla="*/ 53008 w 3193774"/>
                <a:gd name="connsiteY3" fmla="*/ 596347 h 596347"/>
              </a:gdLst>
              <a:ahLst/>
              <a:cxnLst>
                <a:cxn ang="0">
                  <a:pos x="connsiteX0" y="connsiteY0"/>
                </a:cxn>
                <a:cxn ang="0">
                  <a:pos x="connsiteX1" y="connsiteY1"/>
                </a:cxn>
                <a:cxn ang="0">
                  <a:pos x="connsiteX2" y="connsiteY2"/>
                </a:cxn>
                <a:cxn ang="0">
                  <a:pos x="connsiteX3" y="connsiteY3"/>
                </a:cxn>
              </a:cxnLst>
              <a:rect l="l" t="t" r="r" b="b"/>
              <a:pathLst>
                <a:path w="3193774" h="596347">
                  <a:moveTo>
                    <a:pt x="0" y="583095"/>
                  </a:moveTo>
                  <a:lnTo>
                    <a:pt x="2994991" y="0"/>
                  </a:lnTo>
                  <a:lnTo>
                    <a:pt x="3193774" y="212034"/>
                  </a:lnTo>
                  <a:lnTo>
                    <a:pt x="53008" y="596347"/>
                  </a:lnTo>
                </a:path>
              </a:pathLst>
            </a:custGeom>
            <a:solidFill>
              <a:srgbClr val="FFFF99">
                <a:alpha val="11000"/>
              </a:srgbClr>
            </a:solidFill>
            <a:ln>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86" name="Freeform 85"/>
            <p:cNvSpPr/>
            <p:nvPr/>
          </p:nvSpPr>
          <p:spPr>
            <a:xfrm>
              <a:off x="5056414" y="3801447"/>
              <a:ext cx="3444551" cy="384888"/>
            </a:xfrm>
            <a:custGeom>
              <a:avLst/>
              <a:gdLst>
                <a:gd name="connsiteX0" fmla="*/ 92766 w 3445566"/>
                <a:gd name="connsiteY0" fmla="*/ 384313 h 384313"/>
                <a:gd name="connsiteX1" fmla="*/ 3246783 w 3445566"/>
                <a:gd name="connsiteY1" fmla="*/ 0 h 384313"/>
                <a:gd name="connsiteX2" fmla="*/ 3445566 w 3445566"/>
                <a:gd name="connsiteY2" fmla="*/ 225287 h 384313"/>
                <a:gd name="connsiteX3" fmla="*/ 0 w 3445566"/>
                <a:gd name="connsiteY3" fmla="*/ 384313 h 384313"/>
              </a:gdLst>
              <a:ahLst/>
              <a:cxnLst>
                <a:cxn ang="0">
                  <a:pos x="connsiteX0" y="connsiteY0"/>
                </a:cxn>
                <a:cxn ang="0">
                  <a:pos x="connsiteX1" y="connsiteY1"/>
                </a:cxn>
                <a:cxn ang="0">
                  <a:pos x="connsiteX2" y="connsiteY2"/>
                </a:cxn>
                <a:cxn ang="0">
                  <a:pos x="connsiteX3" y="connsiteY3"/>
                </a:cxn>
              </a:cxnLst>
              <a:rect l="l" t="t" r="r" b="b"/>
              <a:pathLst>
                <a:path w="3445566" h="384313">
                  <a:moveTo>
                    <a:pt x="92766" y="384313"/>
                  </a:moveTo>
                  <a:lnTo>
                    <a:pt x="3246783" y="0"/>
                  </a:lnTo>
                  <a:lnTo>
                    <a:pt x="3445566" y="225287"/>
                  </a:lnTo>
                  <a:lnTo>
                    <a:pt x="0" y="384313"/>
                  </a:lnTo>
                </a:path>
              </a:pathLst>
            </a:custGeom>
            <a:solidFill>
              <a:srgbClr val="FFCC66"/>
            </a:solidFill>
            <a:ln>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87" name="Freeform 86"/>
            <p:cNvSpPr/>
            <p:nvPr/>
          </p:nvSpPr>
          <p:spPr>
            <a:xfrm>
              <a:off x="5081685" y="4026937"/>
              <a:ext cx="3419280" cy="250761"/>
            </a:xfrm>
            <a:custGeom>
              <a:avLst/>
              <a:gdLst>
                <a:gd name="connsiteX0" fmla="*/ 0 w 3419061"/>
                <a:gd name="connsiteY0" fmla="*/ 159026 h 251792"/>
                <a:gd name="connsiteX1" fmla="*/ 3419061 w 3419061"/>
                <a:gd name="connsiteY1" fmla="*/ 0 h 251792"/>
                <a:gd name="connsiteX2" fmla="*/ 3366052 w 3419061"/>
                <a:gd name="connsiteY2" fmla="*/ 251792 h 251792"/>
                <a:gd name="connsiteX3" fmla="*/ 0 w 3419061"/>
                <a:gd name="connsiteY3" fmla="*/ 159026 h 251792"/>
              </a:gdLst>
              <a:ahLst/>
              <a:cxnLst>
                <a:cxn ang="0">
                  <a:pos x="connsiteX0" y="connsiteY0"/>
                </a:cxn>
                <a:cxn ang="0">
                  <a:pos x="connsiteX1" y="connsiteY1"/>
                </a:cxn>
                <a:cxn ang="0">
                  <a:pos x="connsiteX2" y="connsiteY2"/>
                </a:cxn>
                <a:cxn ang="0">
                  <a:pos x="connsiteX3" y="connsiteY3"/>
                </a:cxn>
              </a:cxnLst>
              <a:rect l="l" t="t" r="r" b="b"/>
              <a:pathLst>
                <a:path w="3419061" h="251792">
                  <a:moveTo>
                    <a:pt x="0" y="159026"/>
                  </a:moveTo>
                  <a:lnTo>
                    <a:pt x="3419061" y="0"/>
                  </a:lnTo>
                  <a:lnTo>
                    <a:pt x="3366052" y="251792"/>
                  </a:lnTo>
                  <a:lnTo>
                    <a:pt x="0" y="159026"/>
                  </a:lnTo>
                  <a:close/>
                </a:path>
              </a:pathLst>
            </a:custGeom>
            <a:solidFill>
              <a:srgbClr val="FFFF99">
                <a:alpha val="11000"/>
              </a:srgbClr>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88" name="Freeform 87"/>
            <p:cNvSpPr/>
            <p:nvPr/>
          </p:nvSpPr>
          <p:spPr>
            <a:xfrm>
              <a:off x="5095292" y="4186335"/>
              <a:ext cx="3339582" cy="305189"/>
            </a:xfrm>
            <a:custGeom>
              <a:avLst/>
              <a:gdLst>
                <a:gd name="connsiteX0" fmla="*/ 0 w 3339548"/>
                <a:gd name="connsiteY0" fmla="*/ 0 h 304800"/>
                <a:gd name="connsiteX1" fmla="*/ 3339548 w 3339548"/>
                <a:gd name="connsiteY1" fmla="*/ 106018 h 304800"/>
                <a:gd name="connsiteX2" fmla="*/ 3074504 w 3339548"/>
                <a:gd name="connsiteY2" fmla="*/ 304800 h 304800"/>
                <a:gd name="connsiteX3" fmla="*/ 0 w 3339548"/>
                <a:gd name="connsiteY3" fmla="*/ 0 h 304800"/>
              </a:gdLst>
              <a:ahLst/>
              <a:cxnLst>
                <a:cxn ang="0">
                  <a:pos x="connsiteX0" y="connsiteY0"/>
                </a:cxn>
                <a:cxn ang="0">
                  <a:pos x="connsiteX1" y="connsiteY1"/>
                </a:cxn>
                <a:cxn ang="0">
                  <a:pos x="connsiteX2" y="connsiteY2"/>
                </a:cxn>
                <a:cxn ang="0">
                  <a:pos x="connsiteX3" y="connsiteY3"/>
                </a:cxn>
              </a:cxnLst>
              <a:rect l="l" t="t" r="r" b="b"/>
              <a:pathLst>
                <a:path w="3339548" h="304800">
                  <a:moveTo>
                    <a:pt x="0" y="0"/>
                  </a:moveTo>
                  <a:lnTo>
                    <a:pt x="3339548" y="106018"/>
                  </a:lnTo>
                  <a:lnTo>
                    <a:pt x="3074504" y="304800"/>
                  </a:lnTo>
                  <a:lnTo>
                    <a:pt x="0" y="0"/>
                  </a:lnTo>
                  <a:close/>
                </a:path>
              </a:pathLst>
            </a:cu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89" name="Freeform 88"/>
            <p:cNvSpPr/>
            <p:nvPr/>
          </p:nvSpPr>
          <p:spPr>
            <a:xfrm>
              <a:off x="5042808" y="4186335"/>
              <a:ext cx="3125755" cy="569557"/>
            </a:xfrm>
            <a:custGeom>
              <a:avLst/>
              <a:gdLst>
                <a:gd name="connsiteX0" fmla="*/ 53009 w 3127513"/>
                <a:gd name="connsiteY0" fmla="*/ 0 h 569844"/>
                <a:gd name="connsiteX1" fmla="*/ 3127513 w 3127513"/>
                <a:gd name="connsiteY1" fmla="*/ 291548 h 569844"/>
                <a:gd name="connsiteX2" fmla="*/ 2902226 w 3127513"/>
                <a:gd name="connsiteY2" fmla="*/ 569844 h 569844"/>
                <a:gd name="connsiteX3" fmla="*/ 0 w 3127513"/>
                <a:gd name="connsiteY3" fmla="*/ 13253 h 569844"/>
              </a:gdLst>
              <a:ahLst/>
              <a:cxnLst>
                <a:cxn ang="0">
                  <a:pos x="connsiteX0" y="connsiteY0"/>
                </a:cxn>
                <a:cxn ang="0">
                  <a:pos x="connsiteX1" y="connsiteY1"/>
                </a:cxn>
                <a:cxn ang="0">
                  <a:pos x="connsiteX2" y="connsiteY2"/>
                </a:cxn>
                <a:cxn ang="0">
                  <a:pos x="connsiteX3" y="connsiteY3"/>
                </a:cxn>
              </a:cxnLst>
              <a:rect l="l" t="t" r="r" b="b"/>
              <a:pathLst>
                <a:path w="3127513" h="569844">
                  <a:moveTo>
                    <a:pt x="53009" y="0"/>
                  </a:moveTo>
                  <a:lnTo>
                    <a:pt x="3127513" y="291548"/>
                  </a:lnTo>
                  <a:lnTo>
                    <a:pt x="2902226" y="569844"/>
                  </a:lnTo>
                  <a:lnTo>
                    <a:pt x="0" y="13253"/>
                  </a:lnTo>
                </a:path>
              </a:pathLst>
            </a:custGeom>
            <a:solidFill>
              <a:srgbClr val="FFFF99">
                <a:alpha val="11000"/>
              </a:srgbClr>
            </a:solidFill>
            <a:ln>
              <a:solidFill>
                <a:srgbClr val="FFCC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90" name="Freeform 89"/>
            <p:cNvSpPr/>
            <p:nvPr/>
          </p:nvSpPr>
          <p:spPr>
            <a:xfrm>
              <a:off x="5068078" y="4186335"/>
              <a:ext cx="3061608" cy="981659"/>
            </a:xfrm>
            <a:custGeom>
              <a:avLst/>
              <a:gdLst>
                <a:gd name="connsiteX0" fmla="*/ 0 w 3061252"/>
                <a:gd name="connsiteY0" fmla="*/ 0 h 980661"/>
                <a:gd name="connsiteX1" fmla="*/ 2888973 w 3061252"/>
                <a:gd name="connsiteY1" fmla="*/ 768627 h 980661"/>
                <a:gd name="connsiteX2" fmla="*/ 3061252 w 3061252"/>
                <a:gd name="connsiteY2" fmla="*/ 980661 h 980661"/>
                <a:gd name="connsiteX3" fmla="*/ 0 w 3061252"/>
                <a:gd name="connsiteY3" fmla="*/ 0 h 980661"/>
              </a:gdLst>
              <a:ahLst/>
              <a:cxnLst>
                <a:cxn ang="0">
                  <a:pos x="connsiteX0" y="connsiteY0"/>
                </a:cxn>
                <a:cxn ang="0">
                  <a:pos x="connsiteX1" y="connsiteY1"/>
                </a:cxn>
                <a:cxn ang="0">
                  <a:pos x="connsiteX2" y="connsiteY2"/>
                </a:cxn>
                <a:cxn ang="0">
                  <a:pos x="connsiteX3" y="connsiteY3"/>
                </a:cxn>
              </a:cxnLst>
              <a:rect l="l" t="t" r="r" b="b"/>
              <a:pathLst>
                <a:path w="3061252" h="980661">
                  <a:moveTo>
                    <a:pt x="0" y="0"/>
                  </a:moveTo>
                  <a:lnTo>
                    <a:pt x="2888973" y="768627"/>
                  </a:lnTo>
                  <a:lnTo>
                    <a:pt x="3061252" y="980661"/>
                  </a:lnTo>
                  <a:lnTo>
                    <a:pt x="0" y="0"/>
                  </a:lnTo>
                  <a:close/>
                </a:path>
              </a:pathLst>
            </a:custGeom>
            <a:solidFill>
              <a:srgbClr val="FFFF99">
                <a:alpha val="11000"/>
              </a:srgbClr>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nvGrpSpPr>
            <p:cNvPr id="91" name="Group 64"/>
            <p:cNvGrpSpPr>
              <a:grpSpLocks/>
            </p:cNvGrpSpPr>
            <p:nvPr/>
          </p:nvGrpSpPr>
          <p:grpSpPr bwMode="auto">
            <a:xfrm>
              <a:off x="4648200" y="4000500"/>
              <a:ext cx="368300" cy="368300"/>
              <a:chOff x="5735638" y="2925763"/>
              <a:chExt cx="368300" cy="368300"/>
            </a:xfrm>
          </p:grpSpPr>
          <p:sp>
            <p:nvSpPr>
              <p:cNvPr id="102" name="Oval 21"/>
              <p:cNvSpPr>
                <a:spLocks noChangeArrowheads="1"/>
              </p:cNvSpPr>
              <p:nvPr/>
            </p:nvSpPr>
            <p:spPr bwMode="auto">
              <a:xfrm>
                <a:off x="5818188" y="3005138"/>
                <a:ext cx="203200" cy="203200"/>
              </a:xfrm>
              <a:prstGeom prst="ellipse">
                <a:avLst/>
              </a:prstGeom>
              <a:solidFill>
                <a:srgbClr val="FFFF00"/>
              </a:solidFill>
              <a:ln w="9525">
                <a:noFill/>
                <a:round/>
                <a:headEnd/>
                <a:tailEnd/>
              </a:ln>
            </p:spPr>
            <p:txBody>
              <a:bodyPr wrap="none" anchor="ctr"/>
              <a:lstStyle/>
              <a:p>
                <a:endParaRPr lang="en-US">
                  <a:latin typeface="Times New Roman" pitchFamily="18" charset="0"/>
                  <a:cs typeface="Times New Roman" pitchFamily="18" charset="0"/>
                </a:endParaRPr>
              </a:p>
            </p:txBody>
          </p:sp>
          <p:sp>
            <p:nvSpPr>
              <p:cNvPr id="103" name="Line 21"/>
              <p:cNvSpPr>
                <a:spLocks noChangeShapeType="1"/>
              </p:cNvSpPr>
              <p:nvPr/>
            </p:nvSpPr>
            <p:spPr bwMode="auto">
              <a:xfrm>
                <a:off x="5735638" y="3109913"/>
                <a:ext cx="368300" cy="1587"/>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sp>
            <p:nvSpPr>
              <p:cNvPr id="104" name="Line 22"/>
              <p:cNvSpPr>
                <a:spLocks noChangeShapeType="1"/>
              </p:cNvSpPr>
              <p:nvPr/>
            </p:nvSpPr>
            <p:spPr bwMode="auto">
              <a:xfrm rot="5400000">
                <a:off x="5736432" y="3109119"/>
                <a:ext cx="368300" cy="1587"/>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sp>
            <p:nvSpPr>
              <p:cNvPr id="105" name="Line 23"/>
              <p:cNvSpPr>
                <a:spLocks noChangeShapeType="1"/>
              </p:cNvSpPr>
              <p:nvPr/>
            </p:nvSpPr>
            <p:spPr bwMode="auto">
              <a:xfrm flipV="1">
                <a:off x="5794375" y="2962275"/>
                <a:ext cx="266700" cy="271463"/>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sp>
            <p:nvSpPr>
              <p:cNvPr id="106" name="Line 24"/>
              <p:cNvSpPr>
                <a:spLocks noChangeShapeType="1"/>
              </p:cNvSpPr>
              <p:nvPr/>
            </p:nvSpPr>
            <p:spPr bwMode="auto">
              <a:xfrm>
                <a:off x="5784850" y="2967038"/>
                <a:ext cx="271463" cy="271462"/>
              </a:xfrm>
              <a:prstGeom prst="line">
                <a:avLst/>
              </a:prstGeom>
              <a:noFill/>
              <a:ln w="9525">
                <a:solidFill>
                  <a:srgbClr val="FFFF00"/>
                </a:solidFill>
                <a:round/>
                <a:headEnd/>
                <a:tailEnd/>
              </a:ln>
            </p:spPr>
            <p:txBody>
              <a:bodyPr/>
              <a:lstStyle/>
              <a:p>
                <a:endParaRPr lang="en-US">
                  <a:latin typeface="Times New Roman" pitchFamily="18" charset="0"/>
                  <a:cs typeface="Times New Roman" pitchFamily="18" charset="0"/>
                </a:endParaRPr>
              </a:p>
            </p:txBody>
          </p:sp>
        </p:grpSp>
        <p:sp>
          <p:nvSpPr>
            <p:cNvPr id="92" name="Oval 91"/>
            <p:cNvSpPr/>
            <p:nvPr/>
          </p:nvSpPr>
          <p:spPr bwMode="auto">
            <a:xfrm>
              <a:off x="8438761" y="4077478"/>
              <a:ext cx="153567" cy="151622"/>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itchFamily="18" charset="0"/>
                <a:cs typeface="Times New Roman" pitchFamily="18" charset="0"/>
              </a:endParaRPr>
            </a:p>
          </p:txBody>
        </p:sp>
        <p:sp>
          <p:nvSpPr>
            <p:cNvPr id="93" name="Text Box 25"/>
            <p:cNvSpPr txBox="1">
              <a:spLocks noChangeArrowheads="1"/>
            </p:cNvSpPr>
            <p:nvPr/>
          </p:nvSpPr>
          <p:spPr bwMode="auto">
            <a:xfrm>
              <a:off x="8305800" y="3973513"/>
              <a:ext cx="914400" cy="565304"/>
            </a:xfrm>
            <a:prstGeom prst="rect">
              <a:avLst/>
            </a:prstGeom>
            <a:noFill/>
            <a:ln w="9525">
              <a:noFill/>
              <a:miter lim="800000"/>
              <a:headEnd/>
              <a:tailEnd/>
            </a:ln>
          </p:spPr>
          <p:txBody>
            <a:bodyPr>
              <a:spAutoFit/>
            </a:bodyPr>
            <a:lstStyle/>
            <a:p>
              <a:pPr algn="ctr"/>
              <a:r>
                <a:rPr lang="en-US" altLang="zh-CN" sz="2400" dirty="0">
                  <a:solidFill>
                    <a:schemeClr val="accent6">
                      <a:lumMod val="75000"/>
                    </a:schemeClr>
                  </a:solidFill>
                  <a:latin typeface="Times New Roman" pitchFamily="18" charset="0"/>
                  <a:cs typeface="Times New Roman" pitchFamily="18" charset="0"/>
                </a:rPr>
                <a:t>S</a:t>
              </a:r>
            </a:p>
          </p:txBody>
        </p:sp>
        <p:grpSp>
          <p:nvGrpSpPr>
            <p:cNvPr id="94" name="Group 28"/>
            <p:cNvGrpSpPr>
              <a:grpSpLocks/>
            </p:cNvGrpSpPr>
            <p:nvPr/>
          </p:nvGrpSpPr>
          <p:grpSpPr bwMode="auto">
            <a:xfrm rot="-5400000">
              <a:off x="7155801" y="3840330"/>
              <a:ext cx="2111050" cy="571497"/>
              <a:chOff x="4383730" y="1827238"/>
              <a:chExt cx="2898545" cy="2524360"/>
            </a:xfrm>
          </p:grpSpPr>
          <p:sp>
            <p:nvSpPr>
              <p:cNvPr id="96" name="Freeform 173"/>
              <p:cNvSpPr>
                <a:spLocks/>
              </p:cNvSpPr>
              <p:nvPr/>
            </p:nvSpPr>
            <p:spPr bwMode="auto">
              <a:xfrm>
                <a:off x="4383730" y="1827238"/>
                <a:ext cx="544478" cy="1030351"/>
              </a:xfrm>
              <a:custGeom>
                <a:avLst/>
                <a:gdLst>
                  <a:gd name="T0" fmla="*/ 2147483647 w 342"/>
                  <a:gd name="T1" fmla="*/ 2147483647 h 648"/>
                  <a:gd name="T2" fmla="*/ 2147483647 w 342"/>
                  <a:gd name="T3" fmla="*/ 2147483647 h 648"/>
                  <a:gd name="T4" fmla="*/ 2147483647 w 342"/>
                  <a:gd name="T5" fmla="*/ 2147483647 h 648"/>
                  <a:gd name="T6" fmla="*/ 2147483647 w 342"/>
                  <a:gd name="T7" fmla="*/ 2147483647 h 648"/>
                  <a:gd name="T8" fmla="*/ 2147483647 w 342"/>
                  <a:gd name="T9" fmla="*/ 2147483647 h 648"/>
                  <a:gd name="T10" fmla="*/ 2147483647 w 342"/>
                  <a:gd name="T11" fmla="*/ 2147483647 h 648"/>
                  <a:gd name="T12" fmla="*/ 2147483647 w 342"/>
                  <a:gd name="T13" fmla="*/ 2147483647 h 648"/>
                  <a:gd name="T14" fmla="*/ 2147483647 w 342"/>
                  <a:gd name="T15" fmla="*/ 2147483647 h 648"/>
                  <a:gd name="T16" fmla="*/ 2147483647 w 342"/>
                  <a:gd name="T17" fmla="*/ 2147483647 h 648"/>
                  <a:gd name="T18" fmla="*/ 2147483647 w 342"/>
                  <a:gd name="T19" fmla="*/ 2147483647 h 648"/>
                  <a:gd name="T20" fmla="*/ 2147483647 w 342"/>
                  <a:gd name="T21" fmla="*/ 2147483647 h 648"/>
                  <a:gd name="T22" fmla="*/ 2147483647 w 342"/>
                  <a:gd name="T23" fmla="*/ 2147483647 h 648"/>
                  <a:gd name="T24" fmla="*/ 2147483647 w 342"/>
                  <a:gd name="T25" fmla="*/ 2147483647 h 648"/>
                  <a:gd name="T26" fmla="*/ 2147483647 w 342"/>
                  <a:gd name="T27" fmla="*/ 2147483647 h 648"/>
                  <a:gd name="T28" fmla="*/ 2147483647 w 342"/>
                  <a:gd name="T29" fmla="*/ 2147483647 h 648"/>
                  <a:gd name="T30" fmla="*/ 2147483647 w 342"/>
                  <a:gd name="T31" fmla="*/ 2147483647 h 648"/>
                  <a:gd name="T32" fmla="*/ 2147483647 w 342"/>
                  <a:gd name="T33" fmla="*/ 2147483647 h 648"/>
                  <a:gd name="T34" fmla="*/ 2147483647 w 342"/>
                  <a:gd name="T35" fmla="*/ 2147483647 h 648"/>
                  <a:gd name="T36" fmla="*/ 2147483647 w 342"/>
                  <a:gd name="T37" fmla="*/ 2147483647 h 648"/>
                  <a:gd name="T38" fmla="*/ 2147483647 w 342"/>
                  <a:gd name="T39" fmla="*/ 2147483647 h 648"/>
                  <a:gd name="T40" fmla="*/ 2147483647 w 342"/>
                  <a:gd name="T41" fmla="*/ 2147483647 h 648"/>
                  <a:gd name="T42" fmla="*/ 2147483647 w 342"/>
                  <a:gd name="T43" fmla="*/ 2147483647 h 648"/>
                  <a:gd name="T44" fmla="*/ 2147483647 w 342"/>
                  <a:gd name="T45" fmla="*/ 2147483647 h 648"/>
                  <a:gd name="T46" fmla="*/ 2147483647 w 342"/>
                  <a:gd name="T47" fmla="*/ 2147483647 h 648"/>
                  <a:gd name="T48" fmla="*/ 2147483647 w 342"/>
                  <a:gd name="T49" fmla="*/ 2147483647 h 648"/>
                  <a:gd name="T50" fmla="*/ 2147483647 w 342"/>
                  <a:gd name="T51" fmla="*/ 2147483647 h 648"/>
                  <a:gd name="T52" fmla="*/ 2147483647 w 342"/>
                  <a:gd name="T53" fmla="*/ 2147483647 h 648"/>
                  <a:gd name="T54" fmla="*/ 2147483647 w 342"/>
                  <a:gd name="T55" fmla="*/ 2147483647 h 648"/>
                  <a:gd name="T56" fmla="*/ 2147483647 w 342"/>
                  <a:gd name="T57" fmla="*/ 2147483647 h 648"/>
                  <a:gd name="T58" fmla="*/ 2147483647 w 342"/>
                  <a:gd name="T59" fmla="*/ 2147483647 h 648"/>
                  <a:gd name="T60" fmla="*/ 2147483647 w 342"/>
                  <a:gd name="T61" fmla="*/ 2147483647 h 648"/>
                  <a:gd name="T62" fmla="*/ 2147483647 w 342"/>
                  <a:gd name="T63" fmla="*/ 2147483647 h 648"/>
                  <a:gd name="T64" fmla="*/ 2147483647 w 342"/>
                  <a:gd name="T65" fmla="*/ 2147483647 h 648"/>
                  <a:gd name="T66" fmla="*/ 2147483647 w 342"/>
                  <a:gd name="T67" fmla="*/ 2147483647 h 648"/>
                  <a:gd name="T68" fmla="*/ 2147483647 w 342"/>
                  <a:gd name="T69" fmla="*/ 2147483647 h 648"/>
                  <a:gd name="T70" fmla="*/ 2147483647 w 342"/>
                  <a:gd name="T71" fmla="*/ 2147483647 h 648"/>
                  <a:gd name="T72" fmla="*/ 2147483647 w 342"/>
                  <a:gd name="T73" fmla="*/ 0 h 648"/>
                  <a:gd name="T74" fmla="*/ 2147483647 w 342"/>
                  <a:gd name="T75" fmla="*/ 0 h 648"/>
                  <a:gd name="T76" fmla="*/ 2147483647 w 342"/>
                  <a:gd name="T77" fmla="*/ 0 h 648"/>
                  <a:gd name="T78" fmla="*/ 2147483647 w 342"/>
                  <a:gd name="T79" fmla="*/ 2147483647 h 648"/>
                  <a:gd name="T80" fmla="*/ 2147483647 w 342"/>
                  <a:gd name="T81" fmla="*/ 2147483647 h 648"/>
                  <a:gd name="T82" fmla="*/ 2147483647 w 342"/>
                  <a:gd name="T83" fmla="*/ 2147483647 h 6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2"/>
                  <a:gd name="T127" fmla="*/ 0 h 648"/>
                  <a:gd name="T128" fmla="*/ 342 w 342"/>
                  <a:gd name="T129" fmla="*/ 648 h 6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2" h="648">
                    <a:moveTo>
                      <a:pt x="0" y="648"/>
                    </a:moveTo>
                    <a:lnTo>
                      <a:pt x="4" y="644"/>
                    </a:lnTo>
                    <a:lnTo>
                      <a:pt x="4" y="636"/>
                    </a:lnTo>
                    <a:lnTo>
                      <a:pt x="8" y="627"/>
                    </a:lnTo>
                    <a:lnTo>
                      <a:pt x="8" y="619"/>
                    </a:lnTo>
                    <a:lnTo>
                      <a:pt x="12" y="611"/>
                    </a:lnTo>
                    <a:lnTo>
                      <a:pt x="12" y="602"/>
                    </a:lnTo>
                    <a:lnTo>
                      <a:pt x="16" y="594"/>
                    </a:lnTo>
                    <a:lnTo>
                      <a:pt x="16" y="590"/>
                    </a:lnTo>
                    <a:lnTo>
                      <a:pt x="20" y="581"/>
                    </a:lnTo>
                    <a:lnTo>
                      <a:pt x="20" y="573"/>
                    </a:lnTo>
                    <a:lnTo>
                      <a:pt x="25" y="565"/>
                    </a:lnTo>
                    <a:lnTo>
                      <a:pt x="25" y="556"/>
                    </a:lnTo>
                    <a:lnTo>
                      <a:pt x="29" y="552"/>
                    </a:lnTo>
                    <a:lnTo>
                      <a:pt x="29" y="544"/>
                    </a:lnTo>
                    <a:lnTo>
                      <a:pt x="33" y="535"/>
                    </a:lnTo>
                    <a:lnTo>
                      <a:pt x="33" y="527"/>
                    </a:lnTo>
                    <a:lnTo>
                      <a:pt x="37" y="519"/>
                    </a:lnTo>
                    <a:lnTo>
                      <a:pt x="37" y="514"/>
                    </a:lnTo>
                    <a:lnTo>
                      <a:pt x="41" y="506"/>
                    </a:lnTo>
                    <a:lnTo>
                      <a:pt x="41" y="498"/>
                    </a:lnTo>
                    <a:lnTo>
                      <a:pt x="46" y="489"/>
                    </a:lnTo>
                    <a:lnTo>
                      <a:pt x="46" y="485"/>
                    </a:lnTo>
                    <a:lnTo>
                      <a:pt x="50" y="477"/>
                    </a:lnTo>
                    <a:lnTo>
                      <a:pt x="50" y="468"/>
                    </a:lnTo>
                    <a:lnTo>
                      <a:pt x="54" y="460"/>
                    </a:lnTo>
                    <a:lnTo>
                      <a:pt x="54" y="456"/>
                    </a:lnTo>
                    <a:lnTo>
                      <a:pt x="58" y="448"/>
                    </a:lnTo>
                    <a:lnTo>
                      <a:pt x="58" y="439"/>
                    </a:lnTo>
                    <a:lnTo>
                      <a:pt x="62" y="431"/>
                    </a:lnTo>
                    <a:lnTo>
                      <a:pt x="62" y="427"/>
                    </a:lnTo>
                    <a:lnTo>
                      <a:pt x="66" y="418"/>
                    </a:lnTo>
                    <a:lnTo>
                      <a:pt x="66" y="410"/>
                    </a:lnTo>
                    <a:lnTo>
                      <a:pt x="71" y="406"/>
                    </a:lnTo>
                    <a:lnTo>
                      <a:pt x="71" y="389"/>
                    </a:lnTo>
                    <a:lnTo>
                      <a:pt x="75" y="385"/>
                    </a:lnTo>
                    <a:lnTo>
                      <a:pt x="75" y="377"/>
                    </a:lnTo>
                    <a:lnTo>
                      <a:pt x="79" y="372"/>
                    </a:lnTo>
                    <a:lnTo>
                      <a:pt x="79" y="364"/>
                    </a:lnTo>
                    <a:lnTo>
                      <a:pt x="83" y="356"/>
                    </a:lnTo>
                    <a:lnTo>
                      <a:pt x="83" y="351"/>
                    </a:lnTo>
                    <a:lnTo>
                      <a:pt x="87" y="343"/>
                    </a:lnTo>
                    <a:lnTo>
                      <a:pt x="87" y="339"/>
                    </a:lnTo>
                    <a:lnTo>
                      <a:pt x="92" y="331"/>
                    </a:lnTo>
                    <a:lnTo>
                      <a:pt x="92" y="326"/>
                    </a:lnTo>
                    <a:lnTo>
                      <a:pt x="96" y="318"/>
                    </a:lnTo>
                    <a:lnTo>
                      <a:pt x="96" y="314"/>
                    </a:lnTo>
                    <a:lnTo>
                      <a:pt x="100" y="305"/>
                    </a:lnTo>
                    <a:lnTo>
                      <a:pt x="100" y="301"/>
                    </a:lnTo>
                    <a:lnTo>
                      <a:pt x="104" y="293"/>
                    </a:lnTo>
                    <a:lnTo>
                      <a:pt x="104" y="289"/>
                    </a:lnTo>
                    <a:lnTo>
                      <a:pt x="108" y="280"/>
                    </a:lnTo>
                    <a:lnTo>
                      <a:pt x="108" y="276"/>
                    </a:lnTo>
                    <a:lnTo>
                      <a:pt x="112" y="268"/>
                    </a:lnTo>
                    <a:lnTo>
                      <a:pt x="112" y="264"/>
                    </a:lnTo>
                    <a:lnTo>
                      <a:pt x="117" y="255"/>
                    </a:lnTo>
                    <a:lnTo>
                      <a:pt x="117" y="251"/>
                    </a:lnTo>
                    <a:lnTo>
                      <a:pt x="121" y="247"/>
                    </a:lnTo>
                    <a:lnTo>
                      <a:pt x="121" y="239"/>
                    </a:lnTo>
                    <a:lnTo>
                      <a:pt x="125" y="234"/>
                    </a:lnTo>
                    <a:lnTo>
                      <a:pt x="125" y="230"/>
                    </a:lnTo>
                    <a:lnTo>
                      <a:pt x="129" y="222"/>
                    </a:lnTo>
                    <a:lnTo>
                      <a:pt x="129" y="218"/>
                    </a:lnTo>
                    <a:lnTo>
                      <a:pt x="133" y="213"/>
                    </a:lnTo>
                    <a:lnTo>
                      <a:pt x="133" y="205"/>
                    </a:lnTo>
                    <a:lnTo>
                      <a:pt x="138" y="201"/>
                    </a:lnTo>
                    <a:lnTo>
                      <a:pt x="138" y="197"/>
                    </a:lnTo>
                    <a:lnTo>
                      <a:pt x="142" y="193"/>
                    </a:lnTo>
                    <a:lnTo>
                      <a:pt x="142" y="184"/>
                    </a:lnTo>
                    <a:lnTo>
                      <a:pt x="146" y="180"/>
                    </a:lnTo>
                    <a:lnTo>
                      <a:pt x="146" y="176"/>
                    </a:lnTo>
                    <a:lnTo>
                      <a:pt x="150" y="172"/>
                    </a:lnTo>
                    <a:lnTo>
                      <a:pt x="150" y="163"/>
                    </a:lnTo>
                    <a:lnTo>
                      <a:pt x="154" y="159"/>
                    </a:lnTo>
                    <a:lnTo>
                      <a:pt x="154" y="155"/>
                    </a:lnTo>
                    <a:lnTo>
                      <a:pt x="158" y="151"/>
                    </a:lnTo>
                    <a:lnTo>
                      <a:pt x="158" y="147"/>
                    </a:lnTo>
                    <a:lnTo>
                      <a:pt x="163" y="142"/>
                    </a:lnTo>
                    <a:lnTo>
                      <a:pt x="163" y="138"/>
                    </a:lnTo>
                    <a:lnTo>
                      <a:pt x="167" y="134"/>
                    </a:lnTo>
                    <a:lnTo>
                      <a:pt x="167" y="126"/>
                    </a:lnTo>
                    <a:lnTo>
                      <a:pt x="171" y="122"/>
                    </a:lnTo>
                    <a:lnTo>
                      <a:pt x="171" y="117"/>
                    </a:lnTo>
                    <a:lnTo>
                      <a:pt x="175" y="113"/>
                    </a:lnTo>
                    <a:lnTo>
                      <a:pt x="175" y="109"/>
                    </a:lnTo>
                    <a:lnTo>
                      <a:pt x="179" y="105"/>
                    </a:lnTo>
                    <a:lnTo>
                      <a:pt x="179" y="101"/>
                    </a:lnTo>
                    <a:lnTo>
                      <a:pt x="184" y="96"/>
                    </a:lnTo>
                    <a:lnTo>
                      <a:pt x="184" y="92"/>
                    </a:lnTo>
                    <a:lnTo>
                      <a:pt x="188" y="88"/>
                    </a:lnTo>
                    <a:lnTo>
                      <a:pt x="188" y="84"/>
                    </a:lnTo>
                    <a:lnTo>
                      <a:pt x="196" y="76"/>
                    </a:lnTo>
                    <a:lnTo>
                      <a:pt x="196" y="71"/>
                    </a:lnTo>
                    <a:lnTo>
                      <a:pt x="204" y="63"/>
                    </a:lnTo>
                    <a:lnTo>
                      <a:pt x="204" y="59"/>
                    </a:lnTo>
                    <a:lnTo>
                      <a:pt x="213" y="50"/>
                    </a:lnTo>
                    <a:lnTo>
                      <a:pt x="213" y="46"/>
                    </a:lnTo>
                    <a:lnTo>
                      <a:pt x="217" y="42"/>
                    </a:lnTo>
                    <a:lnTo>
                      <a:pt x="221" y="38"/>
                    </a:lnTo>
                    <a:lnTo>
                      <a:pt x="230" y="30"/>
                    </a:lnTo>
                    <a:lnTo>
                      <a:pt x="230" y="25"/>
                    </a:lnTo>
                    <a:lnTo>
                      <a:pt x="234" y="21"/>
                    </a:lnTo>
                    <a:lnTo>
                      <a:pt x="238" y="21"/>
                    </a:lnTo>
                    <a:lnTo>
                      <a:pt x="242" y="17"/>
                    </a:lnTo>
                    <a:lnTo>
                      <a:pt x="246" y="13"/>
                    </a:lnTo>
                    <a:lnTo>
                      <a:pt x="250" y="9"/>
                    </a:lnTo>
                    <a:lnTo>
                      <a:pt x="255" y="9"/>
                    </a:lnTo>
                    <a:lnTo>
                      <a:pt x="259" y="4"/>
                    </a:lnTo>
                    <a:lnTo>
                      <a:pt x="263" y="0"/>
                    </a:lnTo>
                    <a:lnTo>
                      <a:pt x="267" y="0"/>
                    </a:lnTo>
                    <a:lnTo>
                      <a:pt x="271" y="0"/>
                    </a:lnTo>
                    <a:lnTo>
                      <a:pt x="276" y="0"/>
                    </a:lnTo>
                    <a:lnTo>
                      <a:pt x="280" y="0"/>
                    </a:lnTo>
                    <a:lnTo>
                      <a:pt x="284" y="0"/>
                    </a:lnTo>
                    <a:lnTo>
                      <a:pt x="288" y="0"/>
                    </a:lnTo>
                    <a:lnTo>
                      <a:pt x="292" y="0"/>
                    </a:lnTo>
                    <a:lnTo>
                      <a:pt x="296" y="0"/>
                    </a:lnTo>
                    <a:lnTo>
                      <a:pt x="301" y="0"/>
                    </a:lnTo>
                    <a:lnTo>
                      <a:pt x="305" y="0"/>
                    </a:lnTo>
                    <a:lnTo>
                      <a:pt x="309" y="4"/>
                    </a:lnTo>
                    <a:lnTo>
                      <a:pt x="313" y="4"/>
                    </a:lnTo>
                    <a:lnTo>
                      <a:pt x="317" y="9"/>
                    </a:lnTo>
                    <a:lnTo>
                      <a:pt x="321" y="13"/>
                    </a:lnTo>
                    <a:lnTo>
                      <a:pt x="326" y="13"/>
                    </a:lnTo>
                    <a:lnTo>
                      <a:pt x="330" y="17"/>
                    </a:lnTo>
                    <a:lnTo>
                      <a:pt x="334" y="21"/>
                    </a:lnTo>
                    <a:lnTo>
                      <a:pt x="338" y="25"/>
                    </a:lnTo>
                    <a:lnTo>
                      <a:pt x="342" y="30"/>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97" name="Freeform 174"/>
              <p:cNvSpPr>
                <a:spLocks/>
              </p:cNvSpPr>
              <p:nvPr/>
            </p:nvSpPr>
            <p:spPr bwMode="auto">
              <a:xfrm>
                <a:off x="4960236" y="1887344"/>
                <a:ext cx="451062" cy="1322284"/>
              </a:xfrm>
              <a:custGeom>
                <a:avLst/>
                <a:gdLst>
                  <a:gd name="T0" fmla="*/ 2147483647 w 285"/>
                  <a:gd name="T1" fmla="*/ 2147483647 h 831"/>
                  <a:gd name="T2" fmla="*/ 2147483647 w 285"/>
                  <a:gd name="T3" fmla="*/ 2147483647 h 831"/>
                  <a:gd name="T4" fmla="*/ 2147483647 w 285"/>
                  <a:gd name="T5" fmla="*/ 2147483647 h 831"/>
                  <a:gd name="T6" fmla="*/ 2147483647 w 285"/>
                  <a:gd name="T7" fmla="*/ 2147483647 h 831"/>
                  <a:gd name="T8" fmla="*/ 2147483647 w 285"/>
                  <a:gd name="T9" fmla="*/ 2147483647 h 831"/>
                  <a:gd name="T10" fmla="*/ 2147483647 w 285"/>
                  <a:gd name="T11" fmla="*/ 2147483647 h 831"/>
                  <a:gd name="T12" fmla="*/ 2147483647 w 285"/>
                  <a:gd name="T13" fmla="*/ 2147483647 h 831"/>
                  <a:gd name="T14" fmla="*/ 2147483647 w 285"/>
                  <a:gd name="T15" fmla="*/ 2147483647 h 831"/>
                  <a:gd name="T16" fmla="*/ 2147483647 w 285"/>
                  <a:gd name="T17" fmla="*/ 2147483647 h 831"/>
                  <a:gd name="T18" fmla="*/ 2147483647 w 285"/>
                  <a:gd name="T19" fmla="*/ 2147483647 h 831"/>
                  <a:gd name="T20" fmla="*/ 2147483647 w 285"/>
                  <a:gd name="T21" fmla="*/ 2147483647 h 831"/>
                  <a:gd name="T22" fmla="*/ 2147483647 w 285"/>
                  <a:gd name="T23" fmla="*/ 2147483647 h 831"/>
                  <a:gd name="T24" fmla="*/ 2147483647 w 285"/>
                  <a:gd name="T25" fmla="*/ 2147483647 h 831"/>
                  <a:gd name="T26" fmla="*/ 2147483647 w 285"/>
                  <a:gd name="T27" fmla="*/ 2147483647 h 831"/>
                  <a:gd name="T28" fmla="*/ 2147483647 w 285"/>
                  <a:gd name="T29" fmla="*/ 2147483647 h 831"/>
                  <a:gd name="T30" fmla="*/ 2147483647 w 285"/>
                  <a:gd name="T31" fmla="*/ 2147483647 h 831"/>
                  <a:gd name="T32" fmla="*/ 2147483647 w 285"/>
                  <a:gd name="T33" fmla="*/ 2147483647 h 831"/>
                  <a:gd name="T34" fmla="*/ 2147483647 w 285"/>
                  <a:gd name="T35" fmla="*/ 2147483647 h 831"/>
                  <a:gd name="T36" fmla="*/ 2147483647 w 285"/>
                  <a:gd name="T37" fmla="*/ 2147483647 h 831"/>
                  <a:gd name="T38" fmla="*/ 2147483647 w 285"/>
                  <a:gd name="T39" fmla="*/ 2147483647 h 831"/>
                  <a:gd name="T40" fmla="*/ 2147483647 w 285"/>
                  <a:gd name="T41" fmla="*/ 2147483647 h 831"/>
                  <a:gd name="T42" fmla="*/ 2147483647 w 285"/>
                  <a:gd name="T43" fmla="*/ 2147483647 h 831"/>
                  <a:gd name="T44" fmla="*/ 2147483647 w 285"/>
                  <a:gd name="T45" fmla="*/ 2147483647 h 831"/>
                  <a:gd name="T46" fmla="*/ 2147483647 w 285"/>
                  <a:gd name="T47" fmla="*/ 2147483647 h 831"/>
                  <a:gd name="T48" fmla="*/ 2147483647 w 285"/>
                  <a:gd name="T49" fmla="*/ 2147483647 h 831"/>
                  <a:gd name="T50" fmla="*/ 2147483647 w 285"/>
                  <a:gd name="T51" fmla="*/ 2147483647 h 831"/>
                  <a:gd name="T52" fmla="*/ 2147483647 w 285"/>
                  <a:gd name="T53" fmla="*/ 2147483647 h 831"/>
                  <a:gd name="T54" fmla="*/ 2147483647 w 285"/>
                  <a:gd name="T55" fmla="*/ 2147483647 h 831"/>
                  <a:gd name="T56" fmla="*/ 2147483647 w 285"/>
                  <a:gd name="T57" fmla="*/ 2147483647 h 831"/>
                  <a:gd name="T58" fmla="*/ 2147483647 w 285"/>
                  <a:gd name="T59" fmla="*/ 2147483647 h 831"/>
                  <a:gd name="T60" fmla="*/ 2147483647 w 285"/>
                  <a:gd name="T61" fmla="*/ 2147483647 h 831"/>
                  <a:gd name="T62" fmla="*/ 2147483647 w 285"/>
                  <a:gd name="T63" fmla="*/ 2147483647 h 831"/>
                  <a:gd name="T64" fmla="*/ 2147483647 w 285"/>
                  <a:gd name="T65" fmla="*/ 2147483647 h 831"/>
                  <a:gd name="T66" fmla="*/ 2147483647 w 285"/>
                  <a:gd name="T67" fmla="*/ 2147483647 h 831"/>
                  <a:gd name="T68" fmla="*/ 2147483647 w 285"/>
                  <a:gd name="T69" fmla="*/ 2147483647 h 831"/>
                  <a:gd name="T70" fmla="*/ 2147483647 w 285"/>
                  <a:gd name="T71" fmla="*/ 2147483647 h 831"/>
                  <a:gd name="T72" fmla="*/ 2147483647 w 285"/>
                  <a:gd name="T73" fmla="*/ 2147483647 h 831"/>
                  <a:gd name="T74" fmla="*/ 2147483647 w 285"/>
                  <a:gd name="T75" fmla="*/ 2147483647 h 831"/>
                  <a:gd name="T76" fmla="*/ 2147483647 w 285"/>
                  <a:gd name="T77" fmla="*/ 2147483647 h 831"/>
                  <a:gd name="T78" fmla="*/ 2147483647 w 285"/>
                  <a:gd name="T79" fmla="*/ 2147483647 h 831"/>
                  <a:gd name="T80" fmla="*/ 2147483647 w 285"/>
                  <a:gd name="T81" fmla="*/ 2147483647 h 831"/>
                  <a:gd name="T82" fmla="*/ 2147483647 w 285"/>
                  <a:gd name="T83" fmla="*/ 2147483647 h 8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5"/>
                  <a:gd name="T127" fmla="*/ 0 h 831"/>
                  <a:gd name="T128" fmla="*/ 285 w 285"/>
                  <a:gd name="T129" fmla="*/ 831 h 8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5" h="831">
                    <a:moveTo>
                      <a:pt x="0" y="0"/>
                    </a:moveTo>
                    <a:lnTo>
                      <a:pt x="5" y="4"/>
                    </a:lnTo>
                    <a:lnTo>
                      <a:pt x="9" y="8"/>
                    </a:lnTo>
                    <a:lnTo>
                      <a:pt x="13" y="12"/>
                    </a:lnTo>
                    <a:lnTo>
                      <a:pt x="21" y="20"/>
                    </a:lnTo>
                    <a:lnTo>
                      <a:pt x="21" y="29"/>
                    </a:lnTo>
                    <a:lnTo>
                      <a:pt x="25" y="33"/>
                    </a:lnTo>
                    <a:lnTo>
                      <a:pt x="30" y="37"/>
                    </a:lnTo>
                    <a:lnTo>
                      <a:pt x="30" y="41"/>
                    </a:lnTo>
                    <a:lnTo>
                      <a:pt x="34" y="46"/>
                    </a:lnTo>
                    <a:lnTo>
                      <a:pt x="38" y="50"/>
                    </a:lnTo>
                    <a:lnTo>
                      <a:pt x="38" y="54"/>
                    </a:lnTo>
                    <a:lnTo>
                      <a:pt x="42" y="58"/>
                    </a:lnTo>
                    <a:lnTo>
                      <a:pt x="42" y="62"/>
                    </a:lnTo>
                    <a:lnTo>
                      <a:pt x="46" y="66"/>
                    </a:lnTo>
                    <a:lnTo>
                      <a:pt x="46" y="71"/>
                    </a:lnTo>
                    <a:lnTo>
                      <a:pt x="51" y="75"/>
                    </a:lnTo>
                    <a:lnTo>
                      <a:pt x="55" y="79"/>
                    </a:lnTo>
                    <a:lnTo>
                      <a:pt x="55" y="83"/>
                    </a:lnTo>
                    <a:lnTo>
                      <a:pt x="59" y="87"/>
                    </a:lnTo>
                    <a:lnTo>
                      <a:pt x="59" y="92"/>
                    </a:lnTo>
                    <a:lnTo>
                      <a:pt x="63" y="96"/>
                    </a:lnTo>
                    <a:lnTo>
                      <a:pt x="63" y="104"/>
                    </a:lnTo>
                    <a:lnTo>
                      <a:pt x="67" y="108"/>
                    </a:lnTo>
                    <a:lnTo>
                      <a:pt x="67" y="112"/>
                    </a:lnTo>
                    <a:lnTo>
                      <a:pt x="71" y="117"/>
                    </a:lnTo>
                    <a:lnTo>
                      <a:pt x="71" y="121"/>
                    </a:lnTo>
                    <a:lnTo>
                      <a:pt x="76" y="125"/>
                    </a:lnTo>
                    <a:lnTo>
                      <a:pt x="76" y="129"/>
                    </a:lnTo>
                    <a:lnTo>
                      <a:pt x="80" y="133"/>
                    </a:lnTo>
                    <a:lnTo>
                      <a:pt x="80" y="138"/>
                    </a:lnTo>
                    <a:lnTo>
                      <a:pt x="84" y="146"/>
                    </a:lnTo>
                    <a:lnTo>
                      <a:pt x="84" y="150"/>
                    </a:lnTo>
                    <a:lnTo>
                      <a:pt x="88" y="154"/>
                    </a:lnTo>
                    <a:lnTo>
                      <a:pt x="88" y="158"/>
                    </a:lnTo>
                    <a:lnTo>
                      <a:pt x="92" y="167"/>
                    </a:lnTo>
                    <a:lnTo>
                      <a:pt x="92" y="171"/>
                    </a:lnTo>
                    <a:lnTo>
                      <a:pt x="97" y="175"/>
                    </a:lnTo>
                    <a:lnTo>
                      <a:pt x="97" y="179"/>
                    </a:lnTo>
                    <a:lnTo>
                      <a:pt x="101" y="188"/>
                    </a:lnTo>
                    <a:lnTo>
                      <a:pt x="101" y="192"/>
                    </a:lnTo>
                    <a:lnTo>
                      <a:pt x="105" y="196"/>
                    </a:lnTo>
                    <a:lnTo>
                      <a:pt x="105" y="204"/>
                    </a:lnTo>
                    <a:lnTo>
                      <a:pt x="109" y="209"/>
                    </a:lnTo>
                    <a:lnTo>
                      <a:pt x="109" y="213"/>
                    </a:lnTo>
                    <a:lnTo>
                      <a:pt x="113" y="221"/>
                    </a:lnTo>
                    <a:lnTo>
                      <a:pt x="113" y="225"/>
                    </a:lnTo>
                    <a:lnTo>
                      <a:pt x="117" y="234"/>
                    </a:lnTo>
                    <a:lnTo>
                      <a:pt x="117" y="242"/>
                    </a:lnTo>
                    <a:lnTo>
                      <a:pt x="122" y="250"/>
                    </a:lnTo>
                    <a:lnTo>
                      <a:pt x="122" y="255"/>
                    </a:lnTo>
                    <a:lnTo>
                      <a:pt x="126" y="263"/>
                    </a:lnTo>
                    <a:lnTo>
                      <a:pt x="126" y="267"/>
                    </a:lnTo>
                    <a:lnTo>
                      <a:pt x="130" y="275"/>
                    </a:lnTo>
                    <a:lnTo>
                      <a:pt x="130" y="280"/>
                    </a:lnTo>
                    <a:lnTo>
                      <a:pt x="134" y="288"/>
                    </a:lnTo>
                    <a:lnTo>
                      <a:pt x="134" y="292"/>
                    </a:lnTo>
                    <a:lnTo>
                      <a:pt x="138" y="301"/>
                    </a:lnTo>
                    <a:lnTo>
                      <a:pt x="138" y="305"/>
                    </a:lnTo>
                    <a:lnTo>
                      <a:pt x="143" y="313"/>
                    </a:lnTo>
                    <a:lnTo>
                      <a:pt x="143" y="321"/>
                    </a:lnTo>
                    <a:lnTo>
                      <a:pt x="147" y="326"/>
                    </a:lnTo>
                    <a:lnTo>
                      <a:pt x="147" y="334"/>
                    </a:lnTo>
                    <a:lnTo>
                      <a:pt x="151" y="338"/>
                    </a:lnTo>
                    <a:lnTo>
                      <a:pt x="151" y="347"/>
                    </a:lnTo>
                    <a:lnTo>
                      <a:pt x="155" y="355"/>
                    </a:lnTo>
                    <a:lnTo>
                      <a:pt x="155" y="359"/>
                    </a:lnTo>
                    <a:lnTo>
                      <a:pt x="159" y="367"/>
                    </a:lnTo>
                    <a:lnTo>
                      <a:pt x="159" y="372"/>
                    </a:lnTo>
                    <a:lnTo>
                      <a:pt x="163" y="380"/>
                    </a:lnTo>
                    <a:lnTo>
                      <a:pt x="163" y="388"/>
                    </a:lnTo>
                    <a:lnTo>
                      <a:pt x="168" y="392"/>
                    </a:lnTo>
                    <a:lnTo>
                      <a:pt x="168" y="401"/>
                    </a:lnTo>
                    <a:lnTo>
                      <a:pt x="172" y="409"/>
                    </a:lnTo>
                    <a:lnTo>
                      <a:pt x="172" y="418"/>
                    </a:lnTo>
                    <a:lnTo>
                      <a:pt x="176" y="422"/>
                    </a:lnTo>
                    <a:lnTo>
                      <a:pt x="176" y="430"/>
                    </a:lnTo>
                    <a:lnTo>
                      <a:pt x="180" y="438"/>
                    </a:lnTo>
                    <a:lnTo>
                      <a:pt x="180" y="443"/>
                    </a:lnTo>
                    <a:lnTo>
                      <a:pt x="184" y="451"/>
                    </a:lnTo>
                    <a:lnTo>
                      <a:pt x="184" y="459"/>
                    </a:lnTo>
                    <a:lnTo>
                      <a:pt x="189" y="468"/>
                    </a:lnTo>
                    <a:lnTo>
                      <a:pt x="189" y="476"/>
                    </a:lnTo>
                    <a:lnTo>
                      <a:pt x="193" y="480"/>
                    </a:lnTo>
                    <a:lnTo>
                      <a:pt x="193" y="489"/>
                    </a:lnTo>
                    <a:lnTo>
                      <a:pt x="197" y="497"/>
                    </a:lnTo>
                    <a:lnTo>
                      <a:pt x="197" y="505"/>
                    </a:lnTo>
                    <a:lnTo>
                      <a:pt x="201" y="510"/>
                    </a:lnTo>
                    <a:lnTo>
                      <a:pt x="201" y="518"/>
                    </a:lnTo>
                    <a:lnTo>
                      <a:pt x="205" y="526"/>
                    </a:lnTo>
                    <a:lnTo>
                      <a:pt x="205" y="535"/>
                    </a:lnTo>
                    <a:lnTo>
                      <a:pt x="209" y="543"/>
                    </a:lnTo>
                    <a:lnTo>
                      <a:pt x="209" y="551"/>
                    </a:lnTo>
                    <a:lnTo>
                      <a:pt x="214" y="556"/>
                    </a:lnTo>
                    <a:lnTo>
                      <a:pt x="214" y="572"/>
                    </a:lnTo>
                    <a:lnTo>
                      <a:pt x="218" y="581"/>
                    </a:lnTo>
                    <a:lnTo>
                      <a:pt x="218" y="589"/>
                    </a:lnTo>
                    <a:lnTo>
                      <a:pt x="222" y="597"/>
                    </a:lnTo>
                    <a:lnTo>
                      <a:pt x="222" y="601"/>
                    </a:lnTo>
                    <a:lnTo>
                      <a:pt x="226" y="610"/>
                    </a:lnTo>
                    <a:lnTo>
                      <a:pt x="226" y="618"/>
                    </a:lnTo>
                    <a:lnTo>
                      <a:pt x="230" y="627"/>
                    </a:lnTo>
                    <a:lnTo>
                      <a:pt x="230" y="635"/>
                    </a:lnTo>
                    <a:lnTo>
                      <a:pt x="234" y="643"/>
                    </a:lnTo>
                    <a:lnTo>
                      <a:pt x="234" y="652"/>
                    </a:lnTo>
                    <a:lnTo>
                      <a:pt x="239" y="660"/>
                    </a:lnTo>
                    <a:lnTo>
                      <a:pt x="239" y="664"/>
                    </a:lnTo>
                    <a:lnTo>
                      <a:pt x="243" y="673"/>
                    </a:lnTo>
                    <a:lnTo>
                      <a:pt x="243" y="681"/>
                    </a:lnTo>
                    <a:lnTo>
                      <a:pt x="247" y="689"/>
                    </a:lnTo>
                    <a:lnTo>
                      <a:pt x="247" y="698"/>
                    </a:lnTo>
                    <a:lnTo>
                      <a:pt x="251" y="706"/>
                    </a:lnTo>
                    <a:lnTo>
                      <a:pt x="251" y="714"/>
                    </a:lnTo>
                    <a:lnTo>
                      <a:pt x="255" y="723"/>
                    </a:lnTo>
                    <a:lnTo>
                      <a:pt x="255" y="731"/>
                    </a:lnTo>
                    <a:lnTo>
                      <a:pt x="260" y="735"/>
                    </a:lnTo>
                    <a:lnTo>
                      <a:pt x="260" y="744"/>
                    </a:lnTo>
                    <a:lnTo>
                      <a:pt x="264" y="752"/>
                    </a:lnTo>
                    <a:lnTo>
                      <a:pt x="264" y="760"/>
                    </a:lnTo>
                    <a:lnTo>
                      <a:pt x="268" y="769"/>
                    </a:lnTo>
                    <a:lnTo>
                      <a:pt x="268" y="777"/>
                    </a:lnTo>
                    <a:lnTo>
                      <a:pt x="272" y="785"/>
                    </a:lnTo>
                    <a:lnTo>
                      <a:pt x="272" y="794"/>
                    </a:lnTo>
                    <a:lnTo>
                      <a:pt x="276" y="802"/>
                    </a:lnTo>
                    <a:lnTo>
                      <a:pt x="276" y="811"/>
                    </a:lnTo>
                    <a:lnTo>
                      <a:pt x="280" y="815"/>
                    </a:lnTo>
                    <a:lnTo>
                      <a:pt x="280" y="823"/>
                    </a:lnTo>
                    <a:lnTo>
                      <a:pt x="285" y="831"/>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98" name="Freeform 175"/>
              <p:cNvSpPr>
                <a:spLocks/>
              </p:cNvSpPr>
              <p:nvPr/>
            </p:nvSpPr>
            <p:spPr bwMode="auto">
              <a:xfrm>
                <a:off x="5387277" y="3209628"/>
                <a:ext cx="507112" cy="1141970"/>
              </a:xfrm>
              <a:custGeom>
                <a:avLst/>
                <a:gdLst>
                  <a:gd name="T0" fmla="*/ 2147483647 w 317"/>
                  <a:gd name="T1" fmla="*/ 2147483647 h 724"/>
                  <a:gd name="T2" fmla="*/ 2147483647 w 317"/>
                  <a:gd name="T3" fmla="*/ 2147483647 h 724"/>
                  <a:gd name="T4" fmla="*/ 2147483647 w 317"/>
                  <a:gd name="T5" fmla="*/ 2147483647 h 724"/>
                  <a:gd name="T6" fmla="*/ 2147483647 w 317"/>
                  <a:gd name="T7" fmla="*/ 2147483647 h 724"/>
                  <a:gd name="T8" fmla="*/ 2147483647 w 317"/>
                  <a:gd name="T9" fmla="*/ 2147483647 h 724"/>
                  <a:gd name="T10" fmla="*/ 2147483647 w 317"/>
                  <a:gd name="T11" fmla="*/ 2147483647 h 724"/>
                  <a:gd name="T12" fmla="*/ 2147483647 w 317"/>
                  <a:gd name="T13" fmla="*/ 2147483647 h 724"/>
                  <a:gd name="T14" fmla="*/ 2147483647 w 317"/>
                  <a:gd name="T15" fmla="*/ 2147483647 h 724"/>
                  <a:gd name="T16" fmla="*/ 2147483647 w 317"/>
                  <a:gd name="T17" fmla="*/ 2147483647 h 724"/>
                  <a:gd name="T18" fmla="*/ 2147483647 w 317"/>
                  <a:gd name="T19" fmla="*/ 2147483647 h 724"/>
                  <a:gd name="T20" fmla="*/ 2147483647 w 317"/>
                  <a:gd name="T21" fmla="*/ 2147483647 h 724"/>
                  <a:gd name="T22" fmla="*/ 2147483647 w 317"/>
                  <a:gd name="T23" fmla="*/ 2147483647 h 724"/>
                  <a:gd name="T24" fmla="*/ 2147483647 w 317"/>
                  <a:gd name="T25" fmla="*/ 2147483647 h 724"/>
                  <a:gd name="T26" fmla="*/ 2147483647 w 317"/>
                  <a:gd name="T27" fmla="*/ 2147483647 h 724"/>
                  <a:gd name="T28" fmla="*/ 2147483647 w 317"/>
                  <a:gd name="T29" fmla="*/ 2147483647 h 724"/>
                  <a:gd name="T30" fmla="*/ 2147483647 w 317"/>
                  <a:gd name="T31" fmla="*/ 2147483647 h 724"/>
                  <a:gd name="T32" fmla="*/ 2147483647 w 317"/>
                  <a:gd name="T33" fmla="*/ 2147483647 h 724"/>
                  <a:gd name="T34" fmla="*/ 2147483647 w 317"/>
                  <a:gd name="T35" fmla="*/ 2147483647 h 724"/>
                  <a:gd name="T36" fmla="*/ 2147483647 w 317"/>
                  <a:gd name="T37" fmla="*/ 2147483647 h 724"/>
                  <a:gd name="T38" fmla="*/ 2147483647 w 317"/>
                  <a:gd name="T39" fmla="*/ 2147483647 h 724"/>
                  <a:gd name="T40" fmla="*/ 2147483647 w 317"/>
                  <a:gd name="T41" fmla="*/ 2147483647 h 724"/>
                  <a:gd name="T42" fmla="*/ 2147483647 w 317"/>
                  <a:gd name="T43" fmla="*/ 2147483647 h 724"/>
                  <a:gd name="T44" fmla="*/ 2147483647 w 317"/>
                  <a:gd name="T45" fmla="*/ 2147483647 h 724"/>
                  <a:gd name="T46" fmla="*/ 2147483647 w 317"/>
                  <a:gd name="T47" fmla="*/ 2147483647 h 724"/>
                  <a:gd name="T48" fmla="*/ 2147483647 w 317"/>
                  <a:gd name="T49" fmla="*/ 2147483647 h 724"/>
                  <a:gd name="T50" fmla="*/ 2147483647 w 317"/>
                  <a:gd name="T51" fmla="*/ 2147483647 h 724"/>
                  <a:gd name="T52" fmla="*/ 2147483647 w 317"/>
                  <a:gd name="T53" fmla="*/ 2147483647 h 724"/>
                  <a:gd name="T54" fmla="*/ 2147483647 w 317"/>
                  <a:gd name="T55" fmla="*/ 2147483647 h 724"/>
                  <a:gd name="T56" fmla="*/ 2147483647 w 317"/>
                  <a:gd name="T57" fmla="*/ 2147483647 h 724"/>
                  <a:gd name="T58" fmla="*/ 2147483647 w 317"/>
                  <a:gd name="T59" fmla="*/ 2147483647 h 724"/>
                  <a:gd name="T60" fmla="*/ 2147483647 w 317"/>
                  <a:gd name="T61" fmla="*/ 2147483647 h 724"/>
                  <a:gd name="T62" fmla="*/ 2147483647 w 317"/>
                  <a:gd name="T63" fmla="*/ 2147483647 h 724"/>
                  <a:gd name="T64" fmla="*/ 2147483647 w 317"/>
                  <a:gd name="T65" fmla="*/ 2147483647 h 724"/>
                  <a:gd name="T66" fmla="*/ 2147483647 w 317"/>
                  <a:gd name="T67" fmla="*/ 2147483647 h 724"/>
                  <a:gd name="T68" fmla="*/ 2147483647 w 317"/>
                  <a:gd name="T69" fmla="*/ 2147483647 h 724"/>
                  <a:gd name="T70" fmla="*/ 2147483647 w 317"/>
                  <a:gd name="T71" fmla="*/ 2147483647 h 724"/>
                  <a:gd name="T72" fmla="*/ 2147483647 w 317"/>
                  <a:gd name="T73" fmla="*/ 2147483647 h 724"/>
                  <a:gd name="T74" fmla="*/ 2147483647 w 317"/>
                  <a:gd name="T75" fmla="*/ 2147483647 h 724"/>
                  <a:gd name="T76" fmla="*/ 2147483647 w 317"/>
                  <a:gd name="T77" fmla="*/ 2147483647 h 724"/>
                  <a:gd name="T78" fmla="*/ 2147483647 w 317"/>
                  <a:gd name="T79" fmla="*/ 2147483647 h 724"/>
                  <a:gd name="T80" fmla="*/ 2147483647 w 317"/>
                  <a:gd name="T81" fmla="*/ 2147483647 h 724"/>
                  <a:gd name="T82" fmla="*/ 2147483647 w 317"/>
                  <a:gd name="T83" fmla="*/ 2147483647 h 7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7"/>
                  <a:gd name="T127" fmla="*/ 0 h 724"/>
                  <a:gd name="T128" fmla="*/ 317 w 317"/>
                  <a:gd name="T129" fmla="*/ 724 h 7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7" h="724">
                    <a:moveTo>
                      <a:pt x="0" y="0"/>
                    </a:moveTo>
                    <a:lnTo>
                      <a:pt x="0" y="9"/>
                    </a:lnTo>
                    <a:lnTo>
                      <a:pt x="4" y="17"/>
                    </a:lnTo>
                    <a:lnTo>
                      <a:pt x="4" y="25"/>
                    </a:lnTo>
                    <a:lnTo>
                      <a:pt x="8" y="34"/>
                    </a:lnTo>
                    <a:lnTo>
                      <a:pt x="8" y="42"/>
                    </a:lnTo>
                    <a:lnTo>
                      <a:pt x="12" y="51"/>
                    </a:lnTo>
                    <a:lnTo>
                      <a:pt x="12" y="55"/>
                    </a:lnTo>
                    <a:lnTo>
                      <a:pt x="16" y="63"/>
                    </a:lnTo>
                    <a:lnTo>
                      <a:pt x="16" y="71"/>
                    </a:lnTo>
                    <a:lnTo>
                      <a:pt x="21" y="80"/>
                    </a:lnTo>
                    <a:lnTo>
                      <a:pt x="21" y="88"/>
                    </a:lnTo>
                    <a:lnTo>
                      <a:pt x="25" y="97"/>
                    </a:lnTo>
                    <a:lnTo>
                      <a:pt x="25" y="105"/>
                    </a:lnTo>
                    <a:lnTo>
                      <a:pt x="29" y="113"/>
                    </a:lnTo>
                    <a:lnTo>
                      <a:pt x="29" y="126"/>
                    </a:lnTo>
                    <a:lnTo>
                      <a:pt x="33" y="134"/>
                    </a:lnTo>
                    <a:lnTo>
                      <a:pt x="33" y="143"/>
                    </a:lnTo>
                    <a:lnTo>
                      <a:pt x="37" y="151"/>
                    </a:lnTo>
                    <a:lnTo>
                      <a:pt x="37" y="159"/>
                    </a:lnTo>
                    <a:lnTo>
                      <a:pt x="41" y="163"/>
                    </a:lnTo>
                    <a:lnTo>
                      <a:pt x="41" y="172"/>
                    </a:lnTo>
                    <a:lnTo>
                      <a:pt x="46" y="180"/>
                    </a:lnTo>
                    <a:lnTo>
                      <a:pt x="46" y="189"/>
                    </a:lnTo>
                    <a:lnTo>
                      <a:pt x="50" y="197"/>
                    </a:lnTo>
                    <a:lnTo>
                      <a:pt x="50" y="201"/>
                    </a:lnTo>
                    <a:lnTo>
                      <a:pt x="54" y="209"/>
                    </a:lnTo>
                    <a:lnTo>
                      <a:pt x="54" y="218"/>
                    </a:lnTo>
                    <a:lnTo>
                      <a:pt x="58" y="226"/>
                    </a:lnTo>
                    <a:lnTo>
                      <a:pt x="58" y="230"/>
                    </a:lnTo>
                    <a:lnTo>
                      <a:pt x="62" y="239"/>
                    </a:lnTo>
                    <a:lnTo>
                      <a:pt x="62" y="247"/>
                    </a:lnTo>
                    <a:lnTo>
                      <a:pt x="67" y="255"/>
                    </a:lnTo>
                    <a:lnTo>
                      <a:pt x="67" y="260"/>
                    </a:lnTo>
                    <a:lnTo>
                      <a:pt x="71" y="268"/>
                    </a:lnTo>
                    <a:lnTo>
                      <a:pt x="71" y="276"/>
                    </a:lnTo>
                    <a:lnTo>
                      <a:pt x="75" y="285"/>
                    </a:lnTo>
                    <a:lnTo>
                      <a:pt x="75" y="289"/>
                    </a:lnTo>
                    <a:lnTo>
                      <a:pt x="79" y="297"/>
                    </a:lnTo>
                    <a:lnTo>
                      <a:pt x="79" y="306"/>
                    </a:lnTo>
                    <a:lnTo>
                      <a:pt x="83" y="310"/>
                    </a:lnTo>
                    <a:lnTo>
                      <a:pt x="83" y="318"/>
                    </a:lnTo>
                    <a:lnTo>
                      <a:pt x="87" y="326"/>
                    </a:lnTo>
                    <a:lnTo>
                      <a:pt x="87" y="331"/>
                    </a:lnTo>
                    <a:lnTo>
                      <a:pt x="92" y="339"/>
                    </a:lnTo>
                    <a:lnTo>
                      <a:pt x="92" y="347"/>
                    </a:lnTo>
                    <a:lnTo>
                      <a:pt x="96" y="352"/>
                    </a:lnTo>
                    <a:lnTo>
                      <a:pt x="96" y="360"/>
                    </a:lnTo>
                    <a:lnTo>
                      <a:pt x="100" y="364"/>
                    </a:lnTo>
                    <a:lnTo>
                      <a:pt x="100" y="372"/>
                    </a:lnTo>
                    <a:lnTo>
                      <a:pt x="104" y="381"/>
                    </a:lnTo>
                    <a:lnTo>
                      <a:pt x="104" y="385"/>
                    </a:lnTo>
                    <a:lnTo>
                      <a:pt x="108" y="393"/>
                    </a:lnTo>
                    <a:lnTo>
                      <a:pt x="108" y="398"/>
                    </a:lnTo>
                    <a:lnTo>
                      <a:pt x="113" y="406"/>
                    </a:lnTo>
                    <a:lnTo>
                      <a:pt x="113" y="410"/>
                    </a:lnTo>
                    <a:lnTo>
                      <a:pt x="117" y="418"/>
                    </a:lnTo>
                    <a:lnTo>
                      <a:pt x="117" y="423"/>
                    </a:lnTo>
                    <a:lnTo>
                      <a:pt x="121" y="431"/>
                    </a:lnTo>
                    <a:lnTo>
                      <a:pt x="121" y="435"/>
                    </a:lnTo>
                    <a:lnTo>
                      <a:pt x="125" y="443"/>
                    </a:lnTo>
                    <a:lnTo>
                      <a:pt x="125" y="456"/>
                    </a:lnTo>
                    <a:lnTo>
                      <a:pt x="129" y="460"/>
                    </a:lnTo>
                    <a:lnTo>
                      <a:pt x="129" y="464"/>
                    </a:lnTo>
                    <a:lnTo>
                      <a:pt x="133" y="473"/>
                    </a:lnTo>
                    <a:lnTo>
                      <a:pt x="133" y="477"/>
                    </a:lnTo>
                    <a:lnTo>
                      <a:pt x="138" y="485"/>
                    </a:lnTo>
                    <a:lnTo>
                      <a:pt x="138" y="489"/>
                    </a:lnTo>
                    <a:lnTo>
                      <a:pt x="142" y="494"/>
                    </a:lnTo>
                    <a:lnTo>
                      <a:pt x="142" y="502"/>
                    </a:lnTo>
                    <a:lnTo>
                      <a:pt x="146" y="506"/>
                    </a:lnTo>
                    <a:lnTo>
                      <a:pt x="146" y="510"/>
                    </a:lnTo>
                    <a:lnTo>
                      <a:pt x="150" y="519"/>
                    </a:lnTo>
                    <a:lnTo>
                      <a:pt x="150" y="523"/>
                    </a:lnTo>
                    <a:lnTo>
                      <a:pt x="154" y="527"/>
                    </a:lnTo>
                    <a:lnTo>
                      <a:pt x="154" y="531"/>
                    </a:lnTo>
                    <a:lnTo>
                      <a:pt x="159" y="540"/>
                    </a:lnTo>
                    <a:lnTo>
                      <a:pt x="159" y="544"/>
                    </a:lnTo>
                    <a:lnTo>
                      <a:pt x="163" y="548"/>
                    </a:lnTo>
                    <a:lnTo>
                      <a:pt x="163" y="552"/>
                    </a:lnTo>
                    <a:lnTo>
                      <a:pt x="167" y="556"/>
                    </a:lnTo>
                    <a:lnTo>
                      <a:pt x="167" y="561"/>
                    </a:lnTo>
                    <a:lnTo>
                      <a:pt x="171" y="569"/>
                    </a:lnTo>
                    <a:lnTo>
                      <a:pt x="171" y="573"/>
                    </a:lnTo>
                    <a:lnTo>
                      <a:pt x="175" y="577"/>
                    </a:lnTo>
                    <a:lnTo>
                      <a:pt x="175" y="581"/>
                    </a:lnTo>
                    <a:lnTo>
                      <a:pt x="179" y="586"/>
                    </a:lnTo>
                    <a:lnTo>
                      <a:pt x="179" y="590"/>
                    </a:lnTo>
                    <a:lnTo>
                      <a:pt x="184" y="594"/>
                    </a:lnTo>
                    <a:lnTo>
                      <a:pt x="184" y="598"/>
                    </a:lnTo>
                    <a:lnTo>
                      <a:pt x="188" y="602"/>
                    </a:lnTo>
                    <a:lnTo>
                      <a:pt x="188" y="607"/>
                    </a:lnTo>
                    <a:lnTo>
                      <a:pt x="192" y="611"/>
                    </a:lnTo>
                    <a:lnTo>
                      <a:pt x="192" y="615"/>
                    </a:lnTo>
                    <a:lnTo>
                      <a:pt x="196" y="619"/>
                    </a:lnTo>
                    <a:lnTo>
                      <a:pt x="196" y="623"/>
                    </a:lnTo>
                    <a:lnTo>
                      <a:pt x="200" y="627"/>
                    </a:lnTo>
                    <a:lnTo>
                      <a:pt x="200" y="632"/>
                    </a:lnTo>
                    <a:lnTo>
                      <a:pt x="204" y="636"/>
                    </a:lnTo>
                    <a:lnTo>
                      <a:pt x="204" y="640"/>
                    </a:lnTo>
                    <a:lnTo>
                      <a:pt x="209" y="644"/>
                    </a:lnTo>
                    <a:lnTo>
                      <a:pt x="213" y="648"/>
                    </a:lnTo>
                    <a:lnTo>
                      <a:pt x="213" y="652"/>
                    </a:lnTo>
                    <a:lnTo>
                      <a:pt x="221" y="661"/>
                    </a:lnTo>
                    <a:lnTo>
                      <a:pt x="221" y="669"/>
                    </a:lnTo>
                    <a:lnTo>
                      <a:pt x="225" y="673"/>
                    </a:lnTo>
                    <a:lnTo>
                      <a:pt x="230" y="678"/>
                    </a:lnTo>
                    <a:lnTo>
                      <a:pt x="238" y="686"/>
                    </a:lnTo>
                    <a:lnTo>
                      <a:pt x="238" y="690"/>
                    </a:lnTo>
                    <a:lnTo>
                      <a:pt x="242" y="694"/>
                    </a:lnTo>
                    <a:lnTo>
                      <a:pt x="246" y="698"/>
                    </a:lnTo>
                    <a:lnTo>
                      <a:pt x="250" y="703"/>
                    </a:lnTo>
                    <a:lnTo>
                      <a:pt x="255" y="707"/>
                    </a:lnTo>
                    <a:lnTo>
                      <a:pt x="259" y="711"/>
                    </a:lnTo>
                    <a:lnTo>
                      <a:pt x="263" y="711"/>
                    </a:lnTo>
                    <a:lnTo>
                      <a:pt x="267" y="715"/>
                    </a:lnTo>
                    <a:lnTo>
                      <a:pt x="271" y="719"/>
                    </a:lnTo>
                    <a:lnTo>
                      <a:pt x="276" y="719"/>
                    </a:lnTo>
                    <a:lnTo>
                      <a:pt x="280" y="724"/>
                    </a:lnTo>
                    <a:lnTo>
                      <a:pt x="284" y="724"/>
                    </a:lnTo>
                    <a:lnTo>
                      <a:pt x="288" y="724"/>
                    </a:lnTo>
                    <a:lnTo>
                      <a:pt x="292" y="724"/>
                    </a:lnTo>
                    <a:lnTo>
                      <a:pt x="296" y="724"/>
                    </a:lnTo>
                    <a:lnTo>
                      <a:pt x="301" y="724"/>
                    </a:lnTo>
                    <a:lnTo>
                      <a:pt x="305" y="724"/>
                    </a:lnTo>
                    <a:lnTo>
                      <a:pt x="309" y="724"/>
                    </a:lnTo>
                    <a:lnTo>
                      <a:pt x="313" y="724"/>
                    </a:lnTo>
                    <a:lnTo>
                      <a:pt x="317" y="724"/>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99" name="Freeform 176"/>
              <p:cNvSpPr>
                <a:spLocks/>
              </p:cNvSpPr>
              <p:nvPr/>
            </p:nvSpPr>
            <p:spPr bwMode="auto">
              <a:xfrm>
                <a:off x="5910403" y="3072248"/>
                <a:ext cx="483090" cy="1279350"/>
              </a:xfrm>
              <a:custGeom>
                <a:avLst/>
                <a:gdLst>
                  <a:gd name="T0" fmla="*/ 2147483647 w 306"/>
                  <a:gd name="T1" fmla="*/ 2147483647 h 799"/>
                  <a:gd name="T2" fmla="*/ 2147483647 w 306"/>
                  <a:gd name="T3" fmla="*/ 2147483647 h 799"/>
                  <a:gd name="T4" fmla="*/ 2147483647 w 306"/>
                  <a:gd name="T5" fmla="*/ 2147483647 h 799"/>
                  <a:gd name="T6" fmla="*/ 2147483647 w 306"/>
                  <a:gd name="T7" fmla="*/ 2147483647 h 799"/>
                  <a:gd name="T8" fmla="*/ 2147483647 w 306"/>
                  <a:gd name="T9" fmla="*/ 2147483647 h 799"/>
                  <a:gd name="T10" fmla="*/ 2147483647 w 306"/>
                  <a:gd name="T11" fmla="*/ 2147483647 h 799"/>
                  <a:gd name="T12" fmla="*/ 2147483647 w 306"/>
                  <a:gd name="T13" fmla="*/ 2147483647 h 799"/>
                  <a:gd name="T14" fmla="*/ 2147483647 w 306"/>
                  <a:gd name="T15" fmla="*/ 2147483647 h 799"/>
                  <a:gd name="T16" fmla="*/ 2147483647 w 306"/>
                  <a:gd name="T17" fmla="*/ 2147483647 h 799"/>
                  <a:gd name="T18" fmla="*/ 2147483647 w 306"/>
                  <a:gd name="T19" fmla="*/ 2147483647 h 799"/>
                  <a:gd name="T20" fmla="*/ 2147483647 w 306"/>
                  <a:gd name="T21" fmla="*/ 2147483647 h 799"/>
                  <a:gd name="T22" fmla="*/ 2147483647 w 306"/>
                  <a:gd name="T23" fmla="*/ 2147483647 h 799"/>
                  <a:gd name="T24" fmla="*/ 2147483647 w 306"/>
                  <a:gd name="T25" fmla="*/ 2147483647 h 799"/>
                  <a:gd name="T26" fmla="*/ 2147483647 w 306"/>
                  <a:gd name="T27" fmla="*/ 2147483647 h 799"/>
                  <a:gd name="T28" fmla="*/ 2147483647 w 306"/>
                  <a:gd name="T29" fmla="*/ 2147483647 h 799"/>
                  <a:gd name="T30" fmla="*/ 2147483647 w 306"/>
                  <a:gd name="T31" fmla="*/ 2147483647 h 799"/>
                  <a:gd name="T32" fmla="*/ 2147483647 w 306"/>
                  <a:gd name="T33" fmla="*/ 2147483647 h 799"/>
                  <a:gd name="T34" fmla="*/ 2147483647 w 306"/>
                  <a:gd name="T35" fmla="*/ 2147483647 h 799"/>
                  <a:gd name="T36" fmla="*/ 2147483647 w 306"/>
                  <a:gd name="T37" fmla="*/ 2147483647 h 799"/>
                  <a:gd name="T38" fmla="*/ 2147483647 w 306"/>
                  <a:gd name="T39" fmla="*/ 2147483647 h 799"/>
                  <a:gd name="T40" fmla="*/ 2147483647 w 306"/>
                  <a:gd name="T41" fmla="*/ 2147483647 h 799"/>
                  <a:gd name="T42" fmla="*/ 2147483647 w 306"/>
                  <a:gd name="T43" fmla="*/ 2147483647 h 799"/>
                  <a:gd name="T44" fmla="*/ 2147483647 w 306"/>
                  <a:gd name="T45" fmla="*/ 2147483647 h 799"/>
                  <a:gd name="T46" fmla="*/ 2147483647 w 306"/>
                  <a:gd name="T47" fmla="*/ 2147483647 h 799"/>
                  <a:gd name="T48" fmla="*/ 2147483647 w 306"/>
                  <a:gd name="T49" fmla="*/ 2147483647 h 799"/>
                  <a:gd name="T50" fmla="*/ 2147483647 w 306"/>
                  <a:gd name="T51" fmla="*/ 2147483647 h 799"/>
                  <a:gd name="T52" fmla="*/ 2147483647 w 306"/>
                  <a:gd name="T53" fmla="*/ 2147483647 h 799"/>
                  <a:gd name="T54" fmla="*/ 2147483647 w 306"/>
                  <a:gd name="T55" fmla="*/ 2147483647 h 799"/>
                  <a:gd name="T56" fmla="*/ 2147483647 w 306"/>
                  <a:gd name="T57" fmla="*/ 2147483647 h 799"/>
                  <a:gd name="T58" fmla="*/ 2147483647 w 306"/>
                  <a:gd name="T59" fmla="*/ 2147483647 h 799"/>
                  <a:gd name="T60" fmla="*/ 2147483647 w 306"/>
                  <a:gd name="T61" fmla="*/ 2147483647 h 799"/>
                  <a:gd name="T62" fmla="*/ 2147483647 w 306"/>
                  <a:gd name="T63" fmla="*/ 2147483647 h 799"/>
                  <a:gd name="T64" fmla="*/ 2147483647 w 306"/>
                  <a:gd name="T65" fmla="*/ 2147483647 h 799"/>
                  <a:gd name="T66" fmla="*/ 2147483647 w 306"/>
                  <a:gd name="T67" fmla="*/ 2147483647 h 799"/>
                  <a:gd name="T68" fmla="*/ 2147483647 w 306"/>
                  <a:gd name="T69" fmla="*/ 2147483647 h 799"/>
                  <a:gd name="T70" fmla="*/ 2147483647 w 306"/>
                  <a:gd name="T71" fmla="*/ 2147483647 h 799"/>
                  <a:gd name="T72" fmla="*/ 2147483647 w 306"/>
                  <a:gd name="T73" fmla="*/ 2147483647 h 799"/>
                  <a:gd name="T74" fmla="*/ 2147483647 w 306"/>
                  <a:gd name="T75" fmla="*/ 2147483647 h 799"/>
                  <a:gd name="T76" fmla="*/ 2147483647 w 306"/>
                  <a:gd name="T77" fmla="*/ 2147483647 h 799"/>
                  <a:gd name="T78" fmla="*/ 2147483647 w 306"/>
                  <a:gd name="T79" fmla="*/ 2147483647 h 799"/>
                  <a:gd name="T80" fmla="*/ 2147483647 w 306"/>
                  <a:gd name="T81" fmla="*/ 2147483647 h 799"/>
                  <a:gd name="T82" fmla="*/ 2147483647 w 306"/>
                  <a:gd name="T83" fmla="*/ 2147483647 h 7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6"/>
                  <a:gd name="T127" fmla="*/ 0 h 799"/>
                  <a:gd name="T128" fmla="*/ 306 w 306"/>
                  <a:gd name="T129" fmla="*/ 799 h 7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6" h="799">
                    <a:moveTo>
                      <a:pt x="0" y="799"/>
                    </a:moveTo>
                    <a:lnTo>
                      <a:pt x="5" y="794"/>
                    </a:lnTo>
                    <a:lnTo>
                      <a:pt x="9" y="794"/>
                    </a:lnTo>
                    <a:lnTo>
                      <a:pt x="13" y="790"/>
                    </a:lnTo>
                    <a:lnTo>
                      <a:pt x="17" y="790"/>
                    </a:lnTo>
                    <a:lnTo>
                      <a:pt x="21" y="786"/>
                    </a:lnTo>
                    <a:lnTo>
                      <a:pt x="25" y="782"/>
                    </a:lnTo>
                    <a:lnTo>
                      <a:pt x="30" y="782"/>
                    </a:lnTo>
                    <a:lnTo>
                      <a:pt x="34" y="778"/>
                    </a:lnTo>
                    <a:lnTo>
                      <a:pt x="38" y="773"/>
                    </a:lnTo>
                    <a:lnTo>
                      <a:pt x="42" y="769"/>
                    </a:lnTo>
                    <a:lnTo>
                      <a:pt x="46" y="765"/>
                    </a:lnTo>
                    <a:lnTo>
                      <a:pt x="55" y="757"/>
                    </a:lnTo>
                    <a:lnTo>
                      <a:pt x="55" y="753"/>
                    </a:lnTo>
                    <a:lnTo>
                      <a:pt x="59" y="748"/>
                    </a:lnTo>
                    <a:lnTo>
                      <a:pt x="67" y="740"/>
                    </a:lnTo>
                    <a:lnTo>
                      <a:pt x="67" y="736"/>
                    </a:lnTo>
                    <a:lnTo>
                      <a:pt x="76" y="727"/>
                    </a:lnTo>
                    <a:lnTo>
                      <a:pt x="76" y="723"/>
                    </a:lnTo>
                    <a:lnTo>
                      <a:pt x="80" y="719"/>
                    </a:lnTo>
                    <a:lnTo>
                      <a:pt x="80" y="715"/>
                    </a:lnTo>
                    <a:lnTo>
                      <a:pt x="84" y="711"/>
                    </a:lnTo>
                    <a:lnTo>
                      <a:pt x="84" y="707"/>
                    </a:lnTo>
                    <a:lnTo>
                      <a:pt x="88" y="702"/>
                    </a:lnTo>
                    <a:lnTo>
                      <a:pt x="92" y="698"/>
                    </a:lnTo>
                    <a:lnTo>
                      <a:pt x="92" y="694"/>
                    </a:lnTo>
                    <a:lnTo>
                      <a:pt x="97" y="690"/>
                    </a:lnTo>
                    <a:lnTo>
                      <a:pt x="97" y="686"/>
                    </a:lnTo>
                    <a:lnTo>
                      <a:pt x="101" y="682"/>
                    </a:lnTo>
                    <a:lnTo>
                      <a:pt x="101" y="673"/>
                    </a:lnTo>
                    <a:lnTo>
                      <a:pt x="105" y="669"/>
                    </a:lnTo>
                    <a:lnTo>
                      <a:pt x="105" y="665"/>
                    </a:lnTo>
                    <a:lnTo>
                      <a:pt x="109" y="656"/>
                    </a:lnTo>
                    <a:lnTo>
                      <a:pt x="109" y="652"/>
                    </a:lnTo>
                    <a:lnTo>
                      <a:pt x="113" y="648"/>
                    </a:lnTo>
                    <a:lnTo>
                      <a:pt x="113" y="644"/>
                    </a:lnTo>
                    <a:lnTo>
                      <a:pt x="117" y="640"/>
                    </a:lnTo>
                    <a:lnTo>
                      <a:pt x="117" y="636"/>
                    </a:lnTo>
                    <a:lnTo>
                      <a:pt x="122" y="631"/>
                    </a:lnTo>
                    <a:lnTo>
                      <a:pt x="122" y="627"/>
                    </a:lnTo>
                    <a:lnTo>
                      <a:pt x="126" y="619"/>
                    </a:lnTo>
                    <a:lnTo>
                      <a:pt x="126" y="615"/>
                    </a:lnTo>
                    <a:lnTo>
                      <a:pt x="130" y="610"/>
                    </a:lnTo>
                    <a:lnTo>
                      <a:pt x="130" y="606"/>
                    </a:lnTo>
                    <a:lnTo>
                      <a:pt x="134" y="598"/>
                    </a:lnTo>
                    <a:lnTo>
                      <a:pt x="134" y="594"/>
                    </a:lnTo>
                    <a:lnTo>
                      <a:pt x="138" y="590"/>
                    </a:lnTo>
                    <a:lnTo>
                      <a:pt x="138" y="585"/>
                    </a:lnTo>
                    <a:lnTo>
                      <a:pt x="143" y="577"/>
                    </a:lnTo>
                    <a:lnTo>
                      <a:pt x="143" y="573"/>
                    </a:lnTo>
                    <a:lnTo>
                      <a:pt x="147" y="569"/>
                    </a:lnTo>
                    <a:lnTo>
                      <a:pt x="147" y="560"/>
                    </a:lnTo>
                    <a:lnTo>
                      <a:pt x="151" y="556"/>
                    </a:lnTo>
                    <a:lnTo>
                      <a:pt x="151" y="548"/>
                    </a:lnTo>
                    <a:lnTo>
                      <a:pt x="155" y="544"/>
                    </a:lnTo>
                    <a:lnTo>
                      <a:pt x="155" y="539"/>
                    </a:lnTo>
                    <a:lnTo>
                      <a:pt x="159" y="531"/>
                    </a:lnTo>
                    <a:lnTo>
                      <a:pt x="159" y="527"/>
                    </a:lnTo>
                    <a:lnTo>
                      <a:pt x="163" y="518"/>
                    </a:lnTo>
                    <a:lnTo>
                      <a:pt x="163" y="514"/>
                    </a:lnTo>
                    <a:lnTo>
                      <a:pt x="168" y="506"/>
                    </a:lnTo>
                    <a:lnTo>
                      <a:pt x="168" y="502"/>
                    </a:lnTo>
                    <a:lnTo>
                      <a:pt x="172" y="493"/>
                    </a:lnTo>
                    <a:lnTo>
                      <a:pt x="172" y="489"/>
                    </a:lnTo>
                    <a:lnTo>
                      <a:pt x="176" y="481"/>
                    </a:lnTo>
                    <a:lnTo>
                      <a:pt x="176" y="477"/>
                    </a:lnTo>
                    <a:lnTo>
                      <a:pt x="180" y="468"/>
                    </a:lnTo>
                    <a:lnTo>
                      <a:pt x="180" y="464"/>
                    </a:lnTo>
                    <a:lnTo>
                      <a:pt x="184" y="456"/>
                    </a:lnTo>
                    <a:lnTo>
                      <a:pt x="184" y="452"/>
                    </a:lnTo>
                    <a:lnTo>
                      <a:pt x="188" y="443"/>
                    </a:lnTo>
                    <a:lnTo>
                      <a:pt x="188" y="439"/>
                    </a:lnTo>
                    <a:lnTo>
                      <a:pt x="193" y="431"/>
                    </a:lnTo>
                    <a:lnTo>
                      <a:pt x="193" y="422"/>
                    </a:lnTo>
                    <a:lnTo>
                      <a:pt x="197" y="418"/>
                    </a:lnTo>
                    <a:lnTo>
                      <a:pt x="197" y="401"/>
                    </a:lnTo>
                    <a:lnTo>
                      <a:pt x="201" y="397"/>
                    </a:lnTo>
                    <a:lnTo>
                      <a:pt x="201" y="389"/>
                    </a:lnTo>
                    <a:lnTo>
                      <a:pt x="205" y="381"/>
                    </a:lnTo>
                    <a:lnTo>
                      <a:pt x="205" y="376"/>
                    </a:lnTo>
                    <a:lnTo>
                      <a:pt x="209" y="368"/>
                    </a:lnTo>
                    <a:lnTo>
                      <a:pt x="209" y="360"/>
                    </a:lnTo>
                    <a:lnTo>
                      <a:pt x="214" y="355"/>
                    </a:lnTo>
                    <a:lnTo>
                      <a:pt x="214" y="347"/>
                    </a:lnTo>
                    <a:lnTo>
                      <a:pt x="218" y="339"/>
                    </a:lnTo>
                    <a:lnTo>
                      <a:pt x="218" y="335"/>
                    </a:lnTo>
                    <a:lnTo>
                      <a:pt x="222" y="326"/>
                    </a:lnTo>
                    <a:lnTo>
                      <a:pt x="222" y="318"/>
                    </a:lnTo>
                    <a:lnTo>
                      <a:pt x="226" y="309"/>
                    </a:lnTo>
                    <a:lnTo>
                      <a:pt x="226" y="305"/>
                    </a:lnTo>
                    <a:lnTo>
                      <a:pt x="230" y="297"/>
                    </a:lnTo>
                    <a:lnTo>
                      <a:pt x="230" y="289"/>
                    </a:lnTo>
                    <a:lnTo>
                      <a:pt x="234" y="280"/>
                    </a:lnTo>
                    <a:lnTo>
                      <a:pt x="234" y="272"/>
                    </a:lnTo>
                    <a:lnTo>
                      <a:pt x="239" y="268"/>
                    </a:lnTo>
                    <a:lnTo>
                      <a:pt x="239" y="259"/>
                    </a:lnTo>
                    <a:lnTo>
                      <a:pt x="243" y="251"/>
                    </a:lnTo>
                    <a:lnTo>
                      <a:pt x="243" y="243"/>
                    </a:lnTo>
                    <a:lnTo>
                      <a:pt x="247" y="234"/>
                    </a:lnTo>
                    <a:lnTo>
                      <a:pt x="247" y="230"/>
                    </a:lnTo>
                    <a:lnTo>
                      <a:pt x="251" y="222"/>
                    </a:lnTo>
                    <a:lnTo>
                      <a:pt x="251" y="213"/>
                    </a:lnTo>
                    <a:lnTo>
                      <a:pt x="255" y="205"/>
                    </a:lnTo>
                    <a:lnTo>
                      <a:pt x="255" y="197"/>
                    </a:lnTo>
                    <a:lnTo>
                      <a:pt x="260" y="188"/>
                    </a:lnTo>
                    <a:lnTo>
                      <a:pt x="260" y="184"/>
                    </a:lnTo>
                    <a:lnTo>
                      <a:pt x="264" y="176"/>
                    </a:lnTo>
                    <a:lnTo>
                      <a:pt x="264" y="167"/>
                    </a:lnTo>
                    <a:lnTo>
                      <a:pt x="268" y="159"/>
                    </a:lnTo>
                    <a:lnTo>
                      <a:pt x="268" y="151"/>
                    </a:lnTo>
                    <a:lnTo>
                      <a:pt x="272" y="142"/>
                    </a:lnTo>
                    <a:lnTo>
                      <a:pt x="272" y="134"/>
                    </a:lnTo>
                    <a:lnTo>
                      <a:pt x="276" y="126"/>
                    </a:lnTo>
                    <a:lnTo>
                      <a:pt x="276" y="121"/>
                    </a:lnTo>
                    <a:lnTo>
                      <a:pt x="280" y="113"/>
                    </a:lnTo>
                    <a:lnTo>
                      <a:pt x="280" y="105"/>
                    </a:lnTo>
                    <a:lnTo>
                      <a:pt x="285" y="96"/>
                    </a:lnTo>
                    <a:lnTo>
                      <a:pt x="285" y="88"/>
                    </a:lnTo>
                    <a:lnTo>
                      <a:pt x="289" y="80"/>
                    </a:lnTo>
                    <a:lnTo>
                      <a:pt x="289" y="71"/>
                    </a:lnTo>
                    <a:lnTo>
                      <a:pt x="293" y="63"/>
                    </a:lnTo>
                    <a:lnTo>
                      <a:pt x="293" y="50"/>
                    </a:lnTo>
                    <a:lnTo>
                      <a:pt x="297" y="42"/>
                    </a:lnTo>
                    <a:lnTo>
                      <a:pt x="297" y="34"/>
                    </a:lnTo>
                    <a:lnTo>
                      <a:pt x="301" y="25"/>
                    </a:lnTo>
                    <a:lnTo>
                      <a:pt x="301" y="17"/>
                    </a:lnTo>
                    <a:lnTo>
                      <a:pt x="306" y="9"/>
                    </a:lnTo>
                    <a:lnTo>
                      <a:pt x="306" y="0"/>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100" name="Freeform 177"/>
              <p:cNvSpPr>
                <a:spLocks/>
              </p:cNvSpPr>
              <p:nvPr/>
            </p:nvSpPr>
            <p:spPr bwMode="auto">
              <a:xfrm>
                <a:off x="6390824" y="1835824"/>
                <a:ext cx="483090" cy="1236421"/>
              </a:xfrm>
              <a:custGeom>
                <a:avLst/>
                <a:gdLst>
                  <a:gd name="T0" fmla="*/ 2147483647 w 305"/>
                  <a:gd name="T1" fmla="*/ 2147483647 h 786"/>
                  <a:gd name="T2" fmla="*/ 2147483647 w 305"/>
                  <a:gd name="T3" fmla="*/ 2147483647 h 786"/>
                  <a:gd name="T4" fmla="*/ 2147483647 w 305"/>
                  <a:gd name="T5" fmla="*/ 2147483647 h 786"/>
                  <a:gd name="T6" fmla="*/ 2147483647 w 305"/>
                  <a:gd name="T7" fmla="*/ 2147483647 h 786"/>
                  <a:gd name="T8" fmla="*/ 2147483647 w 305"/>
                  <a:gd name="T9" fmla="*/ 2147483647 h 786"/>
                  <a:gd name="T10" fmla="*/ 2147483647 w 305"/>
                  <a:gd name="T11" fmla="*/ 2147483647 h 786"/>
                  <a:gd name="T12" fmla="*/ 2147483647 w 305"/>
                  <a:gd name="T13" fmla="*/ 2147483647 h 786"/>
                  <a:gd name="T14" fmla="*/ 2147483647 w 305"/>
                  <a:gd name="T15" fmla="*/ 2147483647 h 786"/>
                  <a:gd name="T16" fmla="*/ 2147483647 w 305"/>
                  <a:gd name="T17" fmla="*/ 2147483647 h 786"/>
                  <a:gd name="T18" fmla="*/ 2147483647 w 305"/>
                  <a:gd name="T19" fmla="*/ 2147483647 h 786"/>
                  <a:gd name="T20" fmla="*/ 2147483647 w 305"/>
                  <a:gd name="T21" fmla="*/ 2147483647 h 786"/>
                  <a:gd name="T22" fmla="*/ 2147483647 w 305"/>
                  <a:gd name="T23" fmla="*/ 2147483647 h 786"/>
                  <a:gd name="T24" fmla="*/ 2147483647 w 305"/>
                  <a:gd name="T25" fmla="*/ 2147483647 h 786"/>
                  <a:gd name="T26" fmla="*/ 2147483647 w 305"/>
                  <a:gd name="T27" fmla="*/ 2147483647 h 786"/>
                  <a:gd name="T28" fmla="*/ 2147483647 w 305"/>
                  <a:gd name="T29" fmla="*/ 2147483647 h 786"/>
                  <a:gd name="T30" fmla="*/ 2147483647 w 305"/>
                  <a:gd name="T31" fmla="*/ 2147483647 h 786"/>
                  <a:gd name="T32" fmla="*/ 2147483647 w 305"/>
                  <a:gd name="T33" fmla="*/ 2147483647 h 786"/>
                  <a:gd name="T34" fmla="*/ 2147483647 w 305"/>
                  <a:gd name="T35" fmla="*/ 2147483647 h 786"/>
                  <a:gd name="T36" fmla="*/ 2147483647 w 305"/>
                  <a:gd name="T37" fmla="*/ 2147483647 h 786"/>
                  <a:gd name="T38" fmla="*/ 2147483647 w 305"/>
                  <a:gd name="T39" fmla="*/ 2147483647 h 786"/>
                  <a:gd name="T40" fmla="*/ 2147483647 w 305"/>
                  <a:gd name="T41" fmla="*/ 2147483647 h 786"/>
                  <a:gd name="T42" fmla="*/ 2147483647 w 305"/>
                  <a:gd name="T43" fmla="*/ 2147483647 h 786"/>
                  <a:gd name="T44" fmla="*/ 2147483647 w 305"/>
                  <a:gd name="T45" fmla="*/ 2147483647 h 786"/>
                  <a:gd name="T46" fmla="*/ 2147483647 w 305"/>
                  <a:gd name="T47" fmla="*/ 2147483647 h 786"/>
                  <a:gd name="T48" fmla="*/ 2147483647 w 305"/>
                  <a:gd name="T49" fmla="*/ 2147483647 h 786"/>
                  <a:gd name="T50" fmla="*/ 2147483647 w 305"/>
                  <a:gd name="T51" fmla="*/ 2147483647 h 786"/>
                  <a:gd name="T52" fmla="*/ 2147483647 w 305"/>
                  <a:gd name="T53" fmla="*/ 2147483647 h 786"/>
                  <a:gd name="T54" fmla="*/ 2147483647 w 305"/>
                  <a:gd name="T55" fmla="*/ 2147483647 h 786"/>
                  <a:gd name="T56" fmla="*/ 2147483647 w 305"/>
                  <a:gd name="T57" fmla="*/ 2147483647 h 786"/>
                  <a:gd name="T58" fmla="*/ 2147483647 w 305"/>
                  <a:gd name="T59" fmla="*/ 2147483647 h 786"/>
                  <a:gd name="T60" fmla="*/ 2147483647 w 305"/>
                  <a:gd name="T61" fmla="*/ 2147483647 h 786"/>
                  <a:gd name="T62" fmla="*/ 2147483647 w 305"/>
                  <a:gd name="T63" fmla="*/ 2147483647 h 786"/>
                  <a:gd name="T64" fmla="*/ 2147483647 w 305"/>
                  <a:gd name="T65" fmla="*/ 2147483647 h 786"/>
                  <a:gd name="T66" fmla="*/ 2147483647 w 305"/>
                  <a:gd name="T67" fmla="*/ 2147483647 h 786"/>
                  <a:gd name="T68" fmla="*/ 2147483647 w 305"/>
                  <a:gd name="T69" fmla="*/ 2147483647 h 786"/>
                  <a:gd name="T70" fmla="*/ 2147483647 w 305"/>
                  <a:gd name="T71" fmla="*/ 2147483647 h 786"/>
                  <a:gd name="T72" fmla="*/ 2147483647 w 305"/>
                  <a:gd name="T73" fmla="*/ 2147483647 h 786"/>
                  <a:gd name="T74" fmla="*/ 2147483647 w 305"/>
                  <a:gd name="T75" fmla="*/ 2147483647 h 786"/>
                  <a:gd name="T76" fmla="*/ 2147483647 w 305"/>
                  <a:gd name="T77" fmla="*/ 2147483647 h 786"/>
                  <a:gd name="T78" fmla="*/ 2147483647 w 305"/>
                  <a:gd name="T79" fmla="*/ 2147483647 h 786"/>
                  <a:gd name="T80" fmla="*/ 2147483647 w 305"/>
                  <a:gd name="T81" fmla="*/ 2147483647 h 786"/>
                  <a:gd name="T82" fmla="*/ 2147483647 w 305"/>
                  <a:gd name="T83" fmla="*/ 2147483647 h 7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5"/>
                  <a:gd name="T127" fmla="*/ 0 h 786"/>
                  <a:gd name="T128" fmla="*/ 305 w 305"/>
                  <a:gd name="T129" fmla="*/ 786 h 7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5" h="786">
                    <a:moveTo>
                      <a:pt x="0" y="786"/>
                    </a:moveTo>
                    <a:lnTo>
                      <a:pt x="4" y="778"/>
                    </a:lnTo>
                    <a:lnTo>
                      <a:pt x="4" y="769"/>
                    </a:lnTo>
                    <a:lnTo>
                      <a:pt x="8" y="765"/>
                    </a:lnTo>
                    <a:lnTo>
                      <a:pt x="8" y="757"/>
                    </a:lnTo>
                    <a:lnTo>
                      <a:pt x="12" y="749"/>
                    </a:lnTo>
                    <a:lnTo>
                      <a:pt x="12" y="740"/>
                    </a:lnTo>
                    <a:lnTo>
                      <a:pt x="16" y="732"/>
                    </a:lnTo>
                    <a:lnTo>
                      <a:pt x="16" y="723"/>
                    </a:lnTo>
                    <a:lnTo>
                      <a:pt x="20" y="715"/>
                    </a:lnTo>
                    <a:lnTo>
                      <a:pt x="20" y="707"/>
                    </a:lnTo>
                    <a:lnTo>
                      <a:pt x="25" y="698"/>
                    </a:lnTo>
                    <a:lnTo>
                      <a:pt x="25" y="690"/>
                    </a:lnTo>
                    <a:lnTo>
                      <a:pt x="29" y="686"/>
                    </a:lnTo>
                    <a:lnTo>
                      <a:pt x="29" y="677"/>
                    </a:lnTo>
                    <a:lnTo>
                      <a:pt x="33" y="669"/>
                    </a:lnTo>
                    <a:lnTo>
                      <a:pt x="33" y="661"/>
                    </a:lnTo>
                    <a:lnTo>
                      <a:pt x="37" y="652"/>
                    </a:lnTo>
                    <a:lnTo>
                      <a:pt x="37" y="644"/>
                    </a:lnTo>
                    <a:lnTo>
                      <a:pt x="41" y="636"/>
                    </a:lnTo>
                    <a:lnTo>
                      <a:pt x="41" y="627"/>
                    </a:lnTo>
                    <a:lnTo>
                      <a:pt x="46" y="623"/>
                    </a:lnTo>
                    <a:lnTo>
                      <a:pt x="46" y="615"/>
                    </a:lnTo>
                    <a:lnTo>
                      <a:pt x="50" y="606"/>
                    </a:lnTo>
                    <a:lnTo>
                      <a:pt x="50" y="598"/>
                    </a:lnTo>
                    <a:lnTo>
                      <a:pt x="54" y="590"/>
                    </a:lnTo>
                    <a:lnTo>
                      <a:pt x="54" y="581"/>
                    </a:lnTo>
                    <a:lnTo>
                      <a:pt x="58" y="577"/>
                    </a:lnTo>
                    <a:lnTo>
                      <a:pt x="58" y="569"/>
                    </a:lnTo>
                    <a:lnTo>
                      <a:pt x="62" y="560"/>
                    </a:lnTo>
                    <a:lnTo>
                      <a:pt x="62" y="552"/>
                    </a:lnTo>
                    <a:lnTo>
                      <a:pt x="66" y="544"/>
                    </a:lnTo>
                    <a:lnTo>
                      <a:pt x="66" y="540"/>
                    </a:lnTo>
                    <a:lnTo>
                      <a:pt x="71" y="531"/>
                    </a:lnTo>
                    <a:lnTo>
                      <a:pt x="71" y="523"/>
                    </a:lnTo>
                    <a:lnTo>
                      <a:pt x="75" y="514"/>
                    </a:lnTo>
                    <a:lnTo>
                      <a:pt x="75" y="506"/>
                    </a:lnTo>
                    <a:lnTo>
                      <a:pt x="79" y="502"/>
                    </a:lnTo>
                    <a:lnTo>
                      <a:pt x="79" y="494"/>
                    </a:lnTo>
                    <a:lnTo>
                      <a:pt x="83" y="485"/>
                    </a:lnTo>
                    <a:lnTo>
                      <a:pt x="83" y="477"/>
                    </a:lnTo>
                    <a:lnTo>
                      <a:pt x="87" y="473"/>
                    </a:lnTo>
                    <a:lnTo>
                      <a:pt x="87" y="456"/>
                    </a:lnTo>
                    <a:lnTo>
                      <a:pt x="92" y="448"/>
                    </a:lnTo>
                    <a:lnTo>
                      <a:pt x="92" y="443"/>
                    </a:lnTo>
                    <a:lnTo>
                      <a:pt x="96" y="435"/>
                    </a:lnTo>
                    <a:lnTo>
                      <a:pt x="96" y="427"/>
                    </a:lnTo>
                    <a:lnTo>
                      <a:pt x="100" y="422"/>
                    </a:lnTo>
                    <a:lnTo>
                      <a:pt x="100" y="414"/>
                    </a:lnTo>
                    <a:lnTo>
                      <a:pt x="104" y="406"/>
                    </a:lnTo>
                    <a:lnTo>
                      <a:pt x="104" y="402"/>
                    </a:lnTo>
                    <a:lnTo>
                      <a:pt x="108" y="393"/>
                    </a:lnTo>
                    <a:lnTo>
                      <a:pt x="108" y="385"/>
                    </a:lnTo>
                    <a:lnTo>
                      <a:pt x="112" y="381"/>
                    </a:lnTo>
                    <a:lnTo>
                      <a:pt x="112" y="372"/>
                    </a:lnTo>
                    <a:lnTo>
                      <a:pt x="117" y="364"/>
                    </a:lnTo>
                    <a:lnTo>
                      <a:pt x="117" y="360"/>
                    </a:lnTo>
                    <a:lnTo>
                      <a:pt x="121" y="351"/>
                    </a:lnTo>
                    <a:lnTo>
                      <a:pt x="121" y="347"/>
                    </a:lnTo>
                    <a:lnTo>
                      <a:pt x="125" y="339"/>
                    </a:lnTo>
                    <a:lnTo>
                      <a:pt x="125" y="335"/>
                    </a:lnTo>
                    <a:lnTo>
                      <a:pt x="129" y="326"/>
                    </a:lnTo>
                    <a:lnTo>
                      <a:pt x="129" y="322"/>
                    </a:lnTo>
                    <a:lnTo>
                      <a:pt x="133" y="314"/>
                    </a:lnTo>
                    <a:lnTo>
                      <a:pt x="133" y="305"/>
                    </a:lnTo>
                    <a:lnTo>
                      <a:pt x="137" y="301"/>
                    </a:lnTo>
                    <a:lnTo>
                      <a:pt x="137" y="297"/>
                    </a:lnTo>
                    <a:lnTo>
                      <a:pt x="142" y="289"/>
                    </a:lnTo>
                    <a:lnTo>
                      <a:pt x="142" y="285"/>
                    </a:lnTo>
                    <a:lnTo>
                      <a:pt x="146" y="276"/>
                    </a:lnTo>
                    <a:lnTo>
                      <a:pt x="146" y="272"/>
                    </a:lnTo>
                    <a:lnTo>
                      <a:pt x="150" y="264"/>
                    </a:lnTo>
                    <a:lnTo>
                      <a:pt x="150" y="259"/>
                    </a:lnTo>
                    <a:lnTo>
                      <a:pt x="154" y="251"/>
                    </a:lnTo>
                    <a:lnTo>
                      <a:pt x="154" y="247"/>
                    </a:lnTo>
                    <a:lnTo>
                      <a:pt x="158" y="243"/>
                    </a:lnTo>
                    <a:lnTo>
                      <a:pt x="158" y="234"/>
                    </a:lnTo>
                    <a:lnTo>
                      <a:pt x="163" y="230"/>
                    </a:lnTo>
                    <a:lnTo>
                      <a:pt x="163" y="226"/>
                    </a:lnTo>
                    <a:lnTo>
                      <a:pt x="167" y="218"/>
                    </a:lnTo>
                    <a:lnTo>
                      <a:pt x="167" y="213"/>
                    </a:lnTo>
                    <a:lnTo>
                      <a:pt x="171" y="209"/>
                    </a:lnTo>
                    <a:lnTo>
                      <a:pt x="171" y="201"/>
                    </a:lnTo>
                    <a:lnTo>
                      <a:pt x="175" y="197"/>
                    </a:lnTo>
                    <a:lnTo>
                      <a:pt x="175" y="193"/>
                    </a:lnTo>
                    <a:lnTo>
                      <a:pt x="179" y="188"/>
                    </a:lnTo>
                    <a:lnTo>
                      <a:pt x="179" y="180"/>
                    </a:lnTo>
                    <a:lnTo>
                      <a:pt x="183" y="176"/>
                    </a:lnTo>
                    <a:lnTo>
                      <a:pt x="183" y="168"/>
                    </a:lnTo>
                    <a:lnTo>
                      <a:pt x="188" y="163"/>
                    </a:lnTo>
                    <a:lnTo>
                      <a:pt x="188" y="159"/>
                    </a:lnTo>
                    <a:lnTo>
                      <a:pt x="192" y="151"/>
                    </a:lnTo>
                    <a:lnTo>
                      <a:pt x="192" y="147"/>
                    </a:lnTo>
                    <a:lnTo>
                      <a:pt x="196" y="142"/>
                    </a:lnTo>
                    <a:lnTo>
                      <a:pt x="196" y="138"/>
                    </a:lnTo>
                    <a:lnTo>
                      <a:pt x="200" y="134"/>
                    </a:lnTo>
                    <a:lnTo>
                      <a:pt x="200" y="130"/>
                    </a:lnTo>
                    <a:lnTo>
                      <a:pt x="204" y="126"/>
                    </a:lnTo>
                    <a:lnTo>
                      <a:pt x="204" y="122"/>
                    </a:lnTo>
                    <a:lnTo>
                      <a:pt x="209" y="117"/>
                    </a:lnTo>
                    <a:lnTo>
                      <a:pt x="209" y="113"/>
                    </a:lnTo>
                    <a:lnTo>
                      <a:pt x="213" y="109"/>
                    </a:lnTo>
                    <a:lnTo>
                      <a:pt x="213" y="105"/>
                    </a:lnTo>
                    <a:lnTo>
                      <a:pt x="217" y="101"/>
                    </a:lnTo>
                    <a:lnTo>
                      <a:pt x="217" y="96"/>
                    </a:lnTo>
                    <a:lnTo>
                      <a:pt x="221" y="92"/>
                    </a:lnTo>
                    <a:lnTo>
                      <a:pt x="221" y="88"/>
                    </a:lnTo>
                    <a:lnTo>
                      <a:pt x="225" y="84"/>
                    </a:lnTo>
                    <a:lnTo>
                      <a:pt x="229" y="80"/>
                    </a:lnTo>
                    <a:lnTo>
                      <a:pt x="229" y="76"/>
                    </a:lnTo>
                    <a:lnTo>
                      <a:pt x="238" y="67"/>
                    </a:lnTo>
                    <a:lnTo>
                      <a:pt x="238" y="63"/>
                    </a:lnTo>
                    <a:lnTo>
                      <a:pt x="246" y="55"/>
                    </a:lnTo>
                    <a:lnTo>
                      <a:pt x="246" y="50"/>
                    </a:lnTo>
                    <a:lnTo>
                      <a:pt x="250" y="46"/>
                    </a:lnTo>
                    <a:lnTo>
                      <a:pt x="259" y="38"/>
                    </a:lnTo>
                    <a:lnTo>
                      <a:pt x="259" y="34"/>
                    </a:lnTo>
                    <a:lnTo>
                      <a:pt x="263" y="30"/>
                    </a:lnTo>
                    <a:lnTo>
                      <a:pt x="267" y="25"/>
                    </a:lnTo>
                    <a:lnTo>
                      <a:pt x="271" y="21"/>
                    </a:lnTo>
                    <a:lnTo>
                      <a:pt x="275" y="17"/>
                    </a:lnTo>
                    <a:lnTo>
                      <a:pt x="280" y="13"/>
                    </a:lnTo>
                    <a:lnTo>
                      <a:pt x="284" y="9"/>
                    </a:lnTo>
                    <a:lnTo>
                      <a:pt x="288" y="9"/>
                    </a:lnTo>
                    <a:lnTo>
                      <a:pt x="292" y="4"/>
                    </a:lnTo>
                    <a:lnTo>
                      <a:pt x="296" y="4"/>
                    </a:lnTo>
                    <a:lnTo>
                      <a:pt x="301" y="0"/>
                    </a:lnTo>
                    <a:lnTo>
                      <a:pt x="305" y="0"/>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sp>
            <p:nvSpPr>
              <p:cNvPr id="101" name="Freeform 178"/>
              <p:cNvSpPr>
                <a:spLocks/>
              </p:cNvSpPr>
              <p:nvPr/>
            </p:nvSpPr>
            <p:spPr bwMode="auto">
              <a:xfrm>
                <a:off x="6884592" y="1835829"/>
                <a:ext cx="397683" cy="738418"/>
              </a:xfrm>
              <a:custGeom>
                <a:avLst/>
                <a:gdLst>
                  <a:gd name="T0" fmla="*/ 2147483647 w 251"/>
                  <a:gd name="T1" fmla="*/ 0 h 464"/>
                  <a:gd name="T2" fmla="*/ 2147483647 w 251"/>
                  <a:gd name="T3" fmla="*/ 0 h 464"/>
                  <a:gd name="T4" fmla="*/ 2147483647 w 251"/>
                  <a:gd name="T5" fmla="*/ 0 h 464"/>
                  <a:gd name="T6" fmla="*/ 2147483647 w 251"/>
                  <a:gd name="T7" fmla="*/ 0 h 464"/>
                  <a:gd name="T8" fmla="*/ 2147483647 w 251"/>
                  <a:gd name="T9" fmla="*/ 2147483647 h 464"/>
                  <a:gd name="T10" fmla="*/ 2147483647 w 251"/>
                  <a:gd name="T11" fmla="*/ 2147483647 h 464"/>
                  <a:gd name="T12" fmla="*/ 2147483647 w 251"/>
                  <a:gd name="T13" fmla="*/ 2147483647 h 464"/>
                  <a:gd name="T14" fmla="*/ 2147483647 w 251"/>
                  <a:gd name="T15" fmla="*/ 2147483647 h 464"/>
                  <a:gd name="T16" fmla="*/ 2147483647 w 251"/>
                  <a:gd name="T17" fmla="*/ 2147483647 h 464"/>
                  <a:gd name="T18" fmla="*/ 2147483647 w 251"/>
                  <a:gd name="T19" fmla="*/ 2147483647 h 464"/>
                  <a:gd name="T20" fmla="*/ 2147483647 w 251"/>
                  <a:gd name="T21" fmla="*/ 2147483647 h 464"/>
                  <a:gd name="T22" fmla="*/ 2147483647 w 251"/>
                  <a:gd name="T23" fmla="*/ 2147483647 h 464"/>
                  <a:gd name="T24" fmla="*/ 2147483647 w 251"/>
                  <a:gd name="T25" fmla="*/ 2147483647 h 464"/>
                  <a:gd name="T26" fmla="*/ 2147483647 w 251"/>
                  <a:gd name="T27" fmla="*/ 2147483647 h 464"/>
                  <a:gd name="T28" fmla="*/ 2147483647 w 251"/>
                  <a:gd name="T29" fmla="*/ 2147483647 h 464"/>
                  <a:gd name="T30" fmla="*/ 2147483647 w 251"/>
                  <a:gd name="T31" fmla="*/ 2147483647 h 464"/>
                  <a:gd name="T32" fmla="*/ 2147483647 w 251"/>
                  <a:gd name="T33" fmla="*/ 2147483647 h 464"/>
                  <a:gd name="T34" fmla="*/ 2147483647 w 251"/>
                  <a:gd name="T35" fmla="*/ 2147483647 h 464"/>
                  <a:gd name="T36" fmla="*/ 2147483647 w 251"/>
                  <a:gd name="T37" fmla="*/ 2147483647 h 464"/>
                  <a:gd name="T38" fmla="*/ 2147483647 w 251"/>
                  <a:gd name="T39" fmla="*/ 2147483647 h 464"/>
                  <a:gd name="T40" fmla="*/ 2147483647 w 251"/>
                  <a:gd name="T41" fmla="*/ 2147483647 h 464"/>
                  <a:gd name="T42" fmla="*/ 2147483647 w 251"/>
                  <a:gd name="T43" fmla="*/ 2147483647 h 464"/>
                  <a:gd name="T44" fmla="*/ 2147483647 w 251"/>
                  <a:gd name="T45" fmla="*/ 2147483647 h 464"/>
                  <a:gd name="T46" fmla="*/ 2147483647 w 251"/>
                  <a:gd name="T47" fmla="*/ 2147483647 h 464"/>
                  <a:gd name="T48" fmla="*/ 2147483647 w 251"/>
                  <a:gd name="T49" fmla="*/ 2147483647 h 464"/>
                  <a:gd name="T50" fmla="*/ 2147483647 w 251"/>
                  <a:gd name="T51" fmla="*/ 2147483647 h 464"/>
                  <a:gd name="T52" fmla="*/ 2147483647 w 251"/>
                  <a:gd name="T53" fmla="*/ 2147483647 h 464"/>
                  <a:gd name="T54" fmla="*/ 2147483647 w 251"/>
                  <a:gd name="T55" fmla="*/ 2147483647 h 464"/>
                  <a:gd name="T56" fmla="*/ 2147483647 w 251"/>
                  <a:gd name="T57" fmla="*/ 2147483647 h 464"/>
                  <a:gd name="T58" fmla="*/ 2147483647 w 251"/>
                  <a:gd name="T59" fmla="*/ 2147483647 h 464"/>
                  <a:gd name="T60" fmla="*/ 2147483647 w 251"/>
                  <a:gd name="T61" fmla="*/ 2147483647 h 464"/>
                  <a:gd name="T62" fmla="*/ 2147483647 w 251"/>
                  <a:gd name="T63" fmla="*/ 2147483647 h 464"/>
                  <a:gd name="T64" fmla="*/ 2147483647 w 251"/>
                  <a:gd name="T65" fmla="*/ 2147483647 h 464"/>
                  <a:gd name="T66" fmla="*/ 2147483647 w 251"/>
                  <a:gd name="T67" fmla="*/ 2147483647 h 464"/>
                  <a:gd name="T68" fmla="*/ 2147483647 w 251"/>
                  <a:gd name="T69" fmla="*/ 2147483647 h 464"/>
                  <a:gd name="T70" fmla="*/ 2147483647 w 251"/>
                  <a:gd name="T71" fmla="*/ 2147483647 h 464"/>
                  <a:gd name="T72" fmla="*/ 2147483647 w 251"/>
                  <a:gd name="T73" fmla="*/ 2147483647 h 464"/>
                  <a:gd name="T74" fmla="*/ 2147483647 w 251"/>
                  <a:gd name="T75" fmla="*/ 2147483647 h 464"/>
                  <a:gd name="T76" fmla="*/ 2147483647 w 251"/>
                  <a:gd name="T77" fmla="*/ 2147483647 h 464"/>
                  <a:gd name="T78" fmla="*/ 2147483647 w 251"/>
                  <a:gd name="T79" fmla="*/ 2147483647 h 464"/>
                  <a:gd name="T80" fmla="*/ 2147483647 w 251"/>
                  <a:gd name="T81" fmla="*/ 2147483647 h 464"/>
                  <a:gd name="T82" fmla="*/ 2147483647 w 251"/>
                  <a:gd name="T83" fmla="*/ 2147483647 h 464"/>
                  <a:gd name="T84" fmla="*/ 2147483647 w 251"/>
                  <a:gd name="T85" fmla="*/ 2147483647 h 464"/>
                  <a:gd name="T86" fmla="*/ 2147483647 w 251"/>
                  <a:gd name="T87" fmla="*/ 2147483647 h 464"/>
                  <a:gd name="T88" fmla="*/ 2147483647 w 251"/>
                  <a:gd name="T89" fmla="*/ 2147483647 h 464"/>
                  <a:gd name="T90" fmla="*/ 2147483647 w 251"/>
                  <a:gd name="T91" fmla="*/ 2147483647 h 464"/>
                  <a:gd name="T92" fmla="*/ 2147483647 w 251"/>
                  <a:gd name="T93" fmla="*/ 2147483647 h 4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1"/>
                  <a:gd name="T142" fmla="*/ 0 h 464"/>
                  <a:gd name="T143" fmla="*/ 251 w 251"/>
                  <a:gd name="T144" fmla="*/ 464 h 4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1" h="464">
                    <a:moveTo>
                      <a:pt x="0" y="0"/>
                    </a:moveTo>
                    <a:lnTo>
                      <a:pt x="4" y="0"/>
                    </a:lnTo>
                    <a:lnTo>
                      <a:pt x="8" y="0"/>
                    </a:lnTo>
                    <a:lnTo>
                      <a:pt x="12" y="0"/>
                    </a:lnTo>
                    <a:lnTo>
                      <a:pt x="16" y="0"/>
                    </a:lnTo>
                    <a:lnTo>
                      <a:pt x="21" y="0"/>
                    </a:lnTo>
                    <a:lnTo>
                      <a:pt x="25" y="0"/>
                    </a:lnTo>
                    <a:lnTo>
                      <a:pt x="29" y="0"/>
                    </a:lnTo>
                    <a:lnTo>
                      <a:pt x="33" y="0"/>
                    </a:lnTo>
                    <a:lnTo>
                      <a:pt x="37" y="4"/>
                    </a:lnTo>
                    <a:lnTo>
                      <a:pt x="42" y="4"/>
                    </a:lnTo>
                    <a:lnTo>
                      <a:pt x="46" y="9"/>
                    </a:lnTo>
                    <a:lnTo>
                      <a:pt x="50" y="9"/>
                    </a:lnTo>
                    <a:lnTo>
                      <a:pt x="54" y="13"/>
                    </a:lnTo>
                    <a:lnTo>
                      <a:pt x="58" y="17"/>
                    </a:lnTo>
                    <a:lnTo>
                      <a:pt x="62" y="17"/>
                    </a:lnTo>
                    <a:lnTo>
                      <a:pt x="67" y="21"/>
                    </a:lnTo>
                    <a:lnTo>
                      <a:pt x="71" y="25"/>
                    </a:lnTo>
                    <a:lnTo>
                      <a:pt x="79" y="34"/>
                    </a:lnTo>
                    <a:lnTo>
                      <a:pt x="79" y="38"/>
                    </a:lnTo>
                    <a:lnTo>
                      <a:pt x="83" y="42"/>
                    </a:lnTo>
                    <a:lnTo>
                      <a:pt x="87" y="46"/>
                    </a:lnTo>
                    <a:lnTo>
                      <a:pt x="96" y="55"/>
                    </a:lnTo>
                    <a:lnTo>
                      <a:pt x="96" y="59"/>
                    </a:lnTo>
                    <a:lnTo>
                      <a:pt x="104" y="67"/>
                    </a:lnTo>
                    <a:lnTo>
                      <a:pt x="104" y="71"/>
                    </a:lnTo>
                    <a:lnTo>
                      <a:pt x="108" y="76"/>
                    </a:lnTo>
                    <a:lnTo>
                      <a:pt x="108" y="80"/>
                    </a:lnTo>
                    <a:lnTo>
                      <a:pt x="113" y="84"/>
                    </a:lnTo>
                    <a:lnTo>
                      <a:pt x="113" y="88"/>
                    </a:lnTo>
                    <a:lnTo>
                      <a:pt x="117" y="92"/>
                    </a:lnTo>
                    <a:lnTo>
                      <a:pt x="121" y="96"/>
                    </a:lnTo>
                    <a:lnTo>
                      <a:pt x="121" y="101"/>
                    </a:lnTo>
                    <a:lnTo>
                      <a:pt x="125" y="105"/>
                    </a:lnTo>
                    <a:lnTo>
                      <a:pt x="125" y="109"/>
                    </a:lnTo>
                    <a:lnTo>
                      <a:pt x="129" y="113"/>
                    </a:lnTo>
                    <a:lnTo>
                      <a:pt x="129" y="117"/>
                    </a:lnTo>
                    <a:lnTo>
                      <a:pt x="133" y="122"/>
                    </a:lnTo>
                    <a:lnTo>
                      <a:pt x="133" y="126"/>
                    </a:lnTo>
                    <a:lnTo>
                      <a:pt x="138" y="130"/>
                    </a:lnTo>
                    <a:lnTo>
                      <a:pt x="138" y="134"/>
                    </a:lnTo>
                    <a:lnTo>
                      <a:pt x="142" y="138"/>
                    </a:lnTo>
                    <a:lnTo>
                      <a:pt x="142" y="142"/>
                    </a:lnTo>
                    <a:lnTo>
                      <a:pt x="146" y="151"/>
                    </a:lnTo>
                    <a:lnTo>
                      <a:pt x="146" y="155"/>
                    </a:lnTo>
                    <a:lnTo>
                      <a:pt x="150" y="159"/>
                    </a:lnTo>
                    <a:lnTo>
                      <a:pt x="150" y="163"/>
                    </a:lnTo>
                    <a:lnTo>
                      <a:pt x="154" y="168"/>
                    </a:lnTo>
                    <a:lnTo>
                      <a:pt x="154" y="172"/>
                    </a:lnTo>
                    <a:lnTo>
                      <a:pt x="159" y="176"/>
                    </a:lnTo>
                    <a:lnTo>
                      <a:pt x="159" y="184"/>
                    </a:lnTo>
                    <a:lnTo>
                      <a:pt x="163" y="188"/>
                    </a:lnTo>
                    <a:lnTo>
                      <a:pt x="163" y="193"/>
                    </a:lnTo>
                    <a:lnTo>
                      <a:pt x="167" y="197"/>
                    </a:lnTo>
                    <a:lnTo>
                      <a:pt x="167" y="205"/>
                    </a:lnTo>
                    <a:lnTo>
                      <a:pt x="171" y="209"/>
                    </a:lnTo>
                    <a:lnTo>
                      <a:pt x="171" y="222"/>
                    </a:lnTo>
                    <a:lnTo>
                      <a:pt x="175" y="226"/>
                    </a:lnTo>
                    <a:lnTo>
                      <a:pt x="175" y="230"/>
                    </a:lnTo>
                    <a:lnTo>
                      <a:pt x="179" y="239"/>
                    </a:lnTo>
                    <a:lnTo>
                      <a:pt x="179" y="243"/>
                    </a:lnTo>
                    <a:lnTo>
                      <a:pt x="184" y="247"/>
                    </a:lnTo>
                    <a:lnTo>
                      <a:pt x="184" y="255"/>
                    </a:lnTo>
                    <a:lnTo>
                      <a:pt x="188" y="259"/>
                    </a:lnTo>
                    <a:lnTo>
                      <a:pt x="188" y="268"/>
                    </a:lnTo>
                    <a:lnTo>
                      <a:pt x="192" y="272"/>
                    </a:lnTo>
                    <a:lnTo>
                      <a:pt x="192" y="276"/>
                    </a:lnTo>
                    <a:lnTo>
                      <a:pt x="196" y="285"/>
                    </a:lnTo>
                    <a:lnTo>
                      <a:pt x="196" y="289"/>
                    </a:lnTo>
                    <a:lnTo>
                      <a:pt x="200" y="297"/>
                    </a:lnTo>
                    <a:lnTo>
                      <a:pt x="200" y="301"/>
                    </a:lnTo>
                    <a:lnTo>
                      <a:pt x="205" y="310"/>
                    </a:lnTo>
                    <a:lnTo>
                      <a:pt x="205" y="314"/>
                    </a:lnTo>
                    <a:lnTo>
                      <a:pt x="209" y="322"/>
                    </a:lnTo>
                    <a:lnTo>
                      <a:pt x="209" y="326"/>
                    </a:lnTo>
                    <a:lnTo>
                      <a:pt x="213" y="335"/>
                    </a:lnTo>
                    <a:lnTo>
                      <a:pt x="213" y="339"/>
                    </a:lnTo>
                    <a:lnTo>
                      <a:pt x="217" y="347"/>
                    </a:lnTo>
                    <a:lnTo>
                      <a:pt x="217" y="356"/>
                    </a:lnTo>
                    <a:lnTo>
                      <a:pt x="221" y="360"/>
                    </a:lnTo>
                    <a:lnTo>
                      <a:pt x="221" y="368"/>
                    </a:lnTo>
                    <a:lnTo>
                      <a:pt x="225" y="372"/>
                    </a:lnTo>
                    <a:lnTo>
                      <a:pt x="225" y="381"/>
                    </a:lnTo>
                    <a:lnTo>
                      <a:pt x="230" y="389"/>
                    </a:lnTo>
                    <a:lnTo>
                      <a:pt x="230" y="393"/>
                    </a:lnTo>
                    <a:lnTo>
                      <a:pt x="234" y="402"/>
                    </a:lnTo>
                    <a:lnTo>
                      <a:pt x="234" y="410"/>
                    </a:lnTo>
                    <a:lnTo>
                      <a:pt x="238" y="414"/>
                    </a:lnTo>
                    <a:lnTo>
                      <a:pt x="238" y="422"/>
                    </a:lnTo>
                    <a:lnTo>
                      <a:pt x="242" y="431"/>
                    </a:lnTo>
                    <a:lnTo>
                      <a:pt x="242" y="435"/>
                    </a:lnTo>
                    <a:lnTo>
                      <a:pt x="246" y="443"/>
                    </a:lnTo>
                    <a:lnTo>
                      <a:pt x="246" y="452"/>
                    </a:lnTo>
                    <a:lnTo>
                      <a:pt x="251" y="456"/>
                    </a:lnTo>
                    <a:lnTo>
                      <a:pt x="251" y="464"/>
                    </a:lnTo>
                  </a:path>
                </a:pathLst>
              </a:custGeom>
              <a:noFill/>
              <a:ln w="38100">
                <a:solidFill>
                  <a:srgbClr val="FFFF99"/>
                </a:solidFill>
                <a:round/>
                <a:headEnd/>
                <a:tailEnd/>
              </a:ln>
            </p:spPr>
            <p:txBody>
              <a:bodyPr/>
              <a:lstStyle/>
              <a:p>
                <a:pPr fontAlgn="auto">
                  <a:spcBef>
                    <a:spcPts val="0"/>
                  </a:spcBef>
                  <a:spcAft>
                    <a:spcPts val="0"/>
                  </a:spcAft>
                  <a:defRPr/>
                </a:pPr>
                <a:endParaRPr lang="en-US">
                  <a:solidFill>
                    <a:srgbClr val="000000"/>
                  </a:solidFill>
                  <a:latin typeface="Times New Roman" pitchFamily="18" charset="0"/>
                  <a:cs typeface="Times New Roman" pitchFamily="18" charset="0"/>
                </a:endParaRPr>
              </a:p>
            </p:txBody>
          </p:sp>
        </p:grpSp>
        <p:sp>
          <p:nvSpPr>
            <p:cNvPr id="95" name="Freeform 94"/>
            <p:cNvSpPr/>
            <p:nvPr/>
          </p:nvSpPr>
          <p:spPr>
            <a:xfrm>
              <a:off x="5091404" y="4176616"/>
              <a:ext cx="979714" cy="270198"/>
            </a:xfrm>
            <a:custGeom>
              <a:avLst/>
              <a:gdLst>
                <a:gd name="connsiteX0" fmla="*/ 0 w 980237"/>
                <a:gd name="connsiteY0" fmla="*/ 0 h 270663"/>
                <a:gd name="connsiteX1" fmla="*/ 980237 w 980237"/>
                <a:gd name="connsiteY1" fmla="*/ 212141 h 270663"/>
                <a:gd name="connsiteX2" fmla="*/ 936346 w 980237"/>
                <a:gd name="connsiteY2" fmla="*/ 270663 h 270663"/>
                <a:gd name="connsiteX3" fmla="*/ 0 w 980237"/>
                <a:gd name="connsiteY3" fmla="*/ 0 h 270663"/>
              </a:gdLst>
              <a:ahLst/>
              <a:cxnLst>
                <a:cxn ang="0">
                  <a:pos x="connsiteX0" y="connsiteY0"/>
                </a:cxn>
                <a:cxn ang="0">
                  <a:pos x="connsiteX1" y="connsiteY1"/>
                </a:cxn>
                <a:cxn ang="0">
                  <a:pos x="connsiteX2" y="connsiteY2"/>
                </a:cxn>
                <a:cxn ang="0">
                  <a:pos x="connsiteX3" y="connsiteY3"/>
                </a:cxn>
              </a:cxnLst>
              <a:rect l="l" t="t" r="r" b="b"/>
              <a:pathLst>
                <a:path w="980237" h="270663">
                  <a:moveTo>
                    <a:pt x="0" y="0"/>
                  </a:moveTo>
                  <a:lnTo>
                    <a:pt x="980237" y="212141"/>
                  </a:lnTo>
                  <a:lnTo>
                    <a:pt x="936346" y="270663"/>
                  </a:lnTo>
                  <a:lnTo>
                    <a:pt x="0" y="0"/>
                  </a:ln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pic>
        <p:nvPicPr>
          <p:cNvPr id="107" name="Copy of WhiteSceneF09Checkers.mpg">
            <a:hlinkClick r:id="" action="ppaction://media"/>
          </p:cNvPr>
          <p:cNvPicPr>
            <a:picLocks noRot="1" noChangeAspect="1" noChangeArrowheads="1"/>
          </p:cNvPicPr>
          <p:nvPr>
            <a:videoFile r:link="rId2"/>
          </p:nvPr>
        </p:nvPicPr>
        <p:blipFill>
          <a:blip r:embed="rId10"/>
          <a:srcRect/>
          <a:stretch>
            <a:fillRect/>
          </a:stretch>
        </p:blipFill>
        <p:spPr bwMode="auto">
          <a:xfrm>
            <a:off x="685800" y="1447800"/>
            <a:ext cx="3290888" cy="2193925"/>
          </a:xfrm>
          <a:prstGeom prst="rect">
            <a:avLst/>
          </a:prstGeom>
          <a:noFill/>
          <a:ln w="9525">
            <a:solidFill>
              <a:srgbClr val="4D4D4D"/>
            </a:solidFill>
            <a:miter lim="800000"/>
            <a:headEnd/>
            <a:tailEnd/>
          </a:ln>
        </p:spPr>
      </p:pic>
      <p:pic>
        <p:nvPicPr>
          <p:cNvPr id="108" name="WhiteSceneF09Checkers.mpg">
            <a:hlinkClick r:id="" action="ppaction://media"/>
          </p:cNvPr>
          <p:cNvPicPr>
            <a:picLocks noRot="1" noChangeAspect="1" noChangeArrowheads="1"/>
          </p:cNvPicPr>
          <p:nvPr>
            <a:videoFile r:link="rId3"/>
          </p:nvPr>
        </p:nvPicPr>
        <p:blipFill>
          <a:blip r:embed="rId10"/>
          <a:srcRect/>
          <a:stretch>
            <a:fillRect/>
          </a:stretch>
        </p:blipFill>
        <p:spPr bwMode="auto">
          <a:xfrm>
            <a:off x="685800" y="1447800"/>
            <a:ext cx="3290888" cy="2193925"/>
          </a:xfrm>
          <a:prstGeom prst="rect">
            <a:avLst/>
          </a:prstGeom>
          <a:noFill/>
          <a:ln w="9525">
            <a:solidFill>
              <a:srgbClr val="4D4D4D"/>
            </a:solidFill>
            <a:miter lim="800000"/>
            <a:headEnd/>
            <a:tailEnd/>
          </a:ln>
        </p:spPr>
      </p:pic>
      <p:grpSp>
        <p:nvGrpSpPr>
          <p:cNvPr id="71" name="Group 70"/>
          <p:cNvGrpSpPr/>
          <p:nvPr/>
        </p:nvGrpSpPr>
        <p:grpSpPr>
          <a:xfrm>
            <a:off x="1309688" y="1498600"/>
            <a:ext cx="533400" cy="461963"/>
            <a:chOff x="1309688" y="1498600"/>
            <a:chExt cx="533400" cy="461963"/>
          </a:xfrm>
        </p:grpSpPr>
        <p:sp>
          <p:nvSpPr>
            <p:cNvPr id="110" name="Oval 109"/>
            <p:cNvSpPr/>
            <p:nvPr/>
          </p:nvSpPr>
          <p:spPr>
            <a:xfrm>
              <a:off x="1690688" y="1671638"/>
              <a:ext cx="128588" cy="131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111" name="TextBox 66"/>
            <p:cNvSpPr txBox="1">
              <a:spLocks noChangeArrowheads="1"/>
            </p:cNvSpPr>
            <p:nvPr/>
          </p:nvSpPr>
          <p:spPr bwMode="auto">
            <a:xfrm>
              <a:off x="1309688" y="1498600"/>
              <a:ext cx="533400" cy="461963"/>
            </a:xfrm>
            <a:prstGeom prst="rect">
              <a:avLst/>
            </a:prstGeom>
            <a:noFill/>
            <a:ln w="9525">
              <a:noFill/>
              <a:miter lim="800000"/>
              <a:headEnd/>
              <a:tailEnd/>
            </a:ln>
          </p:spPr>
          <p:txBody>
            <a:bodyPr>
              <a:spAutoFit/>
            </a:bodyPr>
            <a:lstStyle/>
            <a:p>
              <a:pPr algn="ctr"/>
              <a:r>
                <a:rPr lang="en-US" sz="2400" b="1" dirty="0">
                  <a:solidFill>
                    <a:srgbClr val="C00000"/>
                  </a:solidFill>
                  <a:latin typeface="Times New Roman" pitchFamily="18" charset="0"/>
                  <a:cs typeface="Times New Roman" pitchFamily="18" charset="0"/>
                </a:rPr>
                <a:t>S</a:t>
              </a:r>
            </a:p>
          </p:txBody>
        </p:sp>
      </p:grpSp>
      <p:sp>
        <p:nvSpPr>
          <p:cNvPr id="64" name="Rectangle 3"/>
          <p:cNvSpPr>
            <a:spLocks noChangeArrowheads="1"/>
          </p:cNvSpPr>
          <p:nvPr/>
        </p:nvSpPr>
        <p:spPr bwMode="auto">
          <a:xfrm>
            <a:off x="6559793" y="609600"/>
            <a:ext cx="2279407" cy="461665"/>
          </a:xfrm>
          <a:prstGeom prst="rect">
            <a:avLst/>
          </a:prstGeom>
          <a:noFill/>
          <a:ln w="9525">
            <a:noFill/>
            <a:miter lim="800000"/>
            <a:headEnd/>
            <a:tailEnd/>
          </a:ln>
        </p:spPr>
        <p:txBody>
          <a:bodyPr wrap="none">
            <a:spAutoFit/>
          </a:bodyPr>
          <a:lstStyle/>
          <a:p>
            <a:r>
              <a:rPr lang="en-US" sz="2400" dirty="0">
                <a:solidFill>
                  <a:srgbClr val="FFFF99"/>
                </a:solidFill>
                <a:latin typeface="Times New Roman" pitchFamily="18" charset="0"/>
                <a:cs typeface="Times New Roman" pitchFamily="18" charset="0"/>
              </a:rPr>
              <a:t> </a:t>
            </a:r>
            <a:r>
              <a:rPr lang="en-US" sz="2400" dirty="0" smtClean="0">
                <a:solidFill>
                  <a:srgbClr val="FFFF99"/>
                </a:solidFill>
                <a:latin typeface="Times New Roman" pitchFamily="18" charset="0"/>
                <a:cs typeface="Times New Roman" pitchFamily="18" charset="0"/>
              </a:rPr>
              <a:t>[Nayar </a:t>
            </a:r>
            <a:r>
              <a:rPr lang="en-US" sz="2400" dirty="0">
                <a:solidFill>
                  <a:srgbClr val="FFFF99"/>
                </a:solidFill>
                <a:latin typeface="Times New Roman" pitchFamily="18" charset="0"/>
                <a:cs typeface="Times New Roman" pitchFamily="18" charset="0"/>
              </a:rPr>
              <a:t>et al’ 06]</a:t>
            </a:r>
            <a:endParaRPr lang="en-US" sz="2400" dirty="0">
              <a:latin typeface="Times New Roman" pitchFamily="18" charset="0"/>
              <a:cs typeface="Times New Roman" pitchFamily="18" charset="0"/>
            </a:endParaRPr>
          </a:p>
        </p:txBody>
      </p:sp>
      <p:sp>
        <p:nvSpPr>
          <p:cNvPr id="72" name="Slide Number Placeholder 71"/>
          <p:cNvSpPr>
            <a:spLocks noGrp="1"/>
          </p:cNvSpPr>
          <p:nvPr>
            <p:ph type="sldNum" sz="quarter" idx="12"/>
          </p:nvPr>
        </p:nvSpPr>
        <p:spPr/>
        <p:txBody>
          <a:bodyPr/>
          <a:lstStyle/>
          <a:p>
            <a:pPr>
              <a:defRPr/>
            </a:pPr>
            <a:fld id="{C2B633D9-1C18-44F0-AFE3-313340BFA8EB}" type="slidenum">
              <a:rPr lang="en-US" smtClean="0"/>
              <a:pPr>
                <a:defRPr/>
              </a:pPr>
              <a:t>26</a:t>
            </a:fld>
            <a:endParaRPr lang="en-US"/>
          </a:p>
        </p:txBody>
      </p:sp>
      <p:sp>
        <p:nvSpPr>
          <p:cNvPr id="73" name="TextBox 66"/>
          <p:cNvSpPr txBox="1">
            <a:spLocks noChangeArrowheads="1"/>
          </p:cNvSpPr>
          <p:nvPr/>
        </p:nvSpPr>
        <p:spPr bwMode="auto">
          <a:xfrm>
            <a:off x="838200" y="3635514"/>
            <a:ext cx="2971800" cy="707886"/>
          </a:xfrm>
          <a:prstGeom prst="rect">
            <a:avLst/>
          </a:prstGeom>
          <a:noFill/>
          <a:ln w="9525">
            <a:noFill/>
            <a:miter lim="800000"/>
            <a:headEnd/>
            <a:tailEnd/>
          </a:ln>
        </p:spPr>
        <p:txBody>
          <a:bodyPr wrap="square">
            <a:spAutoFit/>
          </a:bodyPr>
          <a:lstStyle/>
          <a:p>
            <a:pPr algn="ctr"/>
            <a:r>
              <a:rPr lang="en-US" sz="2000" dirty="0">
                <a:solidFill>
                  <a:schemeClr val="accent6">
                    <a:lumMod val="75000"/>
                  </a:schemeClr>
                </a:solidFill>
                <a:latin typeface="Times New Roman" pitchFamily="18" charset="0"/>
                <a:cs typeface="Times New Roman" pitchFamily="18" charset="0"/>
              </a:rPr>
              <a:t>Checker-board pattern projected on the scene</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2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9" repeatCount="indefinite" fill="hold" display="0">
                  <p:stCondLst>
                    <p:cond delay="indefinite"/>
                  </p:stCondLst>
                  <p:endCondLst>
                    <p:cond evt="onNext" delay="0">
                      <p:tgtEl>
                        <p:sldTgt/>
                      </p:tgtEl>
                    </p:cond>
                    <p:cond evt="onPrev" delay="0">
                      <p:tgtEl>
                        <p:sldTgt/>
                      </p:tgtEl>
                    </p:cond>
                  </p:endCondLst>
                </p:cTn>
                <p:tgtEl>
                  <p:spTgt spid="108"/>
                </p:tgtEl>
              </p:cMediaNode>
            </p:video>
            <p:video>
              <p:cMediaNode>
                <p:cTn id="20" fill="hold" display="0">
                  <p:stCondLst>
                    <p:cond delay="indefinite"/>
                  </p:stCondLst>
                  <p:endCondLst>
                    <p:cond evt="onNext" delay="0">
                      <p:tgtEl>
                        <p:sldTgt/>
                      </p:tgtEl>
                    </p:cond>
                    <p:cond evt="onPrev" delay="0">
                      <p:tgtEl>
                        <p:sldTgt/>
                      </p:tgtEl>
                    </p:cond>
                  </p:endCondLst>
                </p:cTn>
                <p:tgtEl>
                  <p:spTgt spid="10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 name="Text Box 5"/>
          <p:cNvSpPr txBox="1">
            <a:spLocks noChangeArrowheads="1"/>
          </p:cNvSpPr>
          <p:nvPr/>
        </p:nvSpPr>
        <p:spPr bwMode="auto">
          <a:xfrm>
            <a:off x="0" y="253425"/>
            <a:ext cx="9144000" cy="584775"/>
          </a:xfrm>
          <a:prstGeom prst="rect">
            <a:avLst/>
          </a:prstGeom>
          <a:noFill/>
          <a:ln w="9525">
            <a:noFill/>
            <a:miter lim="800000"/>
            <a:headEnd/>
            <a:tailEnd/>
          </a:ln>
        </p:spPr>
        <p:txBody>
          <a:bodyPr>
            <a:spAutoFit/>
          </a:bodyPr>
          <a:lstStyle/>
          <a:p>
            <a:pPr algn="ctr">
              <a:spcBef>
                <a:spcPct val="50000"/>
              </a:spcBef>
            </a:pPr>
            <a:r>
              <a:rPr lang="en-US" sz="3200" dirty="0" smtClean="0">
                <a:solidFill>
                  <a:srgbClr val="FFFF99"/>
                </a:solidFill>
                <a:latin typeface="Times New Roman" pitchFamily="18" charset="0"/>
                <a:cs typeface="Times New Roman" pitchFamily="18" charset="0"/>
              </a:rPr>
              <a:t>How does Defocus affect Direct-Global Separation?</a:t>
            </a:r>
            <a:endParaRPr lang="en-US" sz="3200" dirty="0">
              <a:solidFill>
                <a:srgbClr val="FFFF99"/>
              </a:solidFill>
              <a:latin typeface="Times New Roman" pitchFamily="18" charset="0"/>
              <a:cs typeface="Times New Roman" pitchFamily="18" charset="0"/>
            </a:endParaRPr>
          </a:p>
        </p:txBody>
      </p:sp>
      <p:pic>
        <p:nvPicPr>
          <p:cNvPr id="107" name="Copy of WhiteSceneF09Checkers.mpg">
            <a:hlinkClick r:id="" action="ppaction://media"/>
          </p:cNvPr>
          <p:cNvPicPr>
            <a:picLocks noRot="1" noChangeAspect="1" noChangeArrowheads="1"/>
          </p:cNvPicPr>
          <p:nvPr>
            <a:videoFile r:link="rId2"/>
          </p:nvPr>
        </p:nvPicPr>
        <p:blipFill>
          <a:blip r:embed="rId6"/>
          <a:srcRect/>
          <a:stretch>
            <a:fillRect/>
          </a:stretch>
        </p:blipFill>
        <p:spPr bwMode="auto">
          <a:xfrm>
            <a:off x="685800" y="1447800"/>
            <a:ext cx="3290888" cy="2193925"/>
          </a:xfrm>
          <a:prstGeom prst="rect">
            <a:avLst/>
          </a:prstGeom>
          <a:noFill/>
          <a:ln w="9525">
            <a:solidFill>
              <a:srgbClr val="4D4D4D"/>
            </a:solidFill>
            <a:miter lim="800000"/>
            <a:headEnd/>
            <a:tailEnd/>
          </a:ln>
        </p:spPr>
      </p:pic>
      <p:pic>
        <p:nvPicPr>
          <p:cNvPr id="108" name="WhiteSceneF09Checkers.mpg">
            <a:hlinkClick r:id="" action="ppaction://media"/>
          </p:cNvPr>
          <p:cNvPicPr>
            <a:picLocks noRot="1" noChangeAspect="1" noChangeArrowheads="1"/>
          </p:cNvPicPr>
          <p:nvPr>
            <a:videoFile r:link="rId3"/>
          </p:nvPr>
        </p:nvPicPr>
        <p:blipFill>
          <a:blip r:embed="rId6"/>
          <a:srcRect/>
          <a:stretch>
            <a:fillRect/>
          </a:stretch>
        </p:blipFill>
        <p:spPr bwMode="auto">
          <a:xfrm>
            <a:off x="685800" y="1447800"/>
            <a:ext cx="3290888" cy="2193925"/>
          </a:xfrm>
          <a:prstGeom prst="rect">
            <a:avLst/>
          </a:prstGeom>
          <a:noFill/>
          <a:ln w="9525">
            <a:solidFill>
              <a:srgbClr val="4D4D4D"/>
            </a:solidFill>
            <a:miter lim="800000"/>
            <a:headEnd/>
            <a:tailEnd/>
          </a:ln>
        </p:spPr>
      </p:pic>
      <p:sp>
        <p:nvSpPr>
          <p:cNvPr id="109" name="TextBox 66"/>
          <p:cNvSpPr txBox="1">
            <a:spLocks noChangeArrowheads="1"/>
          </p:cNvSpPr>
          <p:nvPr/>
        </p:nvSpPr>
        <p:spPr bwMode="auto">
          <a:xfrm>
            <a:off x="838200" y="3635514"/>
            <a:ext cx="2971800" cy="707886"/>
          </a:xfrm>
          <a:prstGeom prst="rect">
            <a:avLst/>
          </a:prstGeom>
          <a:noFill/>
          <a:ln w="9525">
            <a:noFill/>
            <a:miter lim="800000"/>
            <a:headEnd/>
            <a:tailEnd/>
          </a:ln>
        </p:spPr>
        <p:txBody>
          <a:bodyPr wrap="square">
            <a:spAutoFit/>
          </a:bodyPr>
          <a:lstStyle/>
          <a:p>
            <a:pPr algn="ctr"/>
            <a:r>
              <a:rPr lang="en-US" sz="2000" dirty="0">
                <a:solidFill>
                  <a:schemeClr val="accent6">
                    <a:lumMod val="75000"/>
                  </a:schemeClr>
                </a:solidFill>
                <a:latin typeface="Times New Roman" pitchFamily="18" charset="0"/>
                <a:cs typeface="Times New Roman" pitchFamily="18" charset="0"/>
              </a:rPr>
              <a:t>Checker-board pattern projected on the scene</a:t>
            </a:r>
          </a:p>
        </p:txBody>
      </p:sp>
      <p:grpSp>
        <p:nvGrpSpPr>
          <p:cNvPr id="10" name="Group 71"/>
          <p:cNvGrpSpPr/>
          <p:nvPr/>
        </p:nvGrpSpPr>
        <p:grpSpPr>
          <a:xfrm>
            <a:off x="838200" y="2895600"/>
            <a:ext cx="533400" cy="461963"/>
            <a:chOff x="1309688" y="1498600"/>
            <a:chExt cx="533400" cy="461963"/>
          </a:xfrm>
        </p:grpSpPr>
        <p:sp>
          <p:nvSpPr>
            <p:cNvPr id="73" name="Oval 72"/>
            <p:cNvSpPr/>
            <p:nvPr/>
          </p:nvSpPr>
          <p:spPr>
            <a:xfrm>
              <a:off x="1690688" y="1671638"/>
              <a:ext cx="128588" cy="131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74" name="TextBox 66"/>
            <p:cNvSpPr txBox="1">
              <a:spLocks noChangeArrowheads="1"/>
            </p:cNvSpPr>
            <p:nvPr/>
          </p:nvSpPr>
          <p:spPr bwMode="auto">
            <a:xfrm>
              <a:off x="1309688" y="1498600"/>
              <a:ext cx="533400" cy="461963"/>
            </a:xfrm>
            <a:prstGeom prst="rect">
              <a:avLst/>
            </a:prstGeom>
            <a:noFill/>
            <a:ln w="9525">
              <a:noFill/>
              <a:miter lim="800000"/>
              <a:headEnd/>
              <a:tailEnd/>
            </a:ln>
          </p:spPr>
          <p:txBody>
            <a:bodyPr>
              <a:spAutoFit/>
            </a:bodyPr>
            <a:lstStyle/>
            <a:p>
              <a:pPr algn="ctr"/>
              <a:r>
                <a:rPr lang="en-US" sz="2400" b="1" dirty="0">
                  <a:solidFill>
                    <a:srgbClr val="C00000"/>
                  </a:solidFill>
                  <a:latin typeface="Times New Roman" pitchFamily="18" charset="0"/>
                  <a:cs typeface="Times New Roman" pitchFamily="18" charset="0"/>
                </a:rPr>
                <a:t>S</a:t>
              </a:r>
            </a:p>
          </p:txBody>
        </p:sp>
      </p:grpSp>
      <p:graphicFrame>
        <p:nvGraphicFramePr>
          <p:cNvPr id="390148" name="Object 4"/>
          <p:cNvGraphicFramePr>
            <a:graphicFrameLocks noChangeAspect="1"/>
          </p:cNvGraphicFramePr>
          <p:nvPr/>
        </p:nvGraphicFramePr>
        <p:xfrm>
          <a:off x="2455863" y="5016500"/>
          <a:ext cx="4135437" cy="547688"/>
        </p:xfrm>
        <a:graphic>
          <a:graphicData uri="http://schemas.openxmlformats.org/presentationml/2006/ole">
            <mc:AlternateContent xmlns:mc="http://schemas.openxmlformats.org/markup-compatibility/2006">
              <mc:Choice xmlns:v="urn:schemas-microsoft-com:vml" Requires="v">
                <p:oleObj spid="_x0000_s390153" name="Equation" r:id="rId7" imgW="1917360" imgH="253800" progId="Equation.3">
                  <p:embed/>
                </p:oleObj>
              </mc:Choice>
              <mc:Fallback>
                <p:oleObj name="Equation" r:id="rId7" imgW="1917360" imgH="253800" progId="Equation.3">
                  <p:embed/>
                  <p:pic>
                    <p:nvPicPr>
                      <p:cNvPr id="0" name="Picture 4"/>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863" y="5016500"/>
                        <a:ext cx="4135437"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sp>
        <p:nvSpPr>
          <p:cNvPr id="166" name="Freeform 52"/>
          <p:cNvSpPr>
            <a:spLocks/>
          </p:cNvSpPr>
          <p:nvPr/>
        </p:nvSpPr>
        <p:spPr bwMode="auto">
          <a:xfrm rot="19188536">
            <a:off x="7160395" y="2157876"/>
            <a:ext cx="828518" cy="767981"/>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28575">
            <a:solidFill>
              <a:srgbClr val="FFFF99"/>
            </a:solidFill>
            <a:round/>
            <a:headEnd/>
            <a:tailEnd/>
          </a:ln>
        </p:spPr>
        <p:txBody>
          <a:bodyPr wrap="none" anchor="ctr"/>
          <a:lstStyle/>
          <a:p>
            <a:endParaRPr lang="en-US">
              <a:latin typeface="Times New Roman" pitchFamily="18" charset="0"/>
              <a:cs typeface="Times New Roman" pitchFamily="18" charset="0"/>
            </a:endParaRPr>
          </a:p>
        </p:txBody>
      </p:sp>
      <p:sp>
        <p:nvSpPr>
          <p:cNvPr id="172" name="Rectangle 171"/>
          <p:cNvSpPr/>
          <p:nvPr/>
        </p:nvSpPr>
        <p:spPr>
          <a:xfrm>
            <a:off x="4904952" y="2159570"/>
            <a:ext cx="1052724" cy="681174"/>
          </a:xfrm>
          <a:prstGeom prst="rect">
            <a:avLst/>
          </a:prstGeom>
          <a:noFill/>
          <a:ln w="127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3" name="Oval 20"/>
          <p:cNvSpPr>
            <a:spLocks noChangeArrowheads="1"/>
          </p:cNvSpPr>
          <p:nvPr/>
        </p:nvSpPr>
        <p:spPr bwMode="auto">
          <a:xfrm>
            <a:off x="5087112" y="2388170"/>
            <a:ext cx="246888" cy="246888"/>
          </a:xfrm>
          <a:prstGeom prst="ellipse">
            <a:avLst/>
          </a:prstGeom>
          <a:solidFill>
            <a:srgbClr val="FFFF99"/>
          </a:solidFill>
          <a:ln w="9525">
            <a:noFill/>
            <a:round/>
            <a:headEnd/>
            <a:tailEnd/>
          </a:ln>
        </p:spPr>
        <p:txBody>
          <a:bodyPr wrap="none" anchor="ctr"/>
          <a:lstStyle/>
          <a:p>
            <a:endParaRPr lang="en-US" sz="1600">
              <a:latin typeface="Times New Roman" pitchFamily="18" charset="0"/>
              <a:cs typeface="Times New Roman" pitchFamily="18" charset="0"/>
            </a:endParaRPr>
          </a:p>
        </p:txBody>
      </p:sp>
      <p:grpSp>
        <p:nvGrpSpPr>
          <p:cNvPr id="174" name="Group 56"/>
          <p:cNvGrpSpPr>
            <a:grpSpLocks noChangeAspect="1"/>
          </p:cNvGrpSpPr>
          <p:nvPr/>
        </p:nvGrpSpPr>
        <p:grpSpPr>
          <a:xfrm>
            <a:off x="5495266" y="2158899"/>
            <a:ext cx="67334" cy="685472"/>
            <a:chOff x="5934456" y="3429000"/>
            <a:chExt cx="164592" cy="1676400"/>
          </a:xfrm>
        </p:grpSpPr>
        <p:cxnSp>
          <p:nvCxnSpPr>
            <p:cNvPr id="183" name="Straight Connector 182"/>
            <p:cNvCxnSpPr/>
            <p:nvPr/>
          </p:nvCxnSpPr>
          <p:spPr>
            <a:xfrm>
              <a:off x="5934456" y="3429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5400000">
              <a:off x="5106194"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5248656"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5934456" y="5103309"/>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5934456" y="4953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934456" y="4800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5934456" y="4648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934456" y="4495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5934456" y="4343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5934456" y="4191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5934456" y="4038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5934456" y="3886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5934456" y="3733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5934456" y="3581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grpSp>
      <p:sp>
        <p:nvSpPr>
          <p:cNvPr id="175" name="Rectangle 174"/>
          <p:cNvSpPr/>
          <p:nvPr/>
        </p:nvSpPr>
        <p:spPr bwMode="auto">
          <a:xfrm>
            <a:off x="5908908" y="2235770"/>
            <a:ext cx="76200" cy="533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76" name="Oval 175"/>
          <p:cNvSpPr/>
          <p:nvPr/>
        </p:nvSpPr>
        <p:spPr bwMode="auto">
          <a:xfrm>
            <a:off x="5957676" y="2159570"/>
            <a:ext cx="117592" cy="685800"/>
          </a:xfrm>
          <a:prstGeom prst="ellipse">
            <a:avLst/>
          </a:prstGeom>
          <a:solidFill>
            <a:srgbClr val="FFFF99"/>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Times New Roman" pitchFamily="18" charset="0"/>
              <a:cs typeface="Times New Roman" pitchFamily="18" charset="0"/>
            </a:endParaRPr>
          </a:p>
        </p:txBody>
      </p:sp>
      <p:sp>
        <p:nvSpPr>
          <p:cNvPr id="177" name="TextBox 76"/>
          <p:cNvSpPr txBox="1">
            <a:spLocks noChangeArrowheads="1"/>
          </p:cNvSpPr>
          <p:nvPr/>
        </p:nvSpPr>
        <p:spPr bwMode="auto">
          <a:xfrm>
            <a:off x="4800600" y="2899093"/>
            <a:ext cx="1295400" cy="400110"/>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Projector</a:t>
            </a:r>
            <a:endParaRPr lang="en-US" sz="2000" dirty="0">
              <a:solidFill>
                <a:schemeClr val="accent6">
                  <a:lumMod val="75000"/>
                </a:schemeClr>
              </a:solidFill>
              <a:latin typeface="Times New Roman" pitchFamily="18" charset="0"/>
              <a:cs typeface="Times New Roman" pitchFamily="18" charset="0"/>
            </a:endParaRPr>
          </a:p>
        </p:txBody>
      </p:sp>
      <p:grpSp>
        <p:nvGrpSpPr>
          <p:cNvPr id="178" name="Group 192"/>
          <p:cNvGrpSpPr>
            <a:grpSpLocks/>
          </p:cNvGrpSpPr>
          <p:nvPr/>
        </p:nvGrpSpPr>
        <p:grpSpPr bwMode="auto">
          <a:xfrm>
            <a:off x="7467600" y="1704936"/>
            <a:ext cx="1600200" cy="2289732"/>
            <a:chOff x="7388372" y="4771352"/>
            <a:chExt cx="1298428" cy="1042468"/>
          </a:xfrm>
        </p:grpSpPr>
        <p:sp>
          <p:nvSpPr>
            <p:cNvPr id="181" name="TextBox 77"/>
            <p:cNvSpPr txBox="1">
              <a:spLocks noChangeArrowheads="1"/>
            </p:cNvSpPr>
            <p:nvPr/>
          </p:nvSpPr>
          <p:spPr bwMode="auto">
            <a:xfrm>
              <a:off x="7388372" y="5491534"/>
              <a:ext cx="1298428" cy="322286"/>
            </a:xfrm>
            <a:prstGeom prst="rect">
              <a:avLst/>
            </a:prstGeom>
            <a:noFill/>
            <a:ln w="9525">
              <a:noFill/>
              <a:miter lim="800000"/>
              <a:headEnd/>
              <a:tailEnd/>
            </a:ln>
          </p:spPr>
          <p:txBody>
            <a:bodyPr>
              <a:spAutoFit/>
            </a:bodyPr>
            <a:lstStyle/>
            <a:p>
              <a:pPr algn="ctr"/>
              <a:r>
                <a:rPr lang="en-US" sz="2000" dirty="0" smtClean="0">
                  <a:solidFill>
                    <a:schemeClr val="accent6">
                      <a:lumMod val="75000"/>
                    </a:schemeClr>
                  </a:solidFill>
                  <a:latin typeface="Times New Roman" pitchFamily="18" charset="0"/>
                  <a:cs typeface="Times New Roman" pitchFamily="18" charset="0"/>
                </a:rPr>
                <a:t>Focal Plane Position (f)</a:t>
              </a:r>
              <a:endParaRPr lang="en-US" sz="2000" dirty="0">
                <a:solidFill>
                  <a:schemeClr val="accent6">
                    <a:lumMod val="75000"/>
                  </a:schemeClr>
                </a:solidFill>
                <a:latin typeface="Times New Roman" pitchFamily="18" charset="0"/>
                <a:cs typeface="Times New Roman" pitchFamily="18" charset="0"/>
              </a:endParaRPr>
            </a:p>
          </p:txBody>
        </p:sp>
        <p:cxnSp>
          <p:nvCxnSpPr>
            <p:cNvPr id="182" name="Straight Connector 181"/>
            <p:cNvCxnSpPr/>
            <p:nvPr/>
          </p:nvCxnSpPr>
          <p:spPr bwMode="auto">
            <a:xfrm rot="5400000">
              <a:off x="7638173" y="5129544"/>
              <a:ext cx="717674" cy="1289"/>
            </a:xfrm>
            <a:prstGeom prst="line">
              <a:avLst/>
            </a:prstGeom>
            <a:ln>
              <a:solidFill>
                <a:srgbClr val="C00000"/>
              </a:solidFill>
              <a:prstDash val="sysDash"/>
            </a:ln>
          </p:spPr>
          <p:style>
            <a:lnRef idx="2">
              <a:schemeClr val="accent2"/>
            </a:lnRef>
            <a:fillRef idx="0">
              <a:schemeClr val="accent2"/>
            </a:fillRef>
            <a:effectRef idx="1">
              <a:schemeClr val="accent2"/>
            </a:effectRef>
            <a:fontRef idx="minor">
              <a:schemeClr val="tx1"/>
            </a:fontRef>
          </p:style>
        </p:cxnSp>
      </p:grpSp>
      <p:sp>
        <p:nvSpPr>
          <p:cNvPr id="201" name="Freeform 200"/>
          <p:cNvSpPr/>
          <p:nvPr/>
        </p:nvSpPr>
        <p:spPr bwMode="auto">
          <a:xfrm>
            <a:off x="5547756" y="2234540"/>
            <a:ext cx="1959428" cy="522515"/>
          </a:xfrm>
          <a:custGeom>
            <a:avLst/>
            <a:gdLst>
              <a:gd name="connsiteX0" fmla="*/ 1959428 w 1959428"/>
              <a:gd name="connsiteY0" fmla="*/ 261257 h 522515"/>
              <a:gd name="connsiteX1" fmla="*/ 415636 w 1959428"/>
              <a:gd name="connsiteY1" fmla="*/ 0 h 522515"/>
              <a:gd name="connsiteX2" fmla="*/ 11875 w 1959428"/>
              <a:gd name="connsiteY2" fmla="*/ 166255 h 522515"/>
              <a:gd name="connsiteX3" fmla="*/ 0 w 1959428"/>
              <a:gd name="connsiteY3" fmla="*/ 427512 h 522515"/>
              <a:gd name="connsiteX4" fmla="*/ 427512 w 1959428"/>
              <a:gd name="connsiteY4" fmla="*/ 522515 h 522515"/>
              <a:gd name="connsiteX5" fmla="*/ 1959428 w 1959428"/>
              <a:gd name="connsiteY5" fmla="*/ 261257 h 52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8" h="522515">
                <a:moveTo>
                  <a:pt x="1959428" y="261257"/>
                </a:moveTo>
                <a:lnTo>
                  <a:pt x="415636" y="0"/>
                </a:lnTo>
                <a:lnTo>
                  <a:pt x="11875" y="166255"/>
                </a:lnTo>
                <a:lnTo>
                  <a:pt x="0" y="427512"/>
                </a:lnTo>
                <a:lnTo>
                  <a:pt x="427512" y="522515"/>
                </a:lnTo>
                <a:lnTo>
                  <a:pt x="1959428" y="261257"/>
                </a:lnTo>
                <a:close/>
              </a:path>
            </a:pathLst>
          </a:custGeom>
          <a:solidFill>
            <a:srgbClr val="FF9933">
              <a:alpha val="77000"/>
            </a:srgbClr>
          </a:solidFill>
          <a:ln w="9525">
            <a:solidFill>
              <a:schemeClr val="accent6">
                <a:lumMod val="7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203" name="TextBox 77"/>
          <p:cNvSpPr txBox="1">
            <a:spLocks noChangeArrowheads="1"/>
          </p:cNvSpPr>
          <p:nvPr/>
        </p:nvSpPr>
        <p:spPr bwMode="auto">
          <a:xfrm>
            <a:off x="5029200" y="1676400"/>
            <a:ext cx="1752600" cy="400110"/>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2000" dirty="0">
                <a:solidFill>
                  <a:schemeClr val="accent6">
                    <a:lumMod val="75000"/>
                  </a:schemeClr>
                </a:solidFill>
                <a:latin typeface="Times New Roman" pitchFamily="18" charset="0"/>
                <a:cs typeface="Times New Roman" pitchFamily="18" charset="0"/>
              </a:rPr>
              <a:t>Defocus Blur</a:t>
            </a:r>
          </a:p>
        </p:txBody>
      </p:sp>
      <p:cxnSp>
        <p:nvCxnSpPr>
          <p:cNvPr id="204" name="Straight Arrow Connector 203"/>
          <p:cNvCxnSpPr/>
          <p:nvPr/>
        </p:nvCxnSpPr>
        <p:spPr bwMode="auto">
          <a:xfrm rot="5400000">
            <a:off x="5607050" y="2089151"/>
            <a:ext cx="274638" cy="21113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5" name="Oval 204"/>
          <p:cNvSpPr/>
          <p:nvPr/>
        </p:nvSpPr>
        <p:spPr bwMode="auto">
          <a:xfrm>
            <a:off x="7467600" y="2447104"/>
            <a:ext cx="125413" cy="123825"/>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itchFamily="18" charset="0"/>
              <a:cs typeface="Times New Roman" pitchFamily="18" charset="0"/>
            </a:endParaRPr>
          </a:p>
        </p:txBody>
      </p:sp>
      <p:sp>
        <p:nvSpPr>
          <p:cNvPr id="206" name="Text Box 25"/>
          <p:cNvSpPr txBox="1">
            <a:spLocks noChangeArrowheads="1"/>
          </p:cNvSpPr>
          <p:nvPr/>
        </p:nvSpPr>
        <p:spPr bwMode="auto">
          <a:xfrm>
            <a:off x="7391400" y="2286000"/>
            <a:ext cx="746760" cy="461665"/>
          </a:xfrm>
          <a:prstGeom prst="rect">
            <a:avLst/>
          </a:prstGeom>
          <a:noFill/>
          <a:ln w="9525">
            <a:noFill/>
            <a:miter lim="800000"/>
            <a:headEnd/>
            <a:tailEnd/>
          </a:ln>
        </p:spPr>
        <p:txBody>
          <a:bodyPr>
            <a:spAutoFit/>
          </a:bodyPr>
          <a:lstStyle/>
          <a:p>
            <a:pPr algn="ctr"/>
            <a:r>
              <a:rPr lang="en-US" altLang="zh-CN" sz="2400" dirty="0">
                <a:solidFill>
                  <a:schemeClr val="accent6">
                    <a:lumMod val="75000"/>
                  </a:schemeClr>
                </a:solidFill>
                <a:latin typeface="Times New Roman" pitchFamily="18" charset="0"/>
                <a:cs typeface="Times New Roman" pitchFamily="18" charset="0"/>
              </a:rPr>
              <a:t>S</a:t>
            </a:r>
          </a:p>
        </p:txBody>
      </p:sp>
      <p:graphicFrame>
        <p:nvGraphicFramePr>
          <p:cNvPr id="390150" name="Object 6"/>
          <p:cNvGraphicFramePr>
            <a:graphicFrameLocks noChangeAspect="1"/>
          </p:cNvGraphicFramePr>
          <p:nvPr/>
        </p:nvGraphicFramePr>
        <p:xfrm>
          <a:off x="2492375" y="5700713"/>
          <a:ext cx="4081463" cy="547687"/>
        </p:xfrm>
        <a:graphic>
          <a:graphicData uri="http://schemas.openxmlformats.org/presentationml/2006/ole">
            <mc:AlternateContent xmlns:mc="http://schemas.openxmlformats.org/markup-compatibility/2006">
              <mc:Choice xmlns:v="urn:schemas-microsoft-com:vml" Requires="v">
                <p:oleObj spid="_x0000_s390154" name="Equation" r:id="rId9" imgW="1892160" imgH="253800" progId="Equation.3">
                  <p:embed/>
                </p:oleObj>
              </mc:Choice>
              <mc:Fallback>
                <p:oleObj name="Equation" r:id="rId9" imgW="1892160" imgH="253800" progId="Equation.3">
                  <p:embed/>
                  <p:pic>
                    <p:nvPicPr>
                      <p:cNvPr id="0" name="Picture 6"/>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2375" y="5700713"/>
                        <a:ext cx="40814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sp>
        <p:nvSpPr>
          <p:cNvPr id="207" name="Text Box 5"/>
          <p:cNvSpPr txBox="1">
            <a:spLocks noChangeArrowheads="1"/>
          </p:cNvSpPr>
          <p:nvPr/>
        </p:nvSpPr>
        <p:spPr bwMode="auto">
          <a:xfrm>
            <a:off x="4038600" y="4267200"/>
            <a:ext cx="1676400" cy="707886"/>
          </a:xfrm>
          <a:prstGeom prst="rect">
            <a:avLst/>
          </a:prstGeom>
          <a:noFill/>
          <a:ln w="9525">
            <a:noFill/>
            <a:miter lim="800000"/>
            <a:headEnd/>
            <a:tailEnd/>
          </a:ln>
        </p:spPr>
        <p:txBody>
          <a:bodyPr>
            <a:spAutoFit/>
          </a:bodyPr>
          <a:lstStyle/>
          <a:p>
            <a:pPr algn="ctr">
              <a:spcBef>
                <a:spcPct val="50000"/>
              </a:spcBef>
            </a:pPr>
            <a:r>
              <a:rPr lang="en-US" sz="2000" dirty="0" smtClean="0">
                <a:solidFill>
                  <a:schemeClr val="accent6">
                    <a:lumMod val="75000"/>
                  </a:schemeClr>
                </a:solidFill>
                <a:latin typeface="Times New Roman" pitchFamily="18" charset="0"/>
                <a:cs typeface="Times New Roman" pitchFamily="18" charset="0"/>
              </a:rPr>
              <a:t>Depend </a:t>
            </a:r>
            <a:r>
              <a:rPr lang="en-US" sz="2000" dirty="0">
                <a:solidFill>
                  <a:schemeClr val="accent6">
                    <a:lumMod val="75000"/>
                  </a:schemeClr>
                </a:solidFill>
                <a:latin typeface="Times New Roman" pitchFamily="18" charset="0"/>
                <a:cs typeface="Times New Roman" pitchFamily="18" charset="0"/>
              </a:rPr>
              <a:t>on defocus blur</a:t>
            </a:r>
          </a:p>
        </p:txBody>
      </p:sp>
      <p:cxnSp>
        <p:nvCxnSpPr>
          <p:cNvPr id="208" name="Straight Arrow Connector 207"/>
          <p:cNvCxnSpPr/>
          <p:nvPr/>
        </p:nvCxnSpPr>
        <p:spPr>
          <a:xfrm rot="5400000" flipH="1" flipV="1">
            <a:off x="4038600" y="4953000"/>
            <a:ext cx="228600" cy="228600"/>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Slide Number Placeholder 41"/>
          <p:cNvSpPr>
            <a:spLocks noGrp="1"/>
          </p:cNvSpPr>
          <p:nvPr>
            <p:ph type="sldNum" sz="quarter" idx="12"/>
          </p:nvPr>
        </p:nvSpPr>
        <p:spPr/>
        <p:txBody>
          <a:bodyPr/>
          <a:lstStyle/>
          <a:p>
            <a:pPr>
              <a:defRPr/>
            </a:pPr>
            <a:fld id="{C2B633D9-1C18-44F0-AFE3-313340BFA8EB}" type="slidenum">
              <a:rPr lang="en-US" smtClean="0"/>
              <a:pPr>
                <a:defRPr/>
              </a:pPr>
              <a:t>27</a:t>
            </a:fld>
            <a:endParaRPr lang="en-US"/>
          </a:p>
        </p:txBody>
      </p:sp>
      <p:graphicFrame>
        <p:nvGraphicFramePr>
          <p:cNvPr id="390151" name="Object 7"/>
          <p:cNvGraphicFramePr>
            <a:graphicFrameLocks noChangeAspect="1"/>
          </p:cNvGraphicFramePr>
          <p:nvPr/>
        </p:nvGraphicFramePr>
        <p:xfrm>
          <a:off x="2822575" y="4965700"/>
          <a:ext cx="3397250" cy="520700"/>
        </p:xfrm>
        <a:graphic>
          <a:graphicData uri="http://schemas.openxmlformats.org/presentationml/2006/ole">
            <mc:AlternateContent xmlns:mc="http://schemas.openxmlformats.org/markup-compatibility/2006">
              <mc:Choice xmlns:v="urn:schemas-microsoft-com:vml" Requires="v">
                <p:oleObj spid="_x0000_s390155" name="Equation" r:id="rId11" imgW="1574640" imgH="241200" progId="Equation.3">
                  <p:embed/>
                </p:oleObj>
              </mc:Choice>
              <mc:Fallback>
                <p:oleObj name="Equation" r:id="rId11" imgW="1574640" imgH="241200" progId="Equation.3">
                  <p:embed/>
                  <p:pic>
                    <p:nvPicPr>
                      <p:cNvPr id="0" name="Picture 7"/>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2575" y="4965700"/>
                        <a:ext cx="33972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graphicFrame>
        <p:nvGraphicFramePr>
          <p:cNvPr id="390152" name="Object 8"/>
          <p:cNvGraphicFramePr>
            <a:graphicFrameLocks noChangeAspect="1"/>
          </p:cNvGraphicFramePr>
          <p:nvPr/>
        </p:nvGraphicFramePr>
        <p:xfrm>
          <a:off x="2878138" y="5651500"/>
          <a:ext cx="3232150" cy="520700"/>
        </p:xfrm>
        <a:graphic>
          <a:graphicData uri="http://schemas.openxmlformats.org/presentationml/2006/ole">
            <mc:AlternateContent xmlns:mc="http://schemas.openxmlformats.org/markup-compatibility/2006">
              <mc:Choice xmlns:v="urn:schemas-microsoft-com:vml" Requires="v">
                <p:oleObj spid="_x0000_s390156" name="Equation" r:id="rId13" imgW="1498320" imgH="241200" progId="Equation.3">
                  <p:embed/>
                </p:oleObj>
              </mc:Choice>
              <mc:Fallback>
                <p:oleObj name="Equation" r:id="rId13" imgW="1498320" imgH="241200" progId="Equation.3">
                  <p:embed/>
                  <p:pic>
                    <p:nvPicPr>
                      <p:cNvPr id="0" name="Picture 8"/>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8138" y="5651500"/>
                        <a:ext cx="32321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sp>
        <p:nvSpPr>
          <p:cNvPr id="45" name="Rectangle 44"/>
          <p:cNvSpPr/>
          <p:nvPr/>
        </p:nvSpPr>
        <p:spPr bwMode="auto">
          <a:xfrm>
            <a:off x="3505200" y="5029200"/>
            <a:ext cx="609600" cy="1219200"/>
          </a:xfrm>
          <a:prstGeom prst="rect">
            <a:avLst/>
          </a:prstGeom>
          <a:noFill/>
          <a:ln w="15875">
            <a:solidFill>
              <a:srgbClr val="C00000"/>
            </a:solidFill>
            <a:prstDash val="sysDot"/>
            <a:round/>
            <a:headEnd/>
            <a:tailEnd/>
          </a:ln>
        </p:spPr>
        <p:txBody>
          <a:bodyPr wrap="none" rtlCol="0" anchor="ctr"/>
          <a:lstStyle/>
          <a:p>
            <a:pPr algn="ctr"/>
            <a:endParaRPr lang="en-US">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0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015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9015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901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1" repeatCount="indefinite" fill="hold" display="0">
                  <p:stCondLst>
                    <p:cond delay="indefinite"/>
                  </p:stCondLst>
                  <p:endCondLst>
                    <p:cond evt="onNext" delay="0">
                      <p:tgtEl>
                        <p:sldTgt/>
                      </p:tgtEl>
                    </p:cond>
                    <p:cond evt="onPrev" delay="0">
                      <p:tgtEl>
                        <p:sldTgt/>
                      </p:tgtEl>
                    </p:cond>
                  </p:endCondLst>
                </p:cTn>
                <p:tgtEl>
                  <p:spTgt spid="108"/>
                </p:tgtEl>
              </p:cMediaNode>
            </p:video>
            <p:video>
              <p:cMediaNode>
                <p:cTn id="22" fill="hold" display="0">
                  <p:stCondLst>
                    <p:cond delay="indefinite"/>
                  </p:stCondLst>
                  <p:endCondLst>
                    <p:cond evt="onNext" delay="0">
                      <p:tgtEl>
                        <p:sldTgt/>
                      </p:tgtEl>
                    </p:cond>
                    <p:cond evt="onPrev" delay="0">
                      <p:tgtEl>
                        <p:sldTgt/>
                      </p:tgtEl>
                    </p:cond>
                  </p:endCondLst>
                </p:cTn>
                <p:tgtEl>
                  <p:spTgt spid="107"/>
                </p:tgtEl>
              </p:cMediaNode>
            </p:video>
          </p:childTnLst>
        </p:cTn>
      </p:par>
    </p:tnLst>
    <p:bldLst>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6" name="Text Box 5"/>
          <p:cNvSpPr txBox="1">
            <a:spLocks noChangeArrowheads="1"/>
          </p:cNvSpPr>
          <p:nvPr/>
        </p:nvSpPr>
        <p:spPr bwMode="auto">
          <a:xfrm>
            <a:off x="609600" y="4705350"/>
            <a:ext cx="3733800" cy="400050"/>
          </a:xfrm>
          <a:prstGeom prst="rect">
            <a:avLst/>
          </a:prstGeom>
          <a:noFill/>
          <a:ln w="9525">
            <a:noFill/>
            <a:miter lim="800000"/>
            <a:headEnd/>
            <a:tailEnd/>
          </a:ln>
        </p:spPr>
        <p:txBody>
          <a:bodyPr wrap="square">
            <a:spAutoFit/>
          </a:bodyPr>
          <a:lstStyle/>
          <a:p>
            <a:pPr algn="ctr">
              <a:spcBef>
                <a:spcPct val="50000"/>
              </a:spcBef>
            </a:pPr>
            <a:r>
              <a:rPr lang="en-US" sz="2000">
                <a:solidFill>
                  <a:schemeClr val="accent6">
                    <a:lumMod val="75000"/>
                  </a:schemeClr>
                </a:solidFill>
                <a:latin typeface="Times New Roman" pitchFamily="18" charset="0"/>
                <a:cs typeface="Times New Roman" pitchFamily="18" charset="0"/>
              </a:rPr>
              <a:t>Direct Component</a:t>
            </a:r>
          </a:p>
        </p:txBody>
      </p:sp>
      <p:sp>
        <p:nvSpPr>
          <p:cNvPr id="78857" name="Text Box 5"/>
          <p:cNvSpPr txBox="1">
            <a:spLocks noChangeArrowheads="1"/>
          </p:cNvSpPr>
          <p:nvPr/>
        </p:nvSpPr>
        <p:spPr bwMode="auto">
          <a:xfrm>
            <a:off x="4800600" y="4705350"/>
            <a:ext cx="3733800" cy="400050"/>
          </a:xfrm>
          <a:prstGeom prst="rect">
            <a:avLst/>
          </a:prstGeom>
          <a:noFill/>
          <a:ln w="9525">
            <a:noFill/>
            <a:miter lim="800000"/>
            <a:headEnd/>
            <a:tailEnd/>
          </a:ln>
        </p:spPr>
        <p:txBody>
          <a:bodyPr wrap="square">
            <a:spAutoFit/>
          </a:bodyPr>
          <a:lstStyle/>
          <a:p>
            <a:pPr algn="ctr">
              <a:spcBef>
                <a:spcPct val="50000"/>
              </a:spcBef>
            </a:pPr>
            <a:r>
              <a:rPr lang="en-US" sz="2000">
                <a:solidFill>
                  <a:schemeClr val="accent6">
                    <a:lumMod val="75000"/>
                  </a:schemeClr>
                </a:solidFill>
                <a:latin typeface="Times New Roman" pitchFamily="18" charset="0"/>
                <a:cs typeface="Times New Roman" pitchFamily="18" charset="0"/>
              </a:rPr>
              <a:t>Global Component</a:t>
            </a:r>
          </a:p>
        </p:txBody>
      </p:sp>
      <p:sp>
        <p:nvSpPr>
          <p:cNvPr id="78859" name="Text Box 5"/>
          <p:cNvSpPr txBox="1">
            <a:spLocks noChangeArrowheads="1"/>
          </p:cNvSpPr>
          <p:nvPr/>
        </p:nvSpPr>
        <p:spPr bwMode="auto">
          <a:xfrm>
            <a:off x="0" y="5558135"/>
            <a:ext cx="9144000" cy="461665"/>
          </a:xfrm>
          <a:prstGeom prst="rect">
            <a:avLst/>
          </a:prstGeom>
          <a:noFill/>
          <a:ln w="9525">
            <a:noFill/>
            <a:miter lim="800000"/>
            <a:headEnd/>
            <a:tailEnd/>
          </a:ln>
        </p:spPr>
        <p:txBody>
          <a:bodyPr>
            <a:spAutoFit/>
          </a:bodyPr>
          <a:lstStyle/>
          <a:p>
            <a:pPr algn="ctr">
              <a:spcBef>
                <a:spcPct val="50000"/>
              </a:spcBef>
            </a:pPr>
            <a:r>
              <a:rPr lang="en-US" sz="2400" dirty="0">
                <a:solidFill>
                  <a:schemeClr val="accent6">
                    <a:lumMod val="75000"/>
                  </a:schemeClr>
                </a:solidFill>
                <a:latin typeface="Times New Roman" pitchFamily="18" charset="0"/>
                <a:cs typeface="Times New Roman" pitchFamily="18" charset="0"/>
              </a:rPr>
              <a:t>Focal plane </a:t>
            </a:r>
            <a:r>
              <a:rPr lang="en-US" sz="2400" dirty="0" smtClean="0">
                <a:solidFill>
                  <a:schemeClr val="accent6">
                    <a:lumMod val="75000"/>
                  </a:schemeClr>
                </a:solidFill>
                <a:latin typeface="Times New Roman" pitchFamily="18" charset="0"/>
                <a:cs typeface="Times New Roman" pitchFamily="18" charset="0"/>
              </a:rPr>
              <a:t>moving from the front to the back</a:t>
            </a:r>
            <a:endParaRPr lang="en-US" sz="2400" dirty="0">
              <a:solidFill>
                <a:schemeClr val="accent6">
                  <a:lumMod val="75000"/>
                </a:schemeClr>
              </a:solidFill>
              <a:latin typeface="Times New Roman" pitchFamily="18" charset="0"/>
              <a:cs typeface="Times New Roman" pitchFamily="18" charset="0"/>
            </a:endParaRPr>
          </a:p>
        </p:txBody>
      </p:sp>
      <p:sp>
        <p:nvSpPr>
          <p:cNvPr id="13" name="Text Box 5"/>
          <p:cNvSpPr txBox="1">
            <a:spLocks noChangeArrowheads="1"/>
          </p:cNvSpPr>
          <p:nvPr/>
        </p:nvSpPr>
        <p:spPr bwMode="auto">
          <a:xfrm>
            <a:off x="0" y="253425"/>
            <a:ext cx="9144000" cy="584775"/>
          </a:xfrm>
          <a:prstGeom prst="rect">
            <a:avLst/>
          </a:prstGeom>
          <a:noFill/>
          <a:ln w="9525">
            <a:noFill/>
            <a:miter lim="800000"/>
            <a:headEnd/>
            <a:tailEnd/>
          </a:ln>
        </p:spPr>
        <p:txBody>
          <a:bodyPr>
            <a:spAutoFit/>
          </a:bodyPr>
          <a:lstStyle/>
          <a:p>
            <a:pPr algn="ctr">
              <a:spcBef>
                <a:spcPct val="50000"/>
              </a:spcBef>
            </a:pPr>
            <a:r>
              <a:rPr lang="en-US" sz="3200" dirty="0" smtClean="0">
                <a:solidFill>
                  <a:srgbClr val="FFFF99"/>
                </a:solidFill>
                <a:latin typeface="Times New Roman" pitchFamily="18" charset="0"/>
                <a:cs typeface="Times New Roman" pitchFamily="18" charset="0"/>
              </a:rPr>
              <a:t>How does Defocus affect Direct-Global Separation?</a:t>
            </a:r>
            <a:endParaRPr lang="en-US" sz="3200" dirty="0">
              <a:solidFill>
                <a:srgbClr val="FFFF99"/>
              </a:solidFill>
              <a:latin typeface="Times New Roman" pitchFamily="18" charset="0"/>
              <a:cs typeface="Times New Roman" pitchFamily="18" charset="0"/>
            </a:endParaRPr>
          </a:p>
        </p:txBody>
      </p:sp>
      <p:sp>
        <p:nvSpPr>
          <p:cNvPr id="14" name="Slide Number Placeholder 13"/>
          <p:cNvSpPr>
            <a:spLocks noGrp="1"/>
          </p:cNvSpPr>
          <p:nvPr>
            <p:ph type="sldNum" sz="quarter" idx="12"/>
          </p:nvPr>
        </p:nvSpPr>
        <p:spPr/>
        <p:txBody>
          <a:bodyPr/>
          <a:lstStyle/>
          <a:p>
            <a:pPr>
              <a:defRPr/>
            </a:pPr>
            <a:fld id="{C2B633D9-1C18-44F0-AFE3-313340BFA8EB}" type="slidenum">
              <a:rPr lang="en-US" smtClean="0"/>
              <a:pPr>
                <a:defRPr/>
              </a:pPr>
              <a:t>28</a:t>
            </a:fld>
            <a:endParaRPr lang="en-US"/>
          </a:p>
        </p:txBody>
      </p:sp>
      <p:pic>
        <p:nvPicPr>
          <p:cNvPr id="395269" name="Picture 5" descr="F:\ReconstructionOfTranslucentObjects\ShapeFromProjectorDefocus\Experiments\11-10-2008\WhiteSceneFinal\Results\Processed\IMG_DIR_01.tiff"/>
          <p:cNvPicPr>
            <a:picLocks noChangeAspect="1" noChangeArrowheads="1"/>
          </p:cNvPicPr>
          <p:nvPr/>
        </p:nvPicPr>
        <p:blipFill>
          <a:blip r:embed="rId3"/>
          <a:srcRect/>
          <a:stretch>
            <a:fillRect/>
          </a:stretch>
        </p:blipFill>
        <p:spPr bwMode="auto">
          <a:xfrm>
            <a:off x="612648" y="2213991"/>
            <a:ext cx="3708467" cy="2478024"/>
          </a:xfrm>
          <a:prstGeom prst="rect">
            <a:avLst/>
          </a:prstGeom>
          <a:noFill/>
          <a:ln>
            <a:solidFill>
              <a:schemeClr val="tx1">
                <a:lumMod val="75000"/>
                <a:lumOff val="25000"/>
              </a:schemeClr>
            </a:solidFill>
          </a:ln>
        </p:spPr>
      </p:pic>
      <p:pic>
        <p:nvPicPr>
          <p:cNvPr id="395270" name="Picture 6" descr="F:\ReconstructionOfTranslucentObjects\ShapeFromProjectorDefocus\Experiments\11-10-2008\WhiteSceneFinal\Results\Processed\IMG_GLO_01.tiff"/>
          <p:cNvPicPr>
            <a:picLocks noChangeAspect="1" noChangeArrowheads="1"/>
          </p:cNvPicPr>
          <p:nvPr/>
        </p:nvPicPr>
        <p:blipFill>
          <a:blip r:embed="rId4"/>
          <a:srcRect/>
          <a:stretch>
            <a:fillRect/>
          </a:stretch>
        </p:blipFill>
        <p:spPr bwMode="auto">
          <a:xfrm>
            <a:off x="4748022" y="2213991"/>
            <a:ext cx="3708467" cy="2478024"/>
          </a:xfrm>
          <a:prstGeom prst="rect">
            <a:avLst/>
          </a:prstGeom>
          <a:noFill/>
          <a:ln>
            <a:solidFill>
              <a:schemeClr val="tx1">
                <a:lumMod val="75000"/>
                <a:lumOff val="25000"/>
              </a:schemeClr>
            </a:solidFill>
          </a:ln>
        </p:spPr>
      </p:pic>
      <p:pic>
        <p:nvPicPr>
          <p:cNvPr id="395271" name="Picture 7" descr="F:\ReconstructionOfTranslucentObjects\ShapeFromProjectorDefocus\Experiments\11-10-2008\WhiteSceneFinal\Results\Processed\IMG_GLO_02.tiff"/>
          <p:cNvPicPr>
            <a:picLocks noChangeAspect="1" noChangeArrowheads="1"/>
          </p:cNvPicPr>
          <p:nvPr/>
        </p:nvPicPr>
        <p:blipFill>
          <a:blip r:embed="rId5"/>
          <a:srcRect/>
          <a:stretch>
            <a:fillRect/>
          </a:stretch>
        </p:blipFill>
        <p:spPr bwMode="auto">
          <a:xfrm>
            <a:off x="4748022" y="2213991"/>
            <a:ext cx="3708468" cy="2478024"/>
          </a:xfrm>
          <a:prstGeom prst="rect">
            <a:avLst/>
          </a:prstGeom>
          <a:noFill/>
          <a:ln>
            <a:solidFill>
              <a:schemeClr val="tx1">
                <a:lumMod val="75000"/>
                <a:lumOff val="25000"/>
              </a:schemeClr>
            </a:solidFill>
          </a:ln>
        </p:spPr>
      </p:pic>
      <p:pic>
        <p:nvPicPr>
          <p:cNvPr id="395272" name="Picture 8" descr="F:\ReconstructionOfTranslucentObjects\ShapeFromProjectorDefocus\Experiments\11-10-2008\WhiteSceneFinal\Results\Processed\IMG_DIR_02.tiff"/>
          <p:cNvPicPr>
            <a:picLocks noChangeAspect="1" noChangeArrowheads="1"/>
          </p:cNvPicPr>
          <p:nvPr/>
        </p:nvPicPr>
        <p:blipFill>
          <a:blip r:embed="rId6"/>
          <a:srcRect/>
          <a:stretch>
            <a:fillRect/>
          </a:stretch>
        </p:blipFill>
        <p:spPr bwMode="auto">
          <a:xfrm>
            <a:off x="612648" y="2213991"/>
            <a:ext cx="3708468" cy="2478024"/>
          </a:xfrm>
          <a:prstGeom prst="rect">
            <a:avLst/>
          </a:prstGeom>
          <a:noFill/>
          <a:ln>
            <a:solidFill>
              <a:schemeClr val="tx1">
                <a:lumMod val="75000"/>
                <a:lumOff val="25000"/>
              </a:schemeClr>
            </a:solidFill>
          </a:ln>
        </p:spPr>
      </p:pic>
      <p:pic>
        <p:nvPicPr>
          <p:cNvPr id="395273" name="Picture 9" descr="F:\ReconstructionOfTranslucentObjects\ShapeFromProjectorDefocus\Experiments\11-10-2008\WhiteSceneFinal\Results\Processed\IMG_GLO_03.tiff"/>
          <p:cNvPicPr>
            <a:picLocks noChangeAspect="1" noChangeArrowheads="1"/>
          </p:cNvPicPr>
          <p:nvPr/>
        </p:nvPicPr>
        <p:blipFill>
          <a:blip r:embed="rId7"/>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74" name="Picture 10" descr="F:\ReconstructionOfTranslucentObjects\ShapeFromProjectorDefocus\Experiments\11-10-2008\WhiteSceneFinal\Results\Processed\IMG_DIR_03.tiff"/>
          <p:cNvPicPr>
            <a:picLocks noChangeAspect="1" noChangeArrowheads="1"/>
          </p:cNvPicPr>
          <p:nvPr/>
        </p:nvPicPr>
        <p:blipFill>
          <a:blip r:embed="rId8"/>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75" name="Picture 11" descr="F:\ReconstructionOfTranslucentObjects\ShapeFromProjectorDefocus\Experiments\11-10-2008\WhiteSceneFinal\Results\Processed\IMG_GLO_04.tiff"/>
          <p:cNvPicPr>
            <a:picLocks noChangeAspect="1" noChangeArrowheads="1"/>
          </p:cNvPicPr>
          <p:nvPr/>
        </p:nvPicPr>
        <p:blipFill>
          <a:blip r:embed="rId9"/>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76" name="Picture 12" descr="F:\ReconstructionOfTranslucentObjects\ShapeFromProjectorDefocus\Experiments\11-10-2008\WhiteSceneFinal\Results\Processed\IMG_DIR_04.tiff"/>
          <p:cNvPicPr>
            <a:picLocks noChangeAspect="1" noChangeArrowheads="1"/>
          </p:cNvPicPr>
          <p:nvPr/>
        </p:nvPicPr>
        <p:blipFill>
          <a:blip r:embed="rId10"/>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77" name="Picture 13" descr="F:\ReconstructionOfTranslucentObjects\ShapeFromProjectorDefocus\Experiments\11-10-2008\WhiteSceneFinal\Results\Processed\IMG_GLO_05.tiff"/>
          <p:cNvPicPr>
            <a:picLocks noChangeAspect="1" noChangeArrowheads="1"/>
          </p:cNvPicPr>
          <p:nvPr/>
        </p:nvPicPr>
        <p:blipFill>
          <a:blip r:embed="rId11"/>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78" name="Picture 14" descr="F:\ReconstructionOfTranslucentObjects\ShapeFromProjectorDefocus\Experiments\11-10-2008\WhiteSceneFinal\Results\Processed\IMG_DIR_05.tiff"/>
          <p:cNvPicPr>
            <a:picLocks noChangeAspect="1" noChangeArrowheads="1"/>
          </p:cNvPicPr>
          <p:nvPr/>
        </p:nvPicPr>
        <p:blipFill>
          <a:blip r:embed="rId12"/>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79" name="Picture 15" descr="F:\ReconstructionOfTranslucentObjects\ShapeFromProjectorDefocus\Experiments\11-10-2008\WhiteSceneFinal\Results\Processed\IMG_GLO_06.tiff"/>
          <p:cNvPicPr>
            <a:picLocks noChangeAspect="1" noChangeArrowheads="1"/>
          </p:cNvPicPr>
          <p:nvPr/>
        </p:nvPicPr>
        <p:blipFill>
          <a:blip r:embed="rId13"/>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0" name="Picture 16" descr="F:\ReconstructionOfTranslucentObjects\ShapeFromProjectorDefocus\Experiments\11-10-2008\WhiteSceneFinal\Results\Processed\IMG_DIR_06.tiff"/>
          <p:cNvPicPr>
            <a:picLocks noChangeAspect="1" noChangeArrowheads="1"/>
          </p:cNvPicPr>
          <p:nvPr/>
        </p:nvPicPr>
        <p:blipFill>
          <a:blip r:embed="rId14"/>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1" name="Picture 17" descr="F:\ReconstructionOfTranslucentObjects\ShapeFromProjectorDefocus\Experiments\11-10-2008\WhiteSceneFinal\Results\Processed\IMG_GLO_07.tiff"/>
          <p:cNvPicPr>
            <a:picLocks noChangeAspect="1" noChangeArrowheads="1"/>
          </p:cNvPicPr>
          <p:nvPr/>
        </p:nvPicPr>
        <p:blipFill>
          <a:blip r:embed="rId15"/>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2" name="Picture 18" descr="F:\ReconstructionOfTranslucentObjects\ShapeFromProjectorDefocus\Experiments\11-10-2008\WhiteSceneFinal\Results\Processed\IMG_DIR_07.tiff"/>
          <p:cNvPicPr>
            <a:picLocks noChangeAspect="1" noChangeArrowheads="1"/>
          </p:cNvPicPr>
          <p:nvPr/>
        </p:nvPicPr>
        <p:blipFill>
          <a:blip r:embed="rId16"/>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3" name="Picture 19" descr="F:\ReconstructionOfTranslucentObjects\ShapeFromProjectorDefocus\Experiments\11-10-2008\WhiteSceneFinal\Results\Processed\IMG_GLO_08.tiff"/>
          <p:cNvPicPr>
            <a:picLocks noChangeAspect="1" noChangeArrowheads="1"/>
          </p:cNvPicPr>
          <p:nvPr/>
        </p:nvPicPr>
        <p:blipFill>
          <a:blip r:embed="rId17"/>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4" name="Picture 20" descr="F:\ReconstructionOfTranslucentObjects\ShapeFromProjectorDefocus\Experiments\11-10-2008\WhiteSceneFinal\Results\Processed\IMG_DIR_08.tiff"/>
          <p:cNvPicPr>
            <a:picLocks noChangeAspect="1" noChangeArrowheads="1"/>
          </p:cNvPicPr>
          <p:nvPr/>
        </p:nvPicPr>
        <p:blipFill>
          <a:blip r:embed="rId18"/>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5" name="Picture 21" descr="F:\ReconstructionOfTranslucentObjects\ShapeFromProjectorDefocus\Experiments\11-10-2008\WhiteSceneFinal\Results\Processed\IMG_GLO_09.tiff"/>
          <p:cNvPicPr>
            <a:picLocks noChangeAspect="1" noChangeArrowheads="1"/>
          </p:cNvPicPr>
          <p:nvPr/>
        </p:nvPicPr>
        <p:blipFill>
          <a:blip r:embed="rId19"/>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6" name="Picture 22" descr="F:\ReconstructionOfTranslucentObjects\ShapeFromProjectorDefocus\Experiments\11-10-2008\WhiteSceneFinal\Results\Processed\IMG_DIR_09.tiff"/>
          <p:cNvPicPr>
            <a:picLocks noChangeAspect="1" noChangeArrowheads="1"/>
          </p:cNvPicPr>
          <p:nvPr/>
        </p:nvPicPr>
        <p:blipFill>
          <a:blip r:embed="rId20"/>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7" name="Picture 23" descr="F:\ReconstructionOfTranslucentObjects\ShapeFromProjectorDefocus\Experiments\11-10-2008\WhiteSceneFinal\Results\Processed\IMG_GLO_10.tiff"/>
          <p:cNvPicPr>
            <a:picLocks noChangeAspect="1" noChangeArrowheads="1"/>
          </p:cNvPicPr>
          <p:nvPr/>
        </p:nvPicPr>
        <p:blipFill>
          <a:blip r:embed="rId21"/>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8" name="Picture 24" descr="F:\ReconstructionOfTranslucentObjects\ShapeFromProjectorDefocus\Experiments\11-10-2008\WhiteSceneFinal\Results\Processed\IMG_DIR_10.tiff"/>
          <p:cNvPicPr>
            <a:picLocks noChangeAspect="1" noChangeArrowheads="1"/>
          </p:cNvPicPr>
          <p:nvPr/>
        </p:nvPicPr>
        <p:blipFill>
          <a:blip r:embed="rId22"/>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9" name="Picture 25" descr="F:\ReconstructionOfTranslucentObjects\ShapeFromProjectorDefocus\Experiments\11-10-2008\WhiteSceneFinal\Results\Processed\IMG_GLO_11.tiff"/>
          <p:cNvPicPr>
            <a:picLocks noChangeAspect="1" noChangeArrowheads="1"/>
          </p:cNvPicPr>
          <p:nvPr/>
        </p:nvPicPr>
        <p:blipFill>
          <a:blip r:embed="rId23"/>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90" name="Picture 26" descr="F:\ReconstructionOfTranslucentObjects\ShapeFromProjectorDefocus\Experiments\11-10-2008\WhiteSceneFinal\Results\Processed\IMG_DIR_11.tiff"/>
          <p:cNvPicPr>
            <a:picLocks noChangeAspect="1" noChangeArrowheads="1"/>
          </p:cNvPicPr>
          <p:nvPr/>
        </p:nvPicPr>
        <p:blipFill>
          <a:blip r:embed="rId24"/>
          <a:srcRect/>
          <a:stretch>
            <a:fillRect/>
          </a:stretch>
        </p:blipFill>
        <p:spPr bwMode="auto">
          <a:xfrm>
            <a:off x="612648" y="2212848"/>
            <a:ext cx="3710178" cy="2479167"/>
          </a:xfrm>
          <a:prstGeom prst="rect">
            <a:avLst/>
          </a:prstGeom>
          <a:noFill/>
          <a:ln>
            <a:solidFill>
              <a:schemeClr val="tx1">
                <a:lumMod val="75000"/>
                <a:lumOff val="25000"/>
              </a:schemeClr>
            </a:solidFill>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52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9527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95270"/>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nodeType="afterEffect">
                                  <p:stCondLst>
                                    <p:cond delay="0"/>
                                  </p:stCondLst>
                                  <p:childTnLst>
                                    <p:set>
                                      <p:cBhvr>
                                        <p:cTn id="16" dur="1" fill="hold">
                                          <p:stCondLst>
                                            <p:cond delay="0"/>
                                          </p:stCondLst>
                                        </p:cTn>
                                        <p:tgtEl>
                                          <p:spTgt spid="395269"/>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9527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95271"/>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nodeType="afterEffect">
                                  <p:stCondLst>
                                    <p:cond delay="1500"/>
                                  </p:stCondLst>
                                  <p:childTnLst>
                                    <p:set>
                                      <p:cBhvr>
                                        <p:cTn id="25" dur="1" fill="hold">
                                          <p:stCondLst>
                                            <p:cond delay="0"/>
                                          </p:stCondLst>
                                        </p:cTn>
                                        <p:tgtEl>
                                          <p:spTgt spid="395272"/>
                                        </p:tgtEl>
                                        <p:attrNameLst>
                                          <p:attrName>style.visibility</p:attrName>
                                        </p:attrNameLst>
                                      </p:cBhvr>
                                      <p:to>
                                        <p:strVal val="hidden"/>
                                      </p:to>
                                    </p:set>
                                  </p:childTnLst>
                                </p:cTn>
                              </p:par>
                            </p:childTnLst>
                          </p:cTn>
                        </p:par>
                        <p:par>
                          <p:cTn id="26" fill="hold">
                            <p:stCondLst>
                              <p:cond delay="1500"/>
                            </p:stCondLst>
                            <p:childTnLst>
                              <p:par>
                                <p:cTn id="27" presetID="1" presetClass="exit" presetSubtype="0" fill="hold" nodeType="afterEffect">
                                  <p:stCondLst>
                                    <p:cond delay="0"/>
                                  </p:stCondLst>
                                  <p:childTnLst>
                                    <p:set>
                                      <p:cBhvr>
                                        <p:cTn id="28" dur="1" fill="hold">
                                          <p:stCondLst>
                                            <p:cond delay="0"/>
                                          </p:stCondLst>
                                        </p:cTn>
                                        <p:tgtEl>
                                          <p:spTgt spid="395271"/>
                                        </p:tgtEl>
                                        <p:attrNameLst>
                                          <p:attrName>style.visibility</p:attrName>
                                        </p:attrNameLst>
                                      </p:cBhvr>
                                      <p:to>
                                        <p:strVal val="hidden"/>
                                      </p:to>
                                    </p:set>
                                  </p:childTnLst>
                                </p:cTn>
                              </p:par>
                            </p:childTnLst>
                          </p:cTn>
                        </p:par>
                        <p:par>
                          <p:cTn id="29" fill="hold">
                            <p:stCondLst>
                              <p:cond delay="1500"/>
                            </p:stCondLst>
                            <p:childTnLst>
                              <p:par>
                                <p:cTn id="30" presetID="1" presetClass="entr" presetSubtype="0" fill="hold" nodeType="afterEffect">
                                  <p:stCondLst>
                                    <p:cond delay="0"/>
                                  </p:stCondLst>
                                  <p:childTnLst>
                                    <p:set>
                                      <p:cBhvr>
                                        <p:cTn id="31" dur="1" fill="hold">
                                          <p:stCondLst>
                                            <p:cond delay="0"/>
                                          </p:stCondLst>
                                        </p:cTn>
                                        <p:tgtEl>
                                          <p:spTgt spid="395274"/>
                                        </p:tgtEl>
                                        <p:attrNameLst>
                                          <p:attrName>style.visibility</p:attrName>
                                        </p:attrNameLst>
                                      </p:cBhvr>
                                      <p:to>
                                        <p:strVal val="visible"/>
                                      </p:to>
                                    </p:set>
                                  </p:childTnLst>
                                </p:cTn>
                              </p:par>
                            </p:childTnLst>
                          </p:cTn>
                        </p:par>
                        <p:par>
                          <p:cTn id="32" fill="hold">
                            <p:stCondLst>
                              <p:cond delay="1500"/>
                            </p:stCondLst>
                            <p:childTnLst>
                              <p:par>
                                <p:cTn id="33" presetID="1" presetClass="entr" presetSubtype="0" fill="hold" nodeType="afterEffect">
                                  <p:stCondLst>
                                    <p:cond delay="0"/>
                                  </p:stCondLst>
                                  <p:childTnLst>
                                    <p:set>
                                      <p:cBhvr>
                                        <p:cTn id="34" dur="1" fill="hold">
                                          <p:stCondLst>
                                            <p:cond delay="0"/>
                                          </p:stCondLst>
                                        </p:cTn>
                                        <p:tgtEl>
                                          <p:spTgt spid="395273"/>
                                        </p:tgtEl>
                                        <p:attrNameLst>
                                          <p:attrName>style.visibility</p:attrName>
                                        </p:attrNameLst>
                                      </p:cBhvr>
                                      <p:to>
                                        <p:strVal val="visible"/>
                                      </p:to>
                                    </p:set>
                                  </p:childTnLst>
                                </p:cTn>
                              </p:par>
                            </p:childTnLst>
                          </p:cTn>
                        </p:par>
                        <p:par>
                          <p:cTn id="35" fill="hold">
                            <p:stCondLst>
                              <p:cond delay="3000"/>
                            </p:stCondLst>
                            <p:childTnLst>
                              <p:par>
                                <p:cTn id="36" presetID="1" presetClass="exit" presetSubtype="0" fill="hold" nodeType="afterEffect">
                                  <p:stCondLst>
                                    <p:cond delay="0"/>
                                  </p:stCondLst>
                                  <p:childTnLst>
                                    <p:set>
                                      <p:cBhvr>
                                        <p:cTn id="37" dur="1" fill="hold">
                                          <p:stCondLst>
                                            <p:cond delay="0"/>
                                          </p:stCondLst>
                                        </p:cTn>
                                        <p:tgtEl>
                                          <p:spTgt spid="395273"/>
                                        </p:tgtEl>
                                        <p:attrNameLst>
                                          <p:attrName>style.visibility</p:attrName>
                                        </p:attrNameLst>
                                      </p:cBhvr>
                                      <p:to>
                                        <p:strVal val="hidden"/>
                                      </p:to>
                                    </p:set>
                                  </p:childTnLst>
                                </p:cTn>
                              </p:par>
                            </p:childTnLst>
                          </p:cTn>
                        </p:par>
                        <p:par>
                          <p:cTn id="38" fill="hold">
                            <p:stCondLst>
                              <p:cond delay="3000"/>
                            </p:stCondLst>
                            <p:childTnLst>
                              <p:par>
                                <p:cTn id="39" presetID="1" presetClass="entr" presetSubtype="0" fill="hold" nodeType="afterEffect">
                                  <p:stCondLst>
                                    <p:cond delay="0"/>
                                  </p:stCondLst>
                                  <p:childTnLst>
                                    <p:set>
                                      <p:cBhvr>
                                        <p:cTn id="40" dur="1" fill="hold">
                                          <p:stCondLst>
                                            <p:cond delay="0"/>
                                          </p:stCondLst>
                                        </p:cTn>
                                        <p:tgtEl>
                                          <p:spTgt spid="395275"/>
                                        </p:tgtEl>
                                        <p:attrNameLst>
                                          <p:attrName>style.visibility</p:attrName>
                                        </p:attrNameLst>
                                      </p:cBhvr>
                                      <p:to>
                                        <p:strVal val="visible"/>
                                      </p:to>
                                    </p:set>
                                  </p:childTnLst>
                                </p:cTn>
                              </p:par>
                            </p:childTnLst>
                          </p:cTn>
                        </p:par>
                        <p:par>
                          <p:cTn id="41" fill="hold">
                            <p:stCondLst>
                              <p:cond delay="3000"/>
                            </p:stCondLst>
                            <p:childTnLst>
                              <p:par>
                                <p:cTn id="42" presetID="1" presetClass="exit" presetSubtype="0" fill="hold" nodeType="afterEffect">
                                  <p:stCondLst>
                                    <p:cond delay="1500"/>
                                  </p:stCondLst>
                                  <p:childTnLst>
                                    <p:set>
                                      <p:cBhvr>
                                        <p:cTn id="43" dur="1" fill="hold">
                                          <p:stCondLst>
                                            <p:cond delay="0"/>
                                          </p:stCondLst>
                                        </p:cTn>
                                        <p:tgtEl>
                                          <p:spTgt spid="395274"/>
                                        </p:tgtEl>
                                        <p:attrNameLst>
                                          <p:attrName>style.visibility</p:attrName>
                                        </p:attrNameLst>
                                      </p:cBhvr>
                                      <p:to>
                                        <p:strVal val="hidden"/>
                                      </p:to>
                                    </p:set>
                                  </p:childTnLst>
                                </p:cTn>
                              </p:par>
                            </p:childTnLst>
                          </p:cTn>
                        </p:par>
                        <p:par>
                          <p:cTn id="44" fill="hold">
                            <p:stCondLst>
                              <p:cond delay="4500"/>
                            </p:stCondLst>
                            <p:childTnLst>
                              <p:par>
                                <p:cTn id="45" presetID="1" presetClass="exit" presetSubtype="0" fill="hold" nodeType="afterEffect">
                                  <p:stCondLst>
                                    <p:cond delay="0"/>
                                  </p:stCondLst>
                                  <p:childTnLst>
                                    <p:set>
                                      <p:cBhvr>
                                        <p:cTn id="46" dur="1" fill="hold">
                                          <p:stCondLst>
                                            <p:cond delay="0"/>
                                          </p:stCondLst>
                                        </p:cTn>
                                        <p:tgtEl>
                                          <p:spTgt spid="395275"/>
                                        </p:tgtEl>
                                        <p:attrNameLst>
                                          <p:attrName>style.visibility</p:attrName>
                                        </p:attrNameLst>
                                      </p:cBhvr>
                                      <p:to>
                                        <p:strVal val="hidden"/>
                                      </p:to>
                                    </p:set>
                                  </p:childTnLst>
                                </p:cTn>
                              </p:par>
                            </p:childTnLst>
                          </p:cTn>
                        </p:par>
                        <p:par>
                          <p:cTn id="47" fill="hold">
                            <p:stCondLst>
                              <p:cond delay="4500"/>
                            </p:stCondLst>
                            <p:childTnLst>
                              <p:par>
                                <p:cTn id="48" presetID="1" presetClass="entr" presetSubtype="0" fill="hold" nodeType="afterEffect">
                                  <p:stCondLst>
                                    <p:cond delay="0"/>
                                  </p:stCondLst>
                                  <p:childTnLst>
                                    <p:set>
                                      <p:cBhvr>
                                        <p:cTn id="49" dur="1" fill="hold">
                                          <p:stCondLst>
                                            <p:cond delay="0"/>
                                          </p:stCondLst>
                                        </p:cTn>
                                        <p:tgtEl>
                                          <p:spTgt spid="395278"/>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nodeType="afterEffect">
                                  <p:stCondLst>
                                    <p:cond delay="0"/>
                                  </p:stCondLst>
                                  <p:childTnLst>
                                    <p:set>
                                      <p:cBhvr>
                                        <p:cTn id="52" dur="1" fill="hold">
                                          <p:stCondLst>
                                            <p:cond delay="0"/>
                                          </p:stCondLst>
                                        </p:cTn>
                                        <p:tgtEl>
                                          <p:spTgt spid="395277"/>
                                        </p:tgtEl>
                                        <p:attrNameLst>
                                          <p:attrName>style.visibility</p:attrName>
                                        </p:attrNameLst>
                                      </p:cBhvr>
                                      <p:to>
                                        <p:strVal val="visible"/>
                                      </p:to>
                                    </p:set>
                                  </p:childTnLst>
                                </p:cTn>
                              </p:par>
                            </p:childTnLst>
                          </p:cTn>
                        </p:par>
                        <p:par>
                          <p:cTn id="53" fill="hold">
                            <p:stCondLst>
                              <p:cond delay="4500"/>
                            </p:stCondLst>
                            <p:childTnLst>
                              <p:par>
                                <p:cTn id="54" presetID="1" presetClass="exit" presetSubtype="0" fill="hold" nodeType="afterEffect">
                                  <p:stCondLst>
                                    <p:cond delay="1500"/>
                                  </p:stCondLst>
                                  <p:childTnLst>
                                    <p:set>
                                      <p:cBhvr>
                                        <p:cTn id="55" dur="1" fill="hold">
                                          <p:stCondLst>
                                            <p:cond delay="0"/>
                                          </p:stCondLst>
                                        </p:cTn>
                                        <p:tgtEl>
                                          <p:spTgt spid="395278"/>
                                        </p:tgtEl>
                                        <p:attrNameLst>
                                          <p:attrName>style.visibility</p:attrName>
                                        </p:attrNameLst>
                                      </p:cBhvr>
                                      <p:to>
                                        <p:strVal val="hidden"/>
                                      </p:to>
                                    </p:set>
                                  </p:childTnLst>
                                </p:cTn>
                              </p:par>
                            </p:childTnLst>
                          </p:cTn>
                        </p:par>
                        <p:par>
                          <p:cTn id="56" fill="hold">
                            <p:stCondLst>
                              <p:cond delay="6000"/>
                            </p:stCondLst>
                            <p:childTnLst>
                              <p:par>
                                <p:cTn id="57" presetID="1" presetClass="exit" presetSubtype="0" fill="hold" nodeType="afterEffect">
                                  <p:stCondLst>
                                    <p:cond delay="0"/>
                                  </p:stCondLst>
                                  <p:childTnLst>
                                    <p:set>
                                      <p:cBhvr>
                                        <p:cTn id="58" dur="1" fill="hold">
                                          <p:stCondLst>
                                            <p:cond delay="0"/>
                                          </p:stCondLst>
                                        </p:cTn>
                                        <p:tgtEl>
                                          <p:spTgt spid="395277"/>
                                        </p:tgtEl>
                                        <p:attrNameLst>
                                          <p:attrName>style.visibility</p:attrName>
                                        </p:attrNameLst>
                                      </p:cBhvr>
                                      <p:to>
                                        <p:strVal val="hidden"/>
                                      </p:to>
                                    </p:set>
                                  </p:childTnLst>
                                </p:cTn>
                              </p:par>
                            </p:childTnLst>
                          </p:cTn>
                        </p:par>
                        <p:par>
                          <p:cTn id="59" fill="hold">
                            <p:stCondLst>
                              <p:cond delay="6000"/>
                            </p:stCondLst>
                            <p:childTnLst>
                              <p:par>
                                <p:cTn id="60" presetID="1" presetClass="entr" presetSubtype="0" fill="hold" nodeType="afterEffect">
                                  <p:stCondLst>
                                    <p:cond delay="0"/>
                                  </p:stCondLst>
                                  <p:childTnLst>
                                    <p:set>
                                      <p:cBhvr>
                                        <p:cTn id="61" dur="1" fill="hold">
                                          <p:stCondLst>
                                            <p:cond delay="0"/>
                                          </p:stCondLst>
                                        </p:cTn>
                                        <p:tgtEl>
                                          <p:spTgt spid="395280"/>
                                        </p:tgtEl>
                                        <p:attrNameLst>
                                          <p:attrName>style.visibility</p:attrName>
                                        </p:attrNameLst>
                                      </p:cBhvr>
                                      <p:to>
                                        <p:strVal val="visible"/>
                                      </p:to>
                                    </p:set>
                                  </p:childTnLst>
                                </p:cTn>
                              </p:par>
                            </p:childTnLst>
                          </p:cTn>
                        </p:par>
                        <p:par>
                          <p:cTn id="62" fill="hold">
                            <p:stCondLst>
                              <p:cond delay="6000"/>
                            </p:stCondLst>
                            <p:childTnLst>
                              <p:par>
                                <p:cTn id="63" presetID="1" presetClass="entr" presetSubtype="0" fill="hold" nodeType="afterEffect">
                                  <p:stCondLst>
                                    <p:cond delay="0"/>
                                  </p:stCondLst>
                                  <p:childTnLst>
                                    <p:set>
                                      <p:cBhvr>
                                        <p:cTn id="64" dur="1" fill="hold">
                                          <p:stCondLst>
                                            <p:cond delay="0"/>
                                          </p:stCondLst>
                                        </p:cTn>
                                        <p:tgtEl>
                                          <p:spTgt spid="395279"/>
                                        </p:tgtEl>
                                        <p:attrNameLst>
                                          <p:attrName>style.visibility</p:attrName>
                                        </p:attrNameLst>
                                      </p:cBhvr>
                                      <p:to>
                                        <p:strVal val="visible"/>
                                      </p:to>
                                    </p:set>
                                  </p:childTnLst>
                                </p:cTn>
                              </p:par>
                            </p:childTnLst>
                          </p:cTn>
                        </p:par>
                        <p:par>
                          <p:cTn id="65" fill="hold">
                            <p:stCondLst>
                              <p:cond delay="6000"/>
                            </p:stCondLst>
                            <p:childTnLst>
                              <p:par>
                                <p:cTn id="66" presetID="1" presetClass="exit" presetSubtype="0" fill="hold" nodeType="afterEffect">
                                  <p:stCondLst>
                                    <p:cond delay="1500"/>
                                  </p:stCondLst>
                                  <p:childTnLst>
                                    <p:set>
                                      <p:cBhvr>
                                        <p:cTn id="67" dur="1" fill="hold">
                                          <p:stCondLst>
                                            <p:cond delay="0"/>
                                          </p:stCondLst>
                                        </p:cTn>
                                        <p:tgtEl>
                                          <p:spTgt spid="395280"/>
                                        </p:tgtEl>
                                        <p:attrNameLst>
                                          <p:attrName>style.visibility</p:attrName>
                                        </p:attrNameLst>
                                      </p:cBhvr>
                                      <p:to>
                                        <p:strVal val="hidden"/>
                                      </p:to>
                                    </p:set>
                                  </p:childTnLst>
                                </p:cTn>
                              </p:par>
                            </p:childTnLst>
                          </p:cTn>
                        </p:par>
                        <p:par>
                          <p:cTn id="68" fill="hold">
                            <p:stCondLst>
                              <p:cond delay="7500"/>
                            </p:stCondLst>
                            <p:childTnLst>
                              <p:par>
                                <p:cTn id="69" presetID="1" presetClass="exit" presetSubtype="0" fill="hold" nodeType="afterEffect">
                                  <p:stCondLst>
                                    <p:cond delay="0"/>
                                  </p:stCondLst>
                                  <p:childTnLst>
                                    <p:set>
                                      <p:cBhvr>
                                        <p:cTn id="70" dur="1" fill="hold">
                                          <p:stCondLst>
                                            <p:cond delay="0"/>
                                          </p:stCondLst>
                                        </p:cTn>
                                        <p:tgtEl>
                                          <p:spTgt spid="395279"/>
                                        </p:tgtEl>
                                        <p:attrNameLst>
                                          <p:attrName>style.visibility</p:attrName>
                                        </p:attrNameLst>
                                      </p:cBhvr>
                                      <p:to>
                                        <p:strVal val="hidden"/>
                                      </p:to>
                                    </p:set>
                                  </p:childTnLst>
                                </p:cTn>
                              </p:par>
                            </p:childTnLst>
                          </p:cTn>
                        </p:par>
                        <p:par>
                          <p:cTn id="71" fill="hold">
                            <p:stCondLst>
                              <p:cond delay="7500"/>
                            </p:stCondLst>
                            <p:childTnLst>
                              <p:par>
                                <p:cTn id="72" presetID="1" presetClass="entr" presetSubtype="0" fill="hold" nodeType="afterEffect">
                                  <p:stCondLst>
                                    <p:cond delay="0"/>
                                  </p:stCondLst>
                                  <p:childTnLst>
                                    <p:set>
                                      <p:cBhvr>
                                        <p:cTn id="73" dur="1" fill="hold">
                                          <p:stCondLst>
                                            <p:cond delay="0"/>
                                          </p:stCondLst>
                                        </p:cTn>
                                        <p:tgtEl>
                                          <p:spTgt spid="395282"/>
                                        </p:tgtEl>
                                        <p:attrNameLst>
                                          <p:attrName>style.visibility</p:attrName>
                                        </p:attrNameLst>
                                      </p:cBhvr>
                                      <p:to>
                                        <p:strVal val="visible"/>
                                      </p:to>
                                    </p:set>
                                  </p:childTnLst>
                                </p:cTn>
                              </p:par>
                            </p:childTnLst>
                          </p:cTn>
                        </p:par>
                        <p:par>
                          <p:cTn id="74" fill="hold">
                            <p:stCondLst>
                              <p:cond delay="7500"/>
                            </p:stCondLst>
                            <p:childTnLst>
                              <p:par>
                                <p:cTn id="75" presetID="1" presetClass="entr" presetSubtype="0" fill="hold" nodeType="afterEffect">
                                  <p:stCondLst>
                                    <p:cond delay="0"/>
                                  </p:stCondLst>
                                  <p:childTnLst>
                                    <p:set>
                                      <p:cBhvr>
                                        <p:cTn id="76" dur="1" fill="hold">
                                          <p:stCondLst>
                                            <p:cond delay="0"/>
                                          </p:stCondLst>
                                        </p:cTn>
                                        <p:tgtEl>
                                          <p:spTgt spid="395281"/>
                                        </p:tgtEl>
                                        <p:attrNameLst>
                                          <p:attrName>style.visibility</p:attrName>
                                        </p:attrNameLst>
                                      </p:cBhvr>
                                      <p:to>
                                        <p:strVal val="visible"/>
                                      </p:to>
                                    </p:set>
                                  </p:childTnLst>
                                </p:cTn>
                              </p:par>
                            </p:childTnLst>
                          </p:cTn>
                        </p:par>
                        <p:par>
                          <p:cTn id="77" fill="hold">
                            <p:stCondLst>
                              <p:cond delay="7500"/>
                            </p:stCondLst>
                            <p:childTnLst>
                              <p:par>
                                <p:cTn id="78" presetID="1" presetClass="exit" presetSubtype="0" fill="hold" nodeType="afterEffect">
                                  <p:stCondLst>
                                    <p:cond delay="1500"/>
                                  </p:stCondLst>
                                  <p:childTnLst>
                                    <p:set>
                                      <p:cBhvr>
                                        <p:cTn id="79" dur="1" fill="hold">
                                          <p:stCondLst>
                                            <p:cond delay="0"/>
                                          </p:stCondLst>
                                        </p:cTn>
                                        <p:tgtEl>
                                          <p:spTgt spid="395282"/>
                                        </p:tgtEl>
                                        <p:attrNameLst>
                                          <p:attrName>style.visibility</p:attrName>
                                        </p:attrNameLst>
                                      </p:cBhvr>
                                      <p:to>
                                        <p:strVal val="hidden"/>
                                      </p:to>
                                    </p:set>
                                  </p:childTnLst>
                                </p:cTn>
                              </p:par>
                            </p:childTnLst>
                          </p:cTn>
                        </p:par>
                        <p:par>
                          <p:cTn id="80" fill="hold">
                            <p:stCondLst>
                              <p:cond delay="9000"/>
                            </p:stCondLst>
                            <p:childTnLst>
                              <p:par>
                                <p:cTn id="81" presetID="1" presetClass="exit" presetSubtype="0" fill="hold" nodeType="afterEffect">
                                  <p:stCondLst>
                                    <p:cond delay="0"/>
                                  </p:stCondLst>
                                  <p:childTnLst>
                                    <p:set>
                                      <p:cBhvr>
                                        <p:cTn id="82" dur="1" fill="hold">
                                          <p:stCondLst>
                                            <p:cond delay="0"/>
                                          </p:stCondLst>
                                        </p:cTn>
                                        <p:tgtEl>
                                          <p:spTgt spid="395281"/>
                                        </p:tgtEl>
                                        <p:attrNameLst>
                                          <p:attrName>style.visibility</p:attrName>
                                        </p:attrNameLst>
                                      </p:cBhvr>
                                      <p:to>
                                        <p:strVal val="hidden"/>
                                      </p:to>
                                    </p:set>
                                  </p:childTnLst>
                                </p:cTn>
                              </p:par>
                            </p:childTnLst>
                          </p:cTn>
                        </p:par>
                        <p:par>
                          <p:cTn id="83" fill="hold">
                            <p:stCondLst>
                              <p:cond delay="9000"/>
                            </p:stCondLst>
                            <p:childTnLst>
                              <p:par>
                                <p:cTn id="84" presetID="1" presetClass="entr" presetSubtype="0" fill="hold" nodeType="afterEffect">
                                  <p:stCondLst>
                                    <p:cond delay="0"/>
                                  </p:stCondLst>
                                  <p:childTnLst>
                                    <p:set>
                                      <p:cBhvr>
                                        <p:cTn id="85" dur="1" fill="hold">
                                          <p:stCondLst>
                                            <p:cond delay="0"/>
                                          </p:stCondLst>
                                        </p:cTn>
                                        <p:tgtEl>
                                          <p:spTgt spid="395284"/>
                                        </p:tgtEl>
                                        <p:attrNameLst>
                                          <p:attrName>style.visibility</p:attrName>
                                        </p:attrNameLst>
                                      </p:cBhvr>
                                      <p:to>
                                        <p:strVal val="visible"/>
                                      </p:to>
                                    </p:set>
                                  </p:childTnLst>
                                </p:cTn>
                              </p:par>
                            </p:childTnLst>
                          </p:cTn>
                        </p:par>
                        <p:par>
                          <p:cTn id="86" fill="hold">
                            <p:stCondLst>
                              <p:cond delay="9000"/>
                            </p:stCondLst>
                            <p:childTnLst>
                              <p:par>
                                <p:cTn id="87" presetID="1" presetClass="entr" presetSubtype="0" fill="hold" nodeType="afterEffect">
                                  <p:stCondLst>
                                    <p:cond delay="0"/>
                                  </p:stCondLst>
                                  <p:childTnLst>
                                    <p:set>
                                      <p:cBhvr>
                                        <p:cTn id="88" dur="1" fill="hold">
                                          <p:stCondLst>
                                            <p:cond delay="0"/>
                                          </p:stCondLst>
                                        </p:cTn>
                                        <p:tgtEl>
                                          <p:spTgt spid="395283"/>
                                        </p:tgtEl>
                                        <p:attrNameLst>
                                          <p:attrName>style.visibility</p:attrName>
                                        </p:attrNameLst>
                                      </p:cBhvr>
                                      <p:to>
                                        <p:strVal val="visible"/>
                                      </p:to>
                                    </p:set>
                                  </p:childTnLst>
                                </p:cTn>
                              </p:par>
                            </p:childTnLst>
                          </p:cTn>
                        </p:par>
                        <p:par>
                          <p:cTn id="89" fill="hold">
                            <p:stCondLst>
                              <p:cond delay="9000"/>
                            </p:stCondLst>
                            <p:childTnLst>
                              <p:par>
                                <p:cTn id="90" presetID="1" presetClass="exit" presetSubtype="0" fill="hold" nodeType="afterEffect">
                                  <p:stCondLst>
                                    <p:cond delay="1500"/>
                                  </p:stCondLst>
                                  <p:childTnLst>
                                    <p:set>
                                      <p:cBhvr>
                                        <p:cTn id="91" dur="1" fill="hold">
                                          <p:stCondLst>
                                            <p:cond delay="0"/>
                                          </p:stCondLst>
                                        </p:cTn>
                                        <p:tgtEl>
                                          <p:spTgt spid="395284"/>
                                        </p:tgtEl>
                                        <p:attrNameLst>
                                          <p:attrName>style.visibility</p:attrName>
                                        </p:attrNameLst>
                                      </p:cBhvr>
                                      <p:to>
                                        <p:strVal val="hidden"/>
                                      </p:to>
                                    </p:set>
                                  </p:childTnLst>
                                </p:cTn>
                              </p:par>
                            </p:childTnLst>
                          </p:cTn>
                        </p:par>
                        <p:par>
                          <p:cTn id="92" fill="hold">
                            <p:stCondLst>
                              <p:cond delay="10500"/>
                            </p:stCondLst>
                            <p:childTnLst>
                              <p:par>
                                <p:cTn id="93" presetID="1" presetClass="exit" presetSubtype="0" fill="hold" nodeType="afterEffect">
                                  <p:stCondLst>
                                    <p:cond delay="0"/>
                                  </p:stCondLst>
                                  <p:childTnLst>
                                    <p:set>
                                      <p:cBhvr>
                                        <p:cTn id="94" dur="1" fill="hold">
                                          <p:stCondLst>
                                            <p:cond delay="0"/>
                                          </p:stCondLst>
                                        </p:cTn>
                                        <p:tgtEl>
                                          <p:spTgt spid="395283"/>
                                        </p:tgtEl>
                                        <p:attrNameLst>
                                          <p:attrName>style.visibility</p:attrName>
                                        </p:attrNameLst>
                                      </p:cBhvr>
                                      <p:to>
                                        <p:strVal val="hidden"/>
                                      </p:to>
                                    </p:set>
                                  </p:childTnLst>
                                </p:cTn>
                              </p:par>
                            </p:childTnLst>
                          </p:cTn>
                        </p:par>
                        <p:par>
                          <p:cTn id="95" fill="hold">
                            <p:stCondLst>
                              <p:cond delay="10500"/>
                            </p:stCondLst>
                            <p:childTnLst>
                              <p:par>
                                <p:cTn id="96" presetID="1" presetClass="entr" presetSubtype="0" fill="hold" nodeType="afterEffect">
                                  <p:stCondLst>
                                    <p:cond delay="0"/>
                                  </p:stCondLst>
                                  <p:childTnLst>
                                    <p:set>
                                      <p:cBhvr>
                                        <p:cTn id="97" dur="1" fill="hold">
                                          <p:stCondLst>
                                            <p:cond delay="0"/>
                                          </p:stCondLst>
                                        </p:cTn>
                                        <p:tgtEl>
                                          <p:spTgt spid="395286"/>
                                        </p:tgtEl>
                                        <p:attrNameLst>
                                          <p:attrName>style.visibility</p:attrName>
                                        </p:attrNameLst>
                                      </p:cBhvr>
                                      <p:to>
                                        <p:strVal val="visible"/>
                                      </p:to>
                                    </p:set>
                                  </p:childTnLst>
                                </p:cTn>
                              </p:par>
                            </p:childTnLst>
                          </p:cTn>
                        </p:par>
                        <p:par>
                          <p:cTn id="98" fill="hold">
                            <p:stCondLst>
                              <p:cond delay="10500"/>
                            </p:stCondLst>
                            <p:childTnLst>
                              <p:par>
                                <p:cTn id="99" presetID="1" presetClass="entr" presetSubtype="0" fill="hold" nodeType="afterEffect">
                                  <p:stCondLst>
                                    <p:cond delay="0"/>
                                  </p:stCondLst>
                                  <p:childTnLst>
                                    <p:set>
                                      <p:cBhvr>
                                        <p:cTn id="100" dur="1" fill="hold">
                                          <p:stCondLst>
                                            <p:cond delay="0"/>
                                          </p:stCondLst>
                                        </p:cTn>
                                        <p:tgtEl>
                                          <p:spTgt spid="395285"/>
                                        </p:tgtEl>
                                        <p:attrNameLst>
                                          <p:attrName>style.visibility</p:attrName>
                                        </p:attrNameLst>
                                      </p:cBhvr>
                                      <p:to>
                                        <p:strVal val="visible"/>
                                      </p:to>
                                    </p:set>
                                  </p:childTnLst>
                                </p:cTn>
                              </p:par>
                            </p:childTnLst>
                          </p:cTn>
                        </p:par>
                        <p:par>
                          <p:cTn id="101" fill="hold">
                            <p:stCondLst>
                              <p:cond delay="10500"/>
                            </p:stCondLst>
                            <p:childTnLst>
                              <p:par>
                                <p:cTn id="102" presetID="1" presetClass="exit" presetSubtype="0" fill="hold" nodeType="afterEffect">
                                  <p:stCondLst>
                                    <p:cond delay="1500"/>
                                  </p:stCondLst>
                                  <p:childTnLst>
                                    <p:set>
                                      <p:cBhvr>
                                        <p:cTn id="103" dur="1" fill="hold">
                                          <p:stCondLst>
                                            <p:cond delay="0"/>
                                          </p:stCondLst>
                                        </p:cTn>
                                        <p:tgtEl>
                                          <p:spTgt spid="395286"/>
                                        </p:tgtEl>
                                        <p:attrNameLst>
                                          <p:attrName>style.visibility</p:attrName>
                                        </p:attrNameLst>
                                      </p:cBhvr>
                                      <p:to>
                                        <p:strVal val="hidden"/>
                                      </p:to>
                                    </p:set>
                                  </p:childTnLst>
                                </p:cTn>
                              </p:par>
                            </p:childTnLst>
                          </p:cTn>
                        </p:par>
                        <p:par>
                          <p:cTn id="104" fill="hold">
                            <p:stCondLst>
                              <p:cond delay="12000"/>
                            </p:stCondLst>
                            <p:childTnLst>
                              <p:par>
                                <p:cTn id="105" presetID="1" presetClass="exit" presetSubtype="0" fill="hold" nodeType="afterEffect">
                                  <p:stCondLst>
                                    <p:cond delay="0"/>
                                  </p:stCondLst>
                                  <p:childTnLst>
                                    <p:set>
                                      <p:cBhvr>
                                        <p:cTn id="106" dur="1" fill="hold">
                                          <p:stCondLst>
                                            <p:cond delay="0"/>
                                          </p:stCondLst>
                                        </p:cTn>
                                        <p:tgtEl>
                                          <p:spTgt spid="395285"/>
                                        </p:tgtEl>
                                        <p:attrNameLst>
                                          <p:attrName>style.visibility</p:attrName>
                                        </p:attrNameLst>
                                      </p:cBhvr>
                                      <p:to>
                                        <p:strVal val="hidden"/>
                                      </p:to>
                                    </p:set>
                                  </p:childTnLst>
                                </p:cTn>
                              </p:par>
                            </p:childTnLst>
                          </p:cTn>
                        </p:par>
                        <p:par>
                          <p:cTn id="107" fill="hold">
                            <p:stCondLst>
                              <p:cond delay="12000"/>
                            </p:stCondLst>
                            <p:childTnLst>
                              <p:par>
                                <p:cTn id="108" presetID="1" presetClass="entr" presetSubtype="0" fill="hold" nodeType="afterEffect">
                                  <p:stCondLst>
                                    <p:cond delay="0"/>
                                  </p:stCondLst>
                                  <p:childTnLst>
                                    <p:set>
                                      <p:cBhvr>
                                        <p:cTn id="109" dur="1" fill="hold">
                                          <p:stCondLst>
                                            <p:cond delay="0"/>
                                          </p:stCondLst>
                                        </p:cTn>
                                        <p:tgtEl>
                                          <p:spTgt spid="395288"/>
                                        </p:tgtEl>
                                        <p:attrNameLst>
                                          <p:attrName>style.visibility</p:attrName>
                                        </p:attrNameLst>
                                      </p:cBhvr>
                                      <p:to>
                                        <p:strVal val="visible"/>
                                      </p:to>
                                    </p:set>
                                  </p:childTnLst>
                                </p:cTn>
                              </p:par>
                            </p:childTnLst>
                          </p:cTn>
                        </p:par>
                        <p:par>
                          <p:cTn id="110" fill="hold">
                            <p:stCondLst>
                              <p:cond delay="12000"/>
                            </p:stCondLst>
                            <p:childTnLst>
                              <p:par>
                                <p:cTn id="111" presetID="1" presetClass="entr" presetSubtype="0" fill="hold" nodeType="afterEffect">
                                  <p:stCondLst>
                                    <p:cond delay="0"/>
                                  </p:stCondLst>
                                  <p:childTnLst>
                                    <p:set>
                                      <p:cBhvr>
                                        <p:cTn id="112" dur="1" fill="hold">
                                          <p:stCondLst>
                                            <p:cond delay="0"/>
                                          </p:stCondLst>
                                        </p:cTn>
                                        <p:tgtEl>
                                          <p:spTgt spid="395287"/>
                                        </p:tgtEl>
                                        <p:attrNameLst>
                                          <p:attrName>style.visibility</p:attrName>
                                        </p:attrNameLst>
                                      </p:cBhvr>
                                      <p:to>
                                        <p:strVal val="visible"/>
                                      </p:to>
                                    </p:set>
                                  </p:childTnLst>
                                </p:cTn>
                              </p:par>
                            </p:childTnLst>
                          </p:cTn>
                        </p:par>
                        <p:par>
                          <p:cTn id="113" fill="hold">
                            <p:stCondLst>
                              <p:cond delay="12000"/>
                            </p:stCondLst>
                            <p:childTnLst>
                              <p:par>
                                <p:cTn id="114" presetID="1" presetClass="exit" presetSubtype="0" fill="hold" nodeType="afterEffect">
                                  <p:stCondLst>
                                    <p:cond delay="1500"/>
                                  </p:stCondLst>
                                  <p:childTnLst>
                                    <p:set>
                                      <p:cBhvr>
                                        <p:cTn id="115" dur="1" fill="hold">
                                          <p:stCondLst>
                                            <p:cond delay="0"/>
                                          </p:stCondLst>
                                        </p:cTn>
                                        <p:tgtEl>
                                          <p:spTgt spid="395288"/>
                                        </p:tgtEl>
                                        <p:attrNameLst>
                                          <p:attrName>style.visibility</p:attrName>
                                        </p:attrNameLst>
                                      </p:cBhvr>
                                      <p:to>
                                        <p:strVal val="hidden"/>
                                      </p:to>
                                    </p:set>
                                  </p:childTnLst>
                                </p:cTn>
                              </p:par>
                            </p:childTnLst>
                          </p:cTn>
                        </p:par>
                        <p:par>
                          <p:cTn id="116" fill="hold">
                            <p:stCondLst>
                              <p:cond delay="13500"/>
                            </p:stCondLst>
                            <p:childTnLst>
                              <p:par>
                                <p:cTn id="117" presetID="1" presetClass="exit" presetSubtype="0" fill="hold" nodeType="afterEffect">
                                  <p:stCondLst>
                                    <p:cond delay="0"/>
                                  </p:stCondLst>
                                  <p:childTnLst>
                                    <p:set>
                                      <p:cBhvr>
                                        <p:cTn id="118" dur="1" fill="hold">
                                          <p:stCondLst>
                                            <p:cond delay="0"/>
                                          </p:stCondLst>
                                        </p:cTn>
                                        <p:tgtEl>
                                          <p:spTgt spid="395287"/>
                                        </p:tgtEl>
                                        <p:attrNameLst>
                                          <p:attrName>style.visibility</p:attrName>
                                        </p:attrNameLst>
                                      </p:cBhvr>
                                      <p:to>
                                        <p:strVal val="hidden"/>
                                      </p:to>
                                    </p:set>
                                  </p:childTnLst>
                                </p:cTn>
                              </p:par>
                            </p:childTnLst>
                          </p:cTn>
                        </p:par>
                        <p:par>
                          <p:cTn id="119" fill="hold">
                            <p:stCondLst>
                              <p:cond delay="13500"/>
                            </p:stCondLst>
                            <p:childTnLst>
                              <p:par>
                                <p:cTn id="120" presetID="1" presetClass="entr" presetSubtype="0" fill="hold" nodeType="afterEffect">
                                  <p:stCondLst>
                                    <p:cond delay="0"/>
                                  </p:stCondLst>
                                  <p:childTnLst>
                                    <p:set>
                                      <p:cBhvr>
                                        <p:cTn id="121" dur="1" fill="hold">
                                          <p:stCondLst>
                                            <p:cond delay="0"/>
                                          </p:stCondLst>
                                        </p:cTn>
                                        <p:tgtEl>
                                          <p:spTgt spid="395290"/>
                                        </p:tgtEl>
                                        <p:attrNameLst>
                                          <p:attrName>style.visibility</p:attrName>
                                        </p:attrNameLst>
                                      </p:cBhvr>
                                      <p:to>
                                        <p:strVal val="visible"/>
                                      </p:to>
                                    </p:set>
                                  </p:childTnLst>
                                </p:cTn>
                              </p:par>
                            </p:childTnLst>
                          </p:cTn>
                        </p:par>
                        <p:par>
                          <p:cTn id="122" fill="hold">
                            <p:stCondLst>
                              <p:cond delay="13500"/>
                            </p:stCondLst>
                            <p:childTnLst>
                              <p:par>
                                <p:cTn id="123" presetID="1" presetClass="entr" presetSubtype="0" fill="hold" nodeType="afterEffect">
                                  <p:stCondLst>
                                    <p:cond delay="0"/>
                                  </p:stCondLst>
                                  <p:childTnLst>
                                    <p:set>
                                      <p:cBhvr>
                                        <p:cTn id="124" dur="1" fill="hold">
                                          <p:stCondLst>
                                            <p:cond delay="0"/>
                                          </p:stCondLst>
                                        </p:cTn>
                                        <p:tgtEl>
                                          <p:spTgt spid="395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5"/>
          <p:cNvSpPr txBox="1">
            <a:spLocks noChangeArrowheads="1"/>
          </p:cNvSpPr>
          <p:nvPr/>
        </p:nvSpPr>
        <p:spPr bwMode="auto">
          <a:xfrm>
            <a:off x="533400" y="2609850"/>
            <a:ext cx="8229600" cy="1200150"/>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Times New Roman" pitchFamily="18" charset="0"/>
                <a:cs typeface="Times New Roman" pitchFamily="18" charset="0"/>
              </a:rPr>
              <a:t>Direct-Global Separation in the presence of Projector </a:t>
            </a:r>
            <a:r>
              <a:rPr lang="en-US" sz="3600" dirty="0" smtClean="0">
                <a:solidFill>
                  <a:srgbClr val="FFFF99"/>
                </a:solidFill>
                <a:latin typeface="Times New Roman" pitchFamily="18" charset="0"/>
                <a:cs typeface="Times New Roman" pitchFamily="18" charset="0"/>
              </a:rPr>
              <a:t>Defocus</a:t>
            </a:r>
            <a:endParaRPr lang="en-US" sz="3600" dirty="0">
              <a:solidFill>
                <a:srgbClr val="FFFF99"/>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pPr>
              <a:defRPr/>
            </a:pPr>
            <a:fld id="{C2B633D9-1C18-44F0-AFE3-313340BFA8EB}" type="slidenum">
              <a:rPr lang="en-US" smtClean="0"/>
              <a:pPr>
                <a:defRPr/>
              </a:pPr>
              <a:t>29</a:t>
            </a:fld>
            <a:endParaRPr lang="en-US"/>
          </a:p>
        </p:txBody>
      </p:sp>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5"/>
          <p:cNvSpPr txBox="1">
            <a:spLocks noChangeArrowheads="1"/>
          </p:cNvSpPr>
          <p:nvPr/>
        </p:nvSpPr>
        <p:spPr bwMode="auto">
          <a:xfrm>
            <a:off x="0" y="228600"/>
            <a:ext cx="914400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Times New Roman" pitchFamily="18" charset="0"/>
                <a:cs typeface="Times New Roman" pitchFamily="18" charset="0"/>
              </a:rPr>
              <a:t>Global </a:t>
            </a:r>
            <a:r>
              <a:rPr lang="en-US" sz="3600" dirty="0" smtClean="0">
                <a:solidFill>
                  <a:srgbClr val="FFFF99"/>
                </a:solidFill>
                <a:latin typeface="Times New Roman" pitchFamily="18" charset="0"/>
                <a:cs typeface="Times New Roman" pitchFamily="18" charset="0"/>
              </a:rPr>
              <a:t>Illumination </a:t>
            </a:r>
            <a:r>
              <a:rPr lang="en-US" sz="3600" dirty="0">
                <a:solidFill>
                  <a:srgbClr val="FFFF99"/>
                </a:solidFill>
                <a:latin typeface="Times New Roman" pitchFamily="18" charset="0"/>
                <a:cs typeface="Times New Roman" pitchFamily="18" charset="0"/>
              </a:rPr>
              <a:t>in the world around us</a:t>
            </a:r>
          </a:p>
        </p:txBody>
      </p:sp>
      <p:pic>
        <p:nvPicPr>
          <p:cNvPr id="4" name="Picture 2" descr="C:\Documents and Settings\mohit\Desktop\talk\Street_lamps_in_fog.jpg"/>
          <p:cNvPicPr>
            <a:picLocks noChangeAspect="1" noChangeArrowheads="1"/>
          </p:cNvPicPr>
          <p:nvPr/>
        </p:nvPicPr>
        <p:blipFill>
          <a:blip r:embed="rId3"/>
          <a:srcRect/>
          <a:stretch>
            <a:fillRect/>
          </a:stretch>
        </p:blipFill>
        <p:spPr bwMode="auto">
          <a:xfrm>
            <a:off x="609600" y="1143000"/>
            <a:ext cx="2057400" cy="1543050"/>
          </a:xfrm>
          <a:prstGeom prst="rect">
            <a:avLst/>
          </a:prstGeom>
          <a:noFill/>
          <a:ln w="6350">
            <a:solidFill>
              <a:schemeClr val="tx1">
                <a:lumMod val="75000"/>
                <a:lumOff val="25000"/>
              </a:schemeClr>
            </a:solidFill>
          </a:ln>
        </p:spPr>
      </p:pic>
      <p:pic>
        <p:nvPicPr>
          <p:cNvPr id="9" name="Picture 3" descr="C:\Documents and Settings\mohit\Desktop\talk\new york 081.jpg"/>
          <p:cNvPicPr>
            <a:picLocks noChangeAspect="1" noChangeArrowheads="1"/>
          </p:cNvPicPr>
          <p:nvPr/>
        </p:nvPicPr>
        <p:blipFill>
          <a:blip r:embed="rId4"/>
          <a:srcRect t="31444" r="73280" b="27839"/>
          <a:stretch>
            <a:fillRect/>
          </a:stretch>
        </p:blipFill>
        <p:spPr bwMode="auto">
          <a:xfrm>
            <a:off x="3352800" y="3733800"/>
            <a:ext cx="2362200" cy="2700338"/>
          </a:xfrm>
          <a:prstGeom prst="rect">
            <a:avLst/>
          </a:prstGeom>
          <a:noFill/>
          <a:ln w="6350">
            <a:solidFill>
              <a:schemeClr val="tx1">
                <a:lumMod val="75000"/>
                <a:lumOff val="25000"/>
              </a:schemeClr>
            </a:solidFill>
          </a:ln>
        </p:spPr>
      </p:pic>
      <p:pic>
        <p:nvPicPr>
          <p:cNvPr id="2052" name="Picture 4" descr="C:\Documents and Settings\mohit\Desktop\talk\flower2b.jpg"/>
          <p:cNvPicPr>
            <a:picLocks noChangeArrowheads="1"/>
          </p:cNvPicPr>
          <p:nvPr/>
        </p:nvPicPr>
        <p:blipFill>
          <a:blip r:embed="rId5"/>
          <a:srcRect/>
          <a:stretch>
            <a:fillRect/>
          </a:stretch>
        </p:blipFill>
        <p:spPr bwMode="auto">
          <a:xfrm>
            <a:off x="6400800" y="2814638"/>
            <a:ext cx="2057400" cy="1582737"/>
          </a:xfrm>
          <a:prstGeom prst="rect">
            <a:avLst/>
          </a:prstGeom>
          <a:noFill/>
          <a:ln w="6350">
            <a:solidFill>
              <a:schemeClr val="tx1">
                <a:lumMod val="75000"/>
                <a:lumOff val="25000"/>
              </a:schemeClr>
            </a:solidFill>
          </a:ln>
        </p:spPr>
      </p:pic>
      <p:pic>
        <p:nvPicPr>
          <p:cNvPr id="2053" name="Picture 5" descr="C:\Documents and Settings\mohit\Desktop\talk\leaves of the potomac.jpg"/>
          <p:cNvPicPr>
            <a:picLocks noChangeArrowheads="1"/>
          </p:cNvPicPr>
          <p:nvPr/>
        </p:nvPicPr>
        <p:blipFill>
          <a:blip r:embed="rId6"/>
          <a:srcRect/>
          <a:stretch>
            <a:fillRect/>
          </a:stretch>
        </p:blipFill>
        <p:spPr bwMode="auto">
          <a:xfrm>
            <a:off x="6400800" y="1141413"/>
            <a:ext cx="2057400" cy="1544637"/>
          </a:xfrm>
          <a:prstGeom prst="rect">
            <a:avLst/>
          </a:prstGeom>
          <a:noFill/>
          <a:ln w="6350">
            <a:solidFill>
              <a:schemeClr val="tx1">
                <a:lumMod val="75000"/>
                <a:lumOff val="25000"/>
              </a:schemeClr>
            </a:solidFill>
          </a:ln>
        </p:spPr>
      </p:pic>
      <p:pic>
        <p:nvPicPr>
          <p:cNvPr id="2054" name="Picture 6" descr="C:\Documents and Settings\mohit\Desktop\talk\fruits.jpg"/>
          <p:cNvPicPr>
            <a:picLocks noChangeAspect="1" noChangeArrowheads="1"/>
          </p:cNvPicPr>
          <p:nvPr/>
        </p:nvPicPr>
        <p:blipFill>
          <a:blip r:embed="rId7"/>
          <a:srcRect t="3328" b="16811"/>
          <a:stretch>
            <a:fillRect/>
          </a:stretch>
        </p:blipFill>
        <p:spPr bwMode="auto">
          <a:xfrm>
            <a:off x="6400800" y="4572000"/>
            <a:ext cx="2057400" cy="2057400"/>
          </a:xfrm>
          <a:prstGeom prst="rect">
            <a:avLst/>
          </a:prstGeom>
          <a:noFill/>
          <a:ln w="6350">
            <a:solidFill>
              <a:schemeClr val="tx1">
                <a:lumMod val="75000"/>
                <a:lumOff val="25000"/>
              </a:schemeClr>
            </a:solidFill>
          </a:ln>
        </p:spPr>
      </p:pic>
      <p:pic>
        <p:nvPicPr>
          <p:cNvPr id="16" name="Picture 4"/>
          <p:cNvPicPr>
            <a:picLocks noChangeAspect="1" noChangeArrowheads="1"/>
          </p:cNvPicPr>
          <p:nvPr/>
        </p:nvPicPr>
        <p:blipFill>
          <a:blip r:embed="rId8"/>
          <a:srcRect/>
          <a:stretch>
            <a:fillRect/>
          </a:stretch>
        </p:blipFill>
        <p:spPr bwMode="auto">
          <a:xfrm>
            <a:off x="609600" y="2819400"/>
            <a:ext cx="2057400" cy="1577975"/>
          </a:xfrm>
          <a:prstGeom prst="rect">
            <a:avLst/>
          </a:prstGeom>
          <a:noFill/>
          <a:ln w="6350" algn="ctr">
            <a:solidFill>
              <a:schemeClr val="tx1">
                <a:lumMod val="75000"/>
                <a:lumOff val="25000"/>
              </a:schemeClr>
            </a:solidFill>
            <a:miter lim="800000"/>
            <a:headEnd/>
            <a:tailEnd/>
          </a:ln>
          <a:effectLst/>
        </p:spPr>
      </p:pic>
      <p:pic>
        <p:nvPicPr>
          <p:cNvPr id="2055" name="Picture 7" descr="C:\Documents and Settings\mohit\Desktop\talk\Mother-Child_face_to_face.jpg"/>
          <p:cNvPicPr>
            <a:picLocks noChangeAspect="1" noChangeArrowheads="1"/>
          </p:cNvPicPr>
          <p:nvPr/>
        </p:nvPicPr>
        <p:blipFill>
          <a:blip r:embed="rId9"/>
          <a:srcRect/>
          <a:stretch>
            <a:fillRect/>
          </a:stretch>
        </p:blipFill>
        <p:spPr bwMode="auto">
          <a:xfrm>
            <a:off x="3352800" y="1371600"/>
            <a:ext cx="2362200" cy="2076450"/>
          </a:xfrm>
          <a:prstGeom prst="rect">
            <a:avLst/>
          </a:prstGeom>
          <a:noFill/>
          <a:ln w="6350">
            <a:solidFill>
              <a:schemeClr val="tx1">
                <a:lumMod val="75000"/>
                <a:lumOff val="25000"/>
              </a:schemeClr>
            </a:solidFill>
          </a:ln>
        </p:spPr>
      </p:pic>
      <p:pic>
        <p:nvPicPr>
          <p:cNvPr id="22" name="Picture 64"/>
          <p:cNvPicPr>
            <a:picLocks noChangeArrowheads="1"/>
          </p:cNvPicPr>
          <p:nvPr/>
        </p:nvPicPr>
        <p:blipFill>
          <a:blip r:embed="rId10"/>
          <a:srcRect t="3448" b="6897"/>
          <a:stretch>
            <a:fillRect/>
          </a:stretch>
        </p:blipFill>
        <p:spPr bwMode="auto">
          <a:xfrm>
            <a:off x="609600" y="4572000"/>
            <a:ext cx="2057400" cy="2057400"/>
          </a:xfrm>
          <a:prstGeom prst="rect">
            <a:avLst/>
          </a:prstGeom>
          <a:noFill/>
          <a:ln w="6350" algn="ctr">
            <a:solidFill>
              <a:schemeClr val="tx1">
                <a:lumMod val="75000"/>
                <a:lumOff val="25000"/>
              </a:schemeClr>
            </a:solidFill>
            <a:miter lim="800000"/>
            <a:headEnd/>
            <a:tailEnd/>
          </a:ln>
          <a:effectLst/>
        </p:spPr>
      </p:pic>
      <p:sp>
        <p:nvSpPr>
          <p:cNvPr id="11" name="Slide Number Placeholder 10"/>
          <p:cNvSpPr>
            <a:spLocks noGrp="1"/>
          </p:cNvSpPr>
          <p:nvPr>
            <p:ph type="sldNum" sz="quarter" idx="12"/>
          </p:nvPr>
        </p:nvSpPr>
        <p:spPr/>
        <p:txBody>
          <a:bodyPr/>
          <a:lstStyle/>
          <a:p>
            <a:pPr>
              <a:defRPr/>
            </a:pPr>
            <a:fld id="{C2B633D9-1C18-44F0-AFE3-313340BFA8EB}" type="slidenum">
              <a:rPr lang="en-US" smtClean="0"/>
              <a:pPr>
                <a:defRPr/>
              </a:pPr>
              <a:t>3</a:t>
            </a:fld>
            <a:endParaRPr lang="en-US"/>
          </a:p>
        </p:txBody>
      </p:sp>
    </p:spTree>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94" name="Text Box 5"/>
          <p:cNvSpPr txBox="1">
            <a:spLocks noChangeArrowheads="1"/>
          </p:cNvSpPr>
          <p:nvPr/>
        </p:nvSpPr>
        <p:spPr bwMode="auto">
          <a:xfrm>
            <a:off x="-609600" y="152400"/>
            <a:ext cx="10515600" cy="584200"/>
          </a:xfrm>
          <a:prstGeom prst="rect">
            <a:avLst/>
          </a:prstGeom>
          <a:noFill/>
          <a:ln w="9525">
            <a:noFill/>
            <a:miter lim="800000"/>
            <a:headEnd/>
            <a:tailEnd/>
          </a:ln>
        </p:spPr>
        <p:txBody>
          <a:bodyPr>
            <a:spAutoFit/>
          </a:bodyPr>
          <a:lstStyle/>
          <a:p>
            <a:pPr algn="ctr">
              <a:spcBef>
                <a:spcPct val="50000"/>
              </a:spcBef>
            </a:pPr>
            <a:r>
              <a:rPr lang="en-US" sz="3200" dirty="0">
                <a:solidFill>
                  <a:srgbClr val="FFFF99"/>
                </a:solidFill>
                <a:latin typeface="Times New Roman" pitchFamily="18" charset="0"/>
                <a:cs typeface="Times New Roman" pitchFamily="18" charset="0"/>
              </a:rPr>
              <a:t>Separation using </a:t>
            </a:r>
            <a:r>
              <a:rPr lang="en-US" sz="3200" dirty="0" smtClean="0">
                <a:solidFill>
                  <a:srgbClr val="FFFF99"/>
                </a:solidFill>
                <a:latin typeface="Times New Roman" pitchFamily="18" charset="0"/>
                <a:cs typeface="Times New Roman" pitchFamily="18" charset="0"/>
              </a:rPr>
              <a:t>One Focal Plane </a:t>
            </a:r>
            <a:r>
              <a:rPr lang="en-US" sz="3200" dirty="0">
                <a:solidFill>
                  <a:srgbClr val="FFFF99"/>
                </a:solidFill>
                <a:latin typeface="Times New Roman" pitchFamily="18" charset="0"/>
                <a:cs typeface="Times New Roman" pitchFamily="18" charset="0"/>
              </a:rPr>
              <a:t>+ Depth map</a:t>
            </a:r>
          </a:p>
        </p:txBody>
      </p:sp>
      <p:pic>
        <p:nvPicPr>
          <p:cNvPr id="17" name="Picture 2" descr="F:\ReconstructionOfTranslucentObjects\ShapeFromProjectorDefocus\TechReport\TechReport\Figures\WhiteSceneResults\DepthMapWhiteSceneFocusProcessed.tif"/>
          <p:cNvPicPr>
            <a:picLocks noChangeAspect="1" noChangeArrowheads="1"/>
          </p:cNvPicPr>
          <p:nvPr/>
        </p:nvPicPr>
        <p:blipFill>
          <a:blip r:embed="rId5" cstate="print"/>
          <a:srcRect/>
          <a:stretch>
            <a:fillRect/>
          </a:stretch>
        </p:blipFill>
        <p:spPr bwMode="auto">
          <a:xfrm>
            <a:off x="381858" y="3962400"/>
            <a:ext cx="2437542" cy="1627632"/>
          </a:xfrm>
          <a:prstGeom prst="rect">
            <a:avLst/>
          </a:prstGeom>
          <a:noFill/>
          <a:ln>
            <a:solidFill>
              <a:schemeClr val="accent6">
                <a:lumMod val="50000"/>
              </a:schemeClr>
            </a:solidFill>
          </a:ln>
        </p:spPr>
      </p:pic>
      <p:pic>
        <p:nvPicPr>
          <p:cNvPr id="20" name="WhiteSceneF01Checkers.mpg">
            <a:hlinkClick r:id="" action="ppaction://media"/>
          </p:cNvPr>
          <p:cNvPicPr>
            <a:picLocks noRot="1" noChangeAspect="1" noChangeArrowheads="1"/>
          </p:cNvPicPr>
          <p:nvPr>
            <a:videoFile r:link="rId2"/>
          </p:nvPr>
        </p:nvPicPr>
        <p:blipFill>
          <a:blip r:embed="rId6" cstate="print"/>
          <a:srcRect/>
          <a:stretch>
            <a:fillRect/>
          </a:stretch>
        </p:blipFill>
        <p:spPr bwMode="auto">
          <a:xfrm>
            <a:off x="381858" y="1752600"/>
            <a:ext cx="2438400" cy="1625167"/>
          </a:xfrm>
          <a:prstGeom prst="rect">
            <a:avLst/>
          </a:prstGeom>
          <a:noFill/>
          <a:ln w="9525">
            <a:solidFill>
              <a:srgbClr val="4D4D4D"/>
            </a:solidFill>
            <a:miter lim="800000"/>
            <a:headEnd/>
            <a:tailEnd/>
          </a:ln>
        </p:spPr>
      </p:pic>
      <p:sp>
        <p:nvSpPr>
          <p:cNvPr id="22" name="TextBox 77"/>
          <p:cNvSpPr txBox="1">
            <a:spLocks noChangeArrowheads="1"/>
          </p:cNvSpPr>
          <p:nvPr/>
        </p:nvSpPr>
        <p:spPr bwMode="auto">
          <a:xfrm>
            <a:off x="381000" y="5619690"/>
            <a:ext cx="2438400" cy="400110"/>
          </a:xfrm>
          <a:prstGeom prst="rect">
            <a:avLst/>
          </a:prstGeom>
          <a:noFill/>
          <a:ln w="9525">
            <a:noFill/>
            <a:miter lim="800000"/>
            <a:headEnd/>
            <a:tailEnd/>
          </a:ln>
        </p:spPr>
        <p:txBody>
          <a:bodyPr>
            <a:spAutoFit/>
          </a:bodyPr>
          <a:lstStyle/>
          <a:p>
            <a:pPr algn="ctr" fontAlgn="auto">
              <a:spcBef>
                <a:spcPts val="0"/>
              </a:spcBef>
              <a:spcAft>
                <a:spcPts val="0"/>
              </a:spcAft>
              <a:defRPr/>
            </a:pPr>
            <a:r>
              <a:rPr lang="en-US" sz="2000" dirty="0" smtClean="0">
                <a:solidFill>
                  <a:schemeClr val="accent6">
                    <a:lumMod val="75000"/>
                  </a:schemeClr>
                </a:solidFill>
                <a:latin typeface="Times New Roman" pitchFamily="18" charset="0"/>
                <a:cs typeface="Times New Roman" pitchFamily="18" charset="0"/>
              </a:rPr>
              <a:t>Depth Map</a:t>
            </a:r>
            <a:endParaRPr lang="en-US" sz="2000" dirty="0">
              <a:solidFill>
                <a:schemeClr val="accent6">
                  <a:lumMod val="75000"/>
                </a:schemeClr>
              </a:solidFill>
              <a:latin typeface="Times New Roman" pitchFamily="18" charset="0"/>
              <a:cs typeface="Times New Roman" pitchFamily="18" charset="0"/>
            </a:endParaRPr>
          </a:p>
        </p:txBody>
      </p:sp>
      <p:grpSp>
        <p:nvGrpSpPr>
          <p:cNvPr id="3" name="Group 71"/>
          <p:cNvGrpSpPr/>
          <p:nvPr/>
        </p:nvGrpSpPr>
        <p:grpSpPr>
          <a:xfrm>
            <a:off x="381858" y="2814637"/>
            <a:ext cx="533400" cy="461963"/>
            <a:chOff x="1309688" y="1498600"/>
            <a:chExt cx="533400" cy="461963"/>
          </a:xfrm>
        </p:grpSpPr>
        <p:sp>
          <p:nvSpPr>
            <p:cNvPr id="24" name="Oval 23"/>
            <p:cNvSpPr/>
            <p:nvPr/>
          </p:nvSpPr>
          <p:spPr>
            <a:xfrm>
              <a:off x="1690688" y="1671638"/>
              <a:ext cx="128588" cy="131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25" name="TextBox 66"/>
            <p:cNvSpPr txBox="1">
              <a:spLocks noChangeArrowheads="1"/>
            </p:cNvSpPr>
            <p:nvPr/>
          </p:nvSpPr>
          <p:spPr bwMode="auto">
            <a:xfrm>
              <a:off x="1309688" y="1498600"/>
              <a:ext cx="533400" cy="461963"/>
            </a:xfrm>
            <a:prstGeom prst="rect">
              <a:avLst/>
            </a:prstGeom>
            <a:noFill/>
            <a:ln w="9525">
              <a:noFill/>
              <a:miter lim="800000"/>
              <a:headEnd/>
              <a:tailEnd/>
            </a:ln>
          </p:spPr>
          <p:txBody>
            <a:bodyPr>
              <a:spAutoFit/>
            </a:bodyPr>
            <a:lstStyle/>
            <a:p>
              <a:pPr algn="ctr"/>
              <a:r>
                <a:rPr lang="en-US" sz="2400" b="1" dirty="0">
                  <a:solidFill>
                    <a:srgbClr val="C00000"/>
                  </a:solidFill>
                  <a:latin typeface="Times New Roman" pitchFamily="18" charset="0"/>
                  <a:cs typeface="Times New Roman" pitchFamily="18" charset="0"/>
                </a:rPr>
                <a:t>S</a:t>
              </a:r>
            </a:p>
          </p:txBody>
        </p:sp>
      </p:grpSp>
      <p:sp>
        <p:nvSpPr>
          <p:cNvPr id="19" name="Slide Number Placeholder 18"/>
          <p:cNvSpPr>
            <a:spLocks noGrp="1"/>
          </p:cNvSpPr>
          <p:nvPr>
            <p:ph type="sldNum" sz="quarter" idx="12"/>
          </p:nvPr>
        </p:nvSpPr>
        <p:spPr/>
        <p:txBody>
          <a:bodyPr/>
          <a:lstStyle/>
          <a:p>
            <a:pPr>
              <a:defRPr/>
            </a:pPr>
            <a:fld id="{C2B633D9-1C18-44F0-AFE3-313340BFA8EB}" type="slidenum">
              <a:rPr lang="en-US" smtClean="0"/>
              <a:pPr>
                <a:defRPr/>
              </a:pPr>
              <a:t>30</a:t>
            </a:fld>
            <a:endParaRPr lang="en-US"/>
          </a:p>
        </p:txBody>
      </p:sp>
      <p:sp>
        <p:nvSpPr>
          <p:cNvPr id="23" name="TextBox 77"/>
          <p:cNvSpPr txBox="1">
            <a:spLocks noChangeArrowheads="1"/>
          </p:cNvSpPr>
          <p:nvPr/>
        </p:nvSpPr>
        <p:spPr bwMode="auto">
          <a:xfrm>
            <a:off x="381858" y="1143000"/>
            <a:ext cx="2438400" cy="523220"/>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2800" dirty="0" smtClean="0">
                <a:solidFill>
                  <a:schemeClr val="accent6">
                    <a:lumMod val="75000"/>
                  </a:schemeClr>
                </a:solidFill>
                <a:latin typeface="Times New Roman" pitchFamily="18" charset="0"/>
                <a:cs typeface="Times New Roman" pitchFamily="18" charset="0"/>
              </a:rPr>
              <a:t>Input</a:t>
            </a:r>
            <a:endParaRPr lang="en-US" sz="2800" dirty="0">
              <a:solidFill>
                <a:schemeClr val="accent6">
                  <a:lumMod val="75000"/>
                </a:schemeClr>
              </a:solidFill>
              <a:latin typeface="Times New Roman" pitchFamily="18" charset="0"/>
              <a:cs typeface="Times New Roman" pitchFamily="18" charset="0"/>
            </a:endParaRPr>
          </a:p>
        </p:txBody>
      </p:sp>
      <p:sp>
        <p:nvSpPr>
          <p:cNvPr id="29" name="TextBox 77"/>
          <p:cNvSpPr txBox="1">
            <a:spLocks noChangeArrowheads="1"/>
          </p:cNvSpPr>
          <p:nvPr/>
        </p:nvSpPr>
        <p:spPr bwMode="auto">
          <a:xfrm>
            <a:off x="3048000" y="1671935"/>
            <a:ext cx="2057400" cy="461665"/>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dirty="0" smtClean="0">
                <a:solidFill>
                  <a:schemeClr val="accent6">
                    <a:lumMod val="75000"/>
                  </a:schemeClr>
                </a:solidFill>
                <a:latin typeface="Times New Roman" pitchFamily="18" charset="0"/>
                <a:cs typeface="Times New Roman" pitchFamily="18" charset="0"/>
              </a:rPr>
              <a:t>Max Intensity:</a:t>
            </a:r>
            <a:endParaRPr lang="en-US" sz="2400" dirty="0">
              <a:solidFill>
                <a:schemeClr val="accent6">
                  <a:lumMod val="75000"/>
                </a:schemeClr>
              </a:solidFill>
              <a:latin typeface="Times New Roman" pitchFamily="18" charset="0"/>
              <a:cs typeface="Times New Roman" pitchFamily="18" charset="0"/>
            </a:endParaRPr>
          </a:p>
        </p:txBody>
      </p:sp>
      <p:sp>
        <p:nvSpPr>
          <p:cNvPr id="30" name="TextBox 77"/>
          <p:cNvSpPr txBox="1">
            <a:spLocks noChangeArrowheads="1"/>
          </p:cNvSpPr>
          <p:nvPr/>
        </p:nvSpPr>
        <p:spPr bwMode="auto">
          <a:xfrm>
            <a:off x="3048000" y="2510135"/>
            <a:ext cx="2286000" cy="461665"/>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dirty="0" smtClean="0">
                <a:solidFill>
                  <a:schemeClr val="accent6">
                    <a:lumMod val="75000"/>
                  </a:schemeClr>
                </a:solidFill>
                <a:latin typeface="Times New Roman" pitchFamily="18" charset="0"/>
                <a:cs typeface="Times New Roman" pitchFamily="18" charset="0"/>
              </a:rPr>
              <a:t>Min Intensity:</a:t>
            </a:r>
            <a:endParaRPr lang="en-US" sz="2400" dirty="0">
              <a:solidFill>
                <a:schemeClr val="accent6">
                  <a:lumMod val="75000"/>
                </a:schemeClr>
              </a:solidFill>
              <a:latin typeface="Times New Roman" pitchFamily="18" charset="0"/>
              <a:cs typeface="Times New Roman" pitchFamily="18" charset="0"/>
            </a:endParaRPr>
          </a:p>
        </p:txBody>
      </p:sp>
      <p:graphicFrame>
        <p:nvGraphicFramePr>
          <p:cNvPr id="4" name="Object 8"/>
          <p:cNvGraphicFramePr>
            <a:graphicFrameLocks noChangeAspect="1"/>
          </p:cNvGraphicFramePr>
          <p:nvPr/>
        </p:nvGraphicFramePr>
        <p:xfrm>
          <a:off x="4927600" y="1676400"/>
          <a:ext cx="3786188" cy="512763"/>
        </p:xfrm>
        <a:graphic>
          <a:graphicData uri="http://schemas.openxmlformats.org/presentationml/2006/ole">
            <mc:AlternateContent xmlns:mc="http://schemas.openxmlformats.org/markup-compatibility/2006">
              <mc:Choice xmlns:v="urn:schemas-microsoft-com:vml" Requires="v">
                <p:oleObj spid="_x0000_s506894" name="Equation" r:id="rId7" imgW="1866600" imgH="253800" progId="Equation.3">
                  <p:embed/>
                </p:oleObj>
              </mc:Choice>
              <mc:Fallback>
                <p:oleObj name="Equation" r:id="rId7" imgW="1866600" imgH="253800" progId="Equation.3">
                  <p:embed/>
                  <p:pic>
                    <p:nvPicPr>
                      <p:cNvPr id="0" name="Picture 8"/>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7600" y="1676400"/>
                        <a:ext cx="37861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graphicFrame>
        <p:nvGraphicFramePr>
          <p:cNvPr id="6" name="Object 10"/>
          <p:cNvGraphicFramePr>
            <a:graphicFrameLocks noChangeAspect="1"/>
          </p:cNvGraphicFramePr>
          <p:nvPr/>
        </p:nvGraphicFramePr>
        <p:xfrm>
          <a:off x="4949825" y="2514600"/>
          <a:ext cx="3736975" cy="512763"/>
        </p:xfrm>
        <a:graphic>
          <a:graphicData uri="http://schemas.openxmlformats.org/presentationml/2006/ole">
            <mc:AlternateContent xmlns:mc="http://schemas.openxmlformats.org/markup-compatibility/2006">
              <mc:Choice xmlns:v="urn:schemas-microsoft-com:vml" Requires="v">
                <p:oleObj spid="_x0000_s506895" name="Equation" r:id="rId9" imgW="1841400" imgH="253800" progId="Equation.3">
                  <p:embed/>
                </p:oleObj>
              </mc:Choice>
              <mc:Fallback>
                <p:oleObj name="Equation" r:id="rId9" imgW="1841400" imgH="253800" progId="Equation.3">
                  <p:embed/>
                  <p:pic>
                    <p:nvPicPr>
                      <p:cNvPr id="0" name="Picture 10"/>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9825" y="2514600"/>
                        <a:ext cx="37369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sp>
        <p:nvSpPr>
          <p:cNvPr id="33" name="TextBox 77"/>
          <p:cNvSpPr txBox="1">
            <a:spLocks noChangeArrowheads="1"/>
          </p:cNvSpPr>
          <p:nvPr/>
        </p:nvSpPr>
        <p:spPr bwMode="auto">
          <a:xfrm>
            <a:off x="3048000" y="4114800"/>
            <a:ext cx="2667000" cy="461665"/>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dirty="0" smtClean="0">
                <a:solidFill>
                  <a:schemeClr val="accent6">
                    <a:lumMod val="75000"/>
                  </a:schemeClr>
                </a:solidFill>
                <a:latin typeface="Times New Roman" pitchFamily="18" charset="0"/>
                <a:cs typeface="Times New Roman" pitchFamily="18" charset="0"/>
              </a:rPr>
              <a:t>Direct Component:</a:t>
            </a:r>
            <a:endParaRPr lang="en-US" sz="2400" dirty="0">
              <a:solidFill>
                <a:schemeClr val="accent6">
                  <a:lumMod val="75000"/>
                </a:schemeClr>
              </a:solidFill>
              <a:latin typeface="Times New Roman" pitchFamily="18" charset="0"/>
              <a:cs typeface="Times New Roman" pitchFamily="18" charset="0"/>
            </a:endParaRPr>
          </a:p>
        </p:txBody>
      </p:sp>
      <p:graphicFrame>
        <p:nvGraphicFramePr>
          <p:cNvPr id="7" name="Object 12"/>
          <p:cNvGraphicFramePr>
            <a:graphicFrameLocks noChangeAspect="1"/>
          </p:cNvGraphicFramePr>
          <p:nvPr/>
        </p:nvGraphicFramePr>
        <p:xfrm>
          <a:off x="5707062" y="3810000"/>
          <a:ext cx="2827338" cy="1009650"/>
        </p:xfrm>
        <a:graphic>
          <a:graphicData uri="http://schemas.openxmlformats.org/presentationml/2006/ole">
            <mc:AlternateContent xmlns:mc="http://schemas.openxmlformats.org/markup-compatibility/2006">
              <mc:Choice xmlns:v="urn:schemas-microsoft-com:vml" Requires="v">
                <p:oleObj spid="_x0000_s506896" name="Equation" r:id="rId11" imgW="1269720" imgH="457200" progId="Equation.3">
                  <p:embed/>
                </p:oleObj>
              </mc:Choice>
              <mc:Fallback>
                <p:oleObj name="Equation" r:id="rId11" imgW="1269720" imgH="457200" progId="Equation.3">
                  <p:embed/>
                  <p:pic>
                    <p:nvPicPr>
                      <p:cNvPr id="0" name="Picture 12"/>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7062" y="3810000"/>
                        <a:ext cx="28273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graphicFrame>
        <p:nvGraphicFramePr>
          <p:cNvPr id="8" name="Object 13"/>
          <p:cNvGraphicFramePr>
            <a:graphicFrameLocks noChangeAspect="1"/>
          </p:cNvGraphicFramePr>
          <p:nvPr/>
        </p:nvGraphicFramePr>
        <p:xfrm>
          <a:off x="5719763" y="5029200"/>
          <a:ext cx="3043237" cy="571500"/>
        </p:xfrm>
        <a:graphic>
          <a:graphicData uri="http://schemas.openxmlformats.org/presentationml/2006/ole">
            <mc:AlternateContent xmlns:mc="http://schemas.openxmlformats.org/markup-compatibility/2006">
              <mc:Choice xmlns:v="urn:schemas-microsoft-com:vml" Requires="v">
                <p:oleObj spid="_x0000_s506897" name="Equation" r:id="rId13" imgW="1346040" imgH="253800" progId="Equation.3">
                  <p:embed/>
                </p:oleObj>
              </mc:Choice>
              <mc:Fallback>
                <p:oleObj name="Equation" r:id="rId13" imgW="1346040" imgH="253800" progId="Equation.3">
                  <p:embed/>
                  <p:pic>
                    <p:nvPicPr>
                      <p:cNvPr id="0" name="Picture 13"/>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9763" y="5029200"/>
                        <a:ext cx="30432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CCCC"/>
                            </a:solidFill>
                            <a:miter lim="800000"/>
                            <a:headEnd/>
                            <a:tailEnd/>
                          </a14:hiddenLine>
                        </a:ext>
                      </a:extLst>
                    </p:spPr>
                  </p:pic>
                </p:oleObj>
              </mc:Fallback>
            </mc:AlternateContent>
          </a:graphicData>
        </a:graphic>
      </p:graphicFrame>
      <p:sp>
        <p:nvSpPr>
          <p:cNvPr id="34" name="TextBox 77"/>
          <p:cNvSpPr txBox="1">
            <a:spLocks noChangeArrowheads="1"/>
          </p:cNvSpPr>
          <p:nvPr/>
        </p:nvSpPr>
        <p:spPr bwMode="auto">
          <a:xfrm>
            <a:off x="3048000" y="5105400"/>
            <a:ext cx="2667000" cy="461665"/>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dirty="0" smtClean="0">
                <a:solidFill>
                  <a:schemeClr val="accent6">
                    <a:lumMod val="75000"/>
                  </a:schemeClr>
                </a:solidFill>
                <a:latin typeface="Times New Roman" pitchFamily="18" charset="0"/>
                <a:cs typeface="Times New Roman" pitchFamily="18" charset="0"/>
              </a:rPr>
              <a:t>Global Component:</a:t>
            </a:r>
            <a:endParaRPr lang="en-US" sz="2400" dirty="0">
              <a:solidFill>
                <a:schemeClr val="accent6">
                  <a:lumMod val="75000"/>
                </a:schemeClr>
              </a:solidFill>
              <a:latin typeface="Times New Roman" pitchFamily="18" charset="0"/>
              <a:cs typeface="Times New Roman" pitchFamily="18" charset="0"/>
            </a:endParaRPr>
          </a:p>
        </p:txBody>
      </p:sp>
      <p:sp>
        <p:nvSpPr>
          <p:cNvPr id="35" name="Rectangle 34"/>
          <p:cNvSpPr/>
          <p:nvPr/>
        </p:nvSpPr>
        <p:spPr bwMode="auto">
          <a:xfrm>
            <a:off x="6400800" y="1676400"/>
            <a:ext cx="762000" cy="1371600"/>
          </a:xfrm>
          <a:prstGeom prst="rect">
            <a:avLst/>
          </a:prstGeom>
          <a:noFill/>
          <a:ln w="15875">
            <a:solidFill>
              <a:srgbClr val="C00000"/>
            </a:solidFill>
            <a:prstDash val="sysDot"/>
            <a:round/>
            <a:headEnd/>
            <a:tailEnd/>
          </a:ln>
        </p:spPr>
        <p:txBody>
          <a:bodyPr wrap="none" rtlCol="0" anchor="ctr"/>
          <a:lstStyle/>
          <a:p>
            <a:pPr algn="ctr"/>
            <a:endParaRPr lang="en-US">
              <a:latin typeface="Times New Roman" pitchFamily="18" charset="0"/>
              <a:cs typeface="Times New Roman" pitchFamily="18" charset="0"/>
            </a:endParaRPr>
          </a:p>
        </p:txBody>
      </p:sp>
      <p:sp>
        <p:nvSpPr>
          <p:cNvPr id="36" name="Rectangle 35"/>
          <p:cNvSpPr/>
          <p:nvPr/>
        </p:nvSpPr>
        <p:spPr bwMode="auto">
          <a:xfrm>
            <a:off x="7924800" y="1676400"/>
            <a:ext cx="838200" cy="1371600"/>
          </a:xfrm>
          <a:prstGeom prst="rect">
            <a:avLst/>
          </a:prstGeom>
          <a:noFill/>
          <a:ln w="15875">
            <a:solidFill>
              <a:srgbClr val="C00000"/>
            </a:solidFill>
            <a:prstDash val="sysDot"/>
            <a:round/>
            <a:headEnd/>
            <a:tailEnd/>
          </a:ln>
        </p:spPr>
        <p:txBody>
          <a:bodyPr wrap="none" rtlCol="0" anchor="ctr"/>
          <a:lstStyle/>
          <a:p>
            <a:pPr algn="ctr"/>
            <a:endParaRPr lang="en-US">
              <a:latin typeface="Times New Roman" pitchFamily="18" charset="0"/>
              <a:cs typeface="Times New Roman" pitchFamily="18" charset="0"/>
            </a:endParaRPr>
          </a:p>
        </p:txBody>
      </p:sp>
      <p:sp>
        <p:nvSpPr>
          <p:cNvPr id="37" name="Rectangle 36"/>
          <p:cNvSpPr/>
          <p:nvPr/>
        </p:nvSpPr>
        <p:spPr bwMode="auto">
          <a:xfrm>
            <a:off x="5791200" y="1676400"/>
            <a:ext cx="609600" cy="1371600"/>
          </a:xfrm>
          <a:prstGeom prst="rect">
            <a:avLst/>
          </a:prstGeom>
          <a:noFill/>
          <a:ln w="15875">
            <a:solidFill>
              <a:srgbClr val="C00000"/>
            </a:solidFill>
            <a:prstDash val="sysDot"/>
            <a:round/>
            <a:headEnd/>
            <a:tailEnd/>
          </a:ln>
        </p:spPr>
        <p:txBody>
          <a:bodyPr wrap="none" rtlCol="0" anchor="ctr"/>
          <a:lstStyle/>
          <a:p>
            <a:pPr algn="ctr"/>
            <a:endParaRPr lang="en-US">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39" repeatCount="indefinite" fill="hold" display="0">
                  <p:stCondLst>
                    <p:cond delay="indefinite"/>
                  </p:stCondLst>
                  <p:endCondLst>
                    <p:cond evt="onNext" delay="0">
                      <p:tgtEl>
                        <p:sldTgt/>
                      </p:tgtEl>
                    </p:cond>
                    <p:cond evt="onPrev" delay="0">
                      <p:tgtEl>
                        <p:sldTgt/>
                      </p:tgtEl>
                    </p:cond>
                  </p:endCondLst>
                </p:cTn>
                <p:tgtEl>
                  <p:spTgt spid="20"/>
                </p:tgtEl>
              </p:cMediaNode>
            </p:video>
          </p:childTnLst>
        </p:cTn>
      </p:par>
    </p:tnLst>
    <p:bldLst>
      <p:bldP spid="29" grpId="0"/>
      <p:bldP spid="30" grpId="0"/>
      <p:bldP spid="33" grpId="0"/>
      <p:bldP spid="34" grpId="0"/>
      <p:bldP spid="35" grpId="0" animBg="1"/>
      <p:bldP spid="35" grpId="1" animBg="1"/>
      <p:bldP spid="36" grpId="0" animBg="1"/>
      <p:bldP spid="36" grpId="1" animBg="1"/>
      <p:bldP spid="3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2" descr="F:\ReconstructionOfTranslucentObjects\ShapeFromProjectorDefocus\Experiments\11-10-2008\WhiteSceneFinal\Results\Processed\IMG_GLO_ALLPLANES.tif"/>
          <p:cNvPicPr>
            <a:picLocks noChangeArrowheads="1"/>
          </p:cNvPicPr>
          <p:nvPr/>
        </p:nvPicPr>
        <p:blipFill>
          <a:blip r:embed="rId3"/>
          <a:srcRect/>
          <a:stretch>
            <a:fillRect/>
          </a:stretch>
        </p:blipFill>
        <p:spPr bwMode="auto">
          <a:xfrm>
            <a:off x="4800600" y="2212975"/>
            <a:ext cx="3713163" cy="2478088"/>
          </a:xfrm>
          <a:prstGeom prst="rect">
            <a:avLst/>
          </a:prstGeom>
          <a:noFill/>
          <a:ln w="9525">
            <a:solidFill>
              <a:schemeClr val="tx1">
                <a:lumMod val="65000"/>
                <a:lumOff val="35000"/>
              </a:schemeClr>
            </a:solidFill>
            <a:miter lim="800000"/>
            <a:headEnd/>
            <a:tailEnd/>
          </a:ln>
        </p:spPr>
      </p:pic>
      <p:pic>
        <p:nvPicPr>
          <p:cNvPr id="29702" name="Picture 3" descr="F:\ReconstructionOfTranslucentObjects\ShapeFromProjectorDefocus\Experiments\11-10-2008\WhiteSceneFinal\Results\Processed\IMG_DIR_ALLPLANES.tif"/>
          <p:cNvPicPr>
            <a:picLocks noChangeArrowheads="1"/>
          </p:cNvPicPr>
          <p:nvPr/>
        </p:nvPicPr>
        <p:blipFill>
          <a:blip r:embed="rId4"/>
          <a:srcRect/>
          <a:stretch>
            <a:fillRect/>
          </a:stretch>
        </p:blipFill>
        <p:spPr bwMode="auto">
          <a:xfrm>
            <a:off x="612775" y="2212975"/>
            <a:ext cx="3711575" cy="2478088"/>
          </a:xfrm>
          <a:prstGeom prst="rect">
            <a:avLst/>
          </a:prstGeom>
          <a:noFill/>
          <a:ln w="9525">
            <a:solidFill>
              <a:schemeClr val="tx1">
                <a:lumMod val="65000"/>
                <a:lumOff val="35000"/>
              </a:schemeClr>
            </a:solidFill>
            <a:miter lim="800000"/>
            <a:headEnd/>
            <a:tailEnd/>
          </a:ln>
        </p:spPr>
      </p:pic>
      <p:sp>
        <p:nvSpPr>
          <p:cNvPr id="102404" name="Text Box 5"/>
          <p:cNvSpPr txBox="1">
            <a:spLocks noChangeArrowheads="1"/>
          </p:cNvSpPr>
          <p:nvPr/>
        </p:nvSpPr>
        <p:spPr bwMode="auto">
          <a:xfrm>
            <a:off x="609600" y="4724400"/>
            <a:ext cx="37338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Direct Component</a:t>
            </a:r>
          </a:p>
        </p:txBody>
      </p:sp>
      <p:sp>
        <p:nvSpPr>
          <p:cNvPr id="102405" name="Text Box 5"/>
          <p:cNvSpPr txBox="1">
            <a:spLocks noChangeArrowheads="1"/>
          </p:cNvSpPr>
          <p:nvPr/>
        </p:nvSpPr>
        <p:spPr bwMode="auto">
          <a:xfrm>
            <a:off x="4800600" y="4724400"/>
            <a:ext cx="37338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Global Component</a:t>
            </a:r>
          </a:p>
        </p:txBody>
      </p:sp>
      <p:sp>
        <p:nvSpPr>
          <p:cNvPr id="7" name="Slide Number Placeholder 6"/>
          <p:cNvSpPr>
            <a:spLocks noGrp="1"/>
          </p:cNvSpPr>
          <p:nvPr>
            <p:ph type="sldNum" sz="quarter" idx="12"/>
          </p:nvPr>
        </p:nvSpPr>
        <p:spPr/>
        <p:txBody>
          <a:bodyPr/>
          <a:lstStyle/>
          <a:p>
            <a:pPr>
              <a:defRPr/>
            </a:pPr>
            <a:fld id="{C2B633D9-1C18-44F0-AFE3-313340BFA8EB}" type="slidenum">
              <a:rPr lang="en-US" smtClean="0"/>
              <a:pPr>
                <a:defRPr/>
              </a:pPr>
              <a:t>31</a:t>
            </a:fld>
            <a:endParaRPr lang="en-US" dirty="0"/>
          </a:p>
        </p:txBody>
      </p:sp>
      <p:sp>
        <p:nvSpPr>
          <p:cNvPr id="8" name="Text Box 5"/>
          <p:cNvSpPr txBox="1">
            <a:spLocks noChangeArrowheads="1"/>
          </p:cNvSpPr>
          <p:nvPr/>
        </p:nvSpPr>
        <p:spPr bwMode="auto">
          <a:xfrm>
            <a:off x="0" y="76200"/>
            <a:ext cx="9144000" cy="584200"/>
          </a:xfrm>
          <a:prstGeom prst="rect">
            <a:avLst/>
          </a:prstGeom>
          <a:noFill/>
          <a:ln w="9525">
            <a:noFill/>
            <a:miter lim="800000"/>
            <a:headEnd/>
            <a:tailEnd/>
          </a:ln>
        </p:spPr>
        <p:txBody>
          <a:bodyPr>
            <a:spAutoFit/>
          </a:bodyPr>
          <a:lstStyle/>
          <a:p>
            <a:pPr algn="ctr">
              <a:spcBef>
                <a:spcPct val="50000"/>
              </a:spcBef>
            </a:pPr>
            <a:r>
              <a:rPr lang="en-US" sz="3200" dirty="0">
                <a:solidFill>
                  <a:srgbClr val="FFFF99"/>
                </a:solidFill>
                <a:latin typeface="Times New Roman" pitchFamily="18" charset="0"/>
                <a:cs typeface="Times New Roman" pitchFamily="18" charset="0"/>
              </a:rPr>
              <a:t>Separation using </a:t>
            </a:r>
            <a:r>
              <a:rPr lang="en-US" sz="3200" dirty="0" smtClean="0">
                <a:solidFill>
                  <a:srgbClr val="FFFF99"/>
                </a:solidFill>
                <a:latin typeface="Times New Roman" pitchFamily="18" charset="0"/>
                <a:cs typeface="Times New Roman" pitchFamily="18" charset="0"/>
              </a:rPr>
              <a:t>a Single Focal Plane + Depth Map</a:t>
            </a:r>
            <a:endParaRPr lang="en-US" sz="3200" dirty="0">
              <a:solidFill>
                <a:srgbClr val="FFFF99"/>
              </a:solidFill>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155" name="Picture 3" descr="C:\Documents and Settings\mohit\Desktop\ppts+pdfs\CVPR Talk\ColorBalancedImages\OrganicScene02\IMG_TOT_Processed.tif"/>
          <p:cNvPicPr>
            <a:picLocks noChangeAspect="1" noChangeArrowheads="1"/>
          </p:cNvPicPr>
          <p:nvPr/>
        </p:nvPicPr>
        <p:blipFill>
          <a:blip r:embed="rId3"/>
          <a:srcRect/>
          <a:stretch>
            <a:fillRect/>
          </a:stretch>
        </p:blipFill>
        <p:spPr bwMode="auto">
          <a:xfrm>
            <a:off x="1066800" y="1295400"/>
            <a:ext cx="6924843" cy="4572000"/>
          </a:xfrm>
          <a:prstGeom prst="rect">
            <a:avLst/>
          </a:prstGeom>
          <a:noFill/>
          <a:ln>
            <a:solidFill>
              <a:schemeClr val="tx1">
                <a:lumMod val="75000"/>
                <a:lumOff val="25000"/>
              </a:schemeClr>
            </a:solidFill>
          </a:ln>
        </p:spPr>
      </p:pic>
      <p:sp>
        <p:nvSpPr>
          <p:cNvPr id="113666" name="Text Box 5"/>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Organic Scene</a:t>
            </a:r>
            <a:endParaRPr lang="en-US" sz="3600" dirty="0">
              <a:solidFill>
                <a:srgbClr val="FFFF99"/>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C2B633D9-1C18-44F0-AFE3-313340BFA8EB}" type="slidenum">
              <a:rPr lang="en-US" smtClean="0"/>
              <a:pPr>
                <a:defRPr/>
              </a:pPr>
              <a:t>32</a:t>
            </a:fld>
            <a:endParaRPr lang="en-US" dirty="0"/>
          </a:p>
        </p:txBody>
      </p:sp>
    </p:spTree>
  </p:cSld>
  <p:clrMapOvr>
    <a:masterClrMapping/>
  </p:clrMapOvr>
  <p:transition>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6" name="Text Box 5"/>
          <p:cNvSpPr txBox="1">
            <a:spLocks noChangeArrowheads="1"/>
          </p:cNvSpPr>
          <p:nvPr/>
        </p:nvSpPr>
        <p:spPr bwMode="auto">
          <a:xfrm>
            <a:off x="381000" y="4572000"/>
            <a:ext cx="39624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Direct Component</a:t>
            </a:r>
          </a:p>
        </p:txBody>
      </p:sp>
      <p:sp>
        <p:nvSpPr>
          <p:cNvPr id="78857" name="Text Box 5"/>
          <p:cNvSpPr txBox="1">
            <a:spLocks noChangeArrowheads="1"/>
          </p:cNvSpPr>
          <p:nvPr/>
        </p:nvSpPr>
        <p:spPr bwMode="auto">
          <a:xfrm>
            <a:off x="4724400" y="4572000"/>
            <a:ext cx="39624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Global Component</a:t>
            </a:r>
          </a:p>
        </p:txBody>
      </p:sp>
      <p:sp>
        <p:nvSpPr>
          <p:cNvPr id="78859" name="Text Box 5"/>
          <p:cNvSpPr txBox="1">
            <a:spLocks noChangeArrowheads="1"/>
          </p:cNvSpPr>
          <p:nvPr/>
        </p:nvSpPr>
        <p:spPr bwMode="auto">
          <a:xfrm>
            <a:off x="0" y="5558135"/>
            <a:ext cx="9144000" cy="461665"/>
          </a:xfrm>
          <a:prstGeom prst="rect">
            <a:avLst/>
          </a:prstGeom>
          <a:noFill/>
          <a:ln w="9525">
            <a:noFill/>
            <a:miter lim="800000"/>
            <a:headEnd/>
            <a:tailEnd/>
          </a:ln>
        </p:spPr>
        <p:txBody>
          <a:bodyPr>
            <a:spAutoFit/>
          </a:bodyPr>
          <a:lstStyle/>
          <a:p>
            <a:pPr algn="ctr">
              <a:spcBef>
                <a:spcPct val="50000"/>
              </a:spcBef>
            </a:pPr>
            <a:r>
              <a:rPr lang="en-US" sz="2400" dirty="0">
                <a:solidFill>
                  <a:schemeClr val="accent6">
                    <a:lumMod val="75000"/>
                  </a:schemeClr>
                </a:solidFill>
                <a:latin typeface="Times New Roman" pitchFamily="18" charset="0"/>
                <a:cs typeface="Times New Roman" pitchFamily="18" charset="0"/>
              </a:rPr>
              <a:t>Focal plane </a:t>
            </a:r>
            <a:r>
              <a:rPr lang="en-US" sz="2400" dirty="0" smtClean="0">
                <a:solidFill>
                  <a:schemeClr val="accent6">
                    <a:lumMod val="75000"/>
                  </a:schemeClr>
                </a:solidFill>
                <a:latin typeface="Times New Roman" pitchFamily="18" charset="0"/>
                <a:cs typeface="Times New Roman" pitchFamily="18" charset="0"/>
              </a:rPr>
              <a:t>moving from the front to the back</a:t>
            </a:r>
            <a:endParaRPr lang="en-US" sz="2400" dirty="0">
              <a:solidFill>
                <a:schemeClr val="accent6">
                  <a:lumMod val="75000"/>
                </a:schemeClr>
              </a:solidFill>
              <a:latin typeface="Times New Roman" pitchFamily="18" charset="0"/>
              <a:cs typeface="Times New Roman" pitchFamily="18" charset="0"/>
            </a:endParaRPr>
          </a:p>
        </p:txBody>
      </p:sp>
      <p:sp>
        <p:nvSpPr>
          <p:cNvPr id="13" name="Text Box 5"/>
          <p:cNvSpPr txBox="1">
            <a:spLocks noChangeArrowheads="1"/>
          </p:cNvSpPr>
          <p:nvPr/>
        </p:nvSpPr>
        <p:spPr bwMode="auto">
          <a:xfrm>
            <a:off x="0" y="253425"/>
            <a:ext cx="9144000" cy="584775"/>
          </a:xfrm>
          <a:prstGeom prst="rect">
            <a:avLst/>
          </a:prstGeom>
          <a:noFill/>
          <a:ln w="9525">
            <a:noFill/>
            <a:miter lim="800000"/>
            <a:headEnd/>
            <a:tailEnd/>
          </a:ln>
        </p:spPr>
        <p:txBody>
          <a:bodyPr>
            <a:spAutoFit/>
          </a:bodyPr>
          <a:lstStyle/>
          <a:p>
            <a:pPr algn="ctr">
              <a:spcBef>
                <a:spcPct val="50000"/>
              </a:spcBef>
            </a:pPr>
            <a:r>
              <a:rPr lang="en-US" sz="3200" dirty="0" smtClean="0">
                <a:solidFill>
                  <a:srgbClr val="FFFF99"/>
                </a:solidFill>
                <a:latin typeface="Times New Roman" pitchFamily="18" charset="0"/>
                <a:cs typeface="Times New Roman" pitchFamily="18" charset="0"/>
              </a:rPr>
              <a:t>Separation using a Single focal plane [</a:t>
            </a:r>
            <a:r>
              <a:rPr lang="en-US" sz="3200" dirty="0" err="1" smtClean="0">
                <a:solidFill>
                  <a:srgbClr val="FFFF99"/>
                </a:solidFill>
                <a:latin typeface="Times New Roman" pitchFamily="18" charset="0"/>
                <a:cs typeface="Times New Roman" pitchFamily="18" charset="0"/>
              </a:rPr>
              <a:t>Nayar</a:t>
            </a:r>
            <a:r>
              <a:rPr lang="en-US" sz="3200" dirty="0" smtClean="0">
                <a:solidFill>
                  <a:srgbClr val="FFFF99"/>
                </a:solidFill>
                <a:latin typeface="Times New Roman" pitchFamily="18" charset="0"/>
                <a:cs typeface="Times New Roman" pitchFamily="18" charset="0"/>
              </a:rPr>
              <a:t> et al]</a:t>
            </a:r>
            <a:endParaRPr lang="en-US" sz="3200" dirty="0">
              <a:solidFill>
                <a:srgbClr val="FFFF99"/>
              </a:solidFill>
              <a:latin typeface="Times New Roman" pitchFamily="18" charset="0"/>
              <a:cs typeface="Times New Roman" pitchFamily="18" charset="0"/>
            </a:endParaRPr>
          </a:p>
        </p:txBody>
      </p:sp>
      <p:sp>
        <p:nvSpPr>
          <p:cNvPr id="14" name="Slide Number Placeholder 13"/>
          <p:cNvSpPr>
            <a:spLocks noGrp="1"/>
          </p:cNvSpPr>
          <p:nvPr>
            <p:ph type="sldNum" sz="quarter" idx="12"/>
          </p:nvPr>
        </p:nvSpPr>
        <p:spPr/>
        <p:txBody>
          <a:bodyPr/>
          <a:lstStyle/>
          <a:p>
            <a:pPr>
              <a:defRPr/>
            </a:pPr>
            <a:fld id="{C2B633D9-1C18-44F0-AFE3-313340BFA8EB}" type="slidenum">
              <a:rPr lang="en-US" smtClean="0"/>
              <a:pPr>
                <a:defRPr/>
              </a:pPr>
              <a:t>33</a:t>
            </a:fld>
            <a:endParaRPr lang="en-US"/>
          </a:p>
        </p:txBody>
      </p:sp>
      <p:pic>
        <p:nvPicPr>
          <p:cNvPr id="1072130" name="Picture 2" descr="C:\Documents and Settings\mohit\Desktop\ppts+pdfs\CVPR Talk\ColorBalancedImages\OrganicScene02\IMG_GLO_01.tiff"/>
          <p:cNvPicPr>
            <a:picLocks noChangeAspect="1" noChangeArrowheads="1"/>
          </p:cNvPicPr>
          <p:nvPr/>
        </p:nvPicPr>
        <p:blipFill>
          <a:blip r:embed="rId3" cstate="print"/>
          <a:srcRect/>
          <a:stretch>
            <a:fillRect/>
          </a:stretch>
        </p:blipFill>
        <p:spPr bwMode="auto">
          <a:xfrm>
            <a:off x="4712970" y="2133600"/>
            <a:ext cx="3973830" cy="2392680"/>
          </a:xfrm>
          <a:prstGeom prst="rect">
            <a:avLst/>
          </a:prstGeom>
          <a:noFill/>
          <a:ln>
            <a:solidFill>
              <a:schemeClr val="tx1">
                <a:lumMod val="75000"/>
                <a:lumOff val="25000"/>
              </a:schemeClr>
            </a:solidFill>
          </a:ln>
        </p:spPr>
      </p:pic>
      <p:pic>
        <p:nvPicPr>
          <p:cNvPr id="1072131" name="Picture 3" descr="C:\Documents and Settings\mohit\Desktop\ppts+pdfs\CVPR Talk\ColorBalancedImages\OrganicScene02\IMG_DIR_01.tiff"/>
          <p:cNvPicPr>
            <a:picLocks noChangeAspect="1" noChangeArrowheads="1"/>
          </p:cNvPicPr>
          <p:nvPr/>
        </p:nvPicPr>
        <p:blipFill>
          <a:blip r:embed="rId4" cstate="print"/>
          <a:srcRect/>
          <a:stretch>
            <a:fillRect/>
          </a:stretch>
        </p:blipFill>
        <p:spPr bwMode="auto">
          <a:xfrm>
            <a:off x="381000" y="2133600"/>
            <a:ext cx="3973830" cy="2392680"/>
          </a:xfrm>
          <a:prstGeom prst="rect">
            <a:avLst/>
          </a:prstGeom>
          <a:noFill/>
          <a:ln>
            <a:solidFill>
              <a:schemeClr val="tx1">
                <a:lumMod val="75000"/>
                <a:lumOff val="25000"/>
              </a:schemeClr>
            </a:solidFill>
          </a:ln>
        </p:spPr>
      </p:pic>
      <p:pic>
        <p:nvPicPr>
          <p:cNvPr id="1072132" name="Picture 4" descr="C:\Documents and Settings\mohit\Desktop\ppts+pdfs\CVPR Talk\ColorBalancedImages\OrganicScene02\IMG_GLO_02.tiff"/>
          <p:cNvPicPr>
            <a:picLocks noChangeAspect="1" noChangeArrowheads="1"/>
          </p:cNvPicPr>
          <p:nvPr/>
        </p:nvPicPr>
        <p:blipFill>
          <a:blip r:embed="rId5" cstate="print"/>
          <a:srcRect/>
          <a:stretch>
            <a:fillRect/>
          </a:stretch>
        </p:blipFill>
        <p:spPr bwMode="auto">
          <a:xfrm>
            <a:off x="4712970" y="2133600"/>
            <a:ext cx="3973830" cy="2392680"/>
          </a:xfrm>
          <a:prstGeom prst="rect">
            <a:avLst/>
          </a:prstGeom>
          <a:noFill/>
          <a:ln>
            <a:solidFill>
              <a:schemeClr val="tx1">
                <a:lumMod val="75000"/>
                <a:lumOff val="25000"/>
              </a:schemeClr>
            </a:solidFill>
          </a:ln>
        </p:spPr>
      </p:pic>
      <p:pic>
        <p:nvPicPr>
          <p:cNvPr id="1072133" name="Picture 5" descr="C:\Documents and Settings\mohit\Desktop\ppts+pdfs\CVPR Talk\ColorBalancedImages\OrganicScene02\IMG_DIR_02.tiff"/>
          <p:cNvPicPr>
            <a:picLocks noChangeAspect="1" noChangeArrowheads="1"/>
          </p:cNvPicPr>
          <p:nvPr/>
        </p:nvPicPr>
        <p:blipFill>
          <a:blip r:embed="rId6" cstate="print"/>
          <a:srcRect/>
          <a:stretch>
            <a:fillRect/>
          </a:stretch>
        </p:blipFill>
        <p:spPr bwMode="auto">
          <a:xfrm>
            <a:off x="381000" y="2133600"/>
            <a:ext cx="3973830" cy="2392680"/>
          </a:xfrm>
          <a:prstGeom prst="rect">
            <a:avLst/>
          </a:prstGeom>
          <a:noFill/>
          <a:ln>
            <a:solidFill>
              <a:schemeClr val="tx1">
                <a:lumMod val="75000"/>
                <a:lumOff val="25000"/>
              </a:schemeClr>
            </a:solidFill>
          </a:ln>
        </p:spPr>
      </p:pic>
      <p:pic>
        <p:nvPicPr>
          <p:cNvPr id="1072134" name="Picture 6" descr="C:\Documents and Settings\mohit\Desktop\ppts+pdfs\CVPR Talk\ColorBalancedImages\OrganicScene02\IMG_GLO_03.tiff"/>
          <p:cNvPicPr>
            <a:picLocks noChangeAspect="1" noChangeArrowheads="1"/>
          </p:cNvPicPr>
          <p:nvPr/>
        </p:nvPicPr>
        <p:blipFill>
          <a:blip r:embed="rId7" cstate="print"/>
          <a:srcRect/>
          <a:stretch>
            <a:fillRect/>
          </a:stretch>
        </p:blipFill>
        <p:spPr bwMode="auto">
          <a:xfrm>
            <a:off x="4712970" y="2133600"/>
            <a:ext cx="3973830" cy="2392680"/>
          </a:xfrm>
          <a:prstGeom prst="rect">
            <a:avLst/>
          </a:prstGeom>
          <a:noFill/>
          <a:ln>
            <a:solidFill>
              <a:schemeClr val="tx1">
                <a:lumMod val="75000"/>
                <a:lumOff val="25000"/>
              </a:schemeClr>
            </a:solidFill>
          </a:ln>
        </p:spPr>
      </p:pic>
      <p:pic>
        <p:nvPicPr>
          <p:cNvPr id="1072135" name="Picture 7" descr="C:\Documents and Settings\mohit\Desktop\ppts+pdfs\CVPR Talk\ColorBalancedImages\OrganicScene02\IMG_DIR_03.tiff"/>
          <p:cNvPicPr>
            <a:picLocks noChangeAspect="1" noChangeArrowheads="1"/>
          </p:cNvPicPr>
          <p:nvPr/>
        </p:nvPicPr>
        <p:blipFill>
          <a:blip r:embed="rId8" cstate="print"/>
          <a:srcRect/>
          <a:stretch>
            <a:fillRect/>
          </a:stretch>
        </p:blipFill>
        <p:spPr bwMode="auto">
          <a:xfrm>
            <a:off x="381000" y="2133600"/>
            <a:ext cx="3973830" cy="2392680"/>
          </a:xfrm>
          <a:prstGeom prst="rect">
            <a:avLst/>
          </a:prstGeom>
          <a:noFill/>
          <a:ln>
            <a:solidFill>
              <a:schemeClr val="tx1">
                <a:lumMod val="75000"/>
                <a:lumOff val="25000"/>
              </a:schemeClr>
            </a:solidFill>
          </a:ln>
        </p:spPr>
      </p:pic>
      <p:pic>
        <p:nvPicPr>
          <p:cNvPr id="1072136" name="Picture 8" descr="C:\Documents and Settings\mohit\Desktop\ppts+pdfs\CVPR Talk\ColorBalancedImages\OrganicScene02\IMG_GLO_04.tiff"/>
          <p:cNvPicPr>
            <a:picLocks noChangeAspect="1" noChangeArrowheads="1"/>
          </p:cNvPicPr>
          <p:nvPr/>
        </p:nvPicPr>
        <p:blipFill>
          <a:blip r:embed="rId9" cstate="print"/>
          <a:srcRect/>
          <a:stretch>
            <a:fillRect/>
          </a:stretch>
        </p:blipFill>
        <p:spPr bwMode="auto">
          <a:xfrm>
            <a:off x="4712970" y="2133600"/>
            <a:ext cx="3973830" cy="2392680"/>
          </a:xfrm>
          <a:prstGeom prst="rect">
            <a:avLst/>
          </a:prstGeom>
          <a:noFill/>
          <a:ln>
            <a:solidFill>
              <a:schemeClr val="tx1">
                <a:lumMod val="75000"/>
                <a:lumOff val="25000"/>
              </a:schemeClr>
            </a:solidFill>
          </a:ln>
        </p:spPr>
      </p:pic>
      <p:pic>
        <p:nvPicPr>
          <p:cNvPr id="1072137" name="Picture 9" descr="C:\Documents and Settings\mohit\Desktop\ppts+pdfs\CVPR Talk\ColorBalancedImages\OrganicScene02\IMG_DIR_04.tiff"/>
          <p:cNvPicPr>
            <a:picLocks noChangeAspect="1" noChangeArrowheads="1"/>
          </p:cNvPicPr>
          <p:nvPr/>
        </p:nvPicPr>
        <p:blipFill>
          <a:blip r:embed="rId10" cstate="print"/>
          <a:srcRect/>
          <a:stretch>
            <a:fillRect/>
          </a:stretch>
        </p:blipFill>
        <p:spPr bwMode="auto">
          <a:xfrm>
            <a:off x="381000" y="2133600"/>
            <a:ext cx="3973830" cy="2392680"/>
          </a:xfrm>
          <a:prstGeom prst="rect">
            <a:avLst/>
          </a:prstGeom>
          <a:noFill/>
          <a:ln>
            <a:solidFill>
              <a:schemeClr val="tx1">
                <a:lumMod val="75000"/>
                <a:lumOff val="25000"/>
              </a:schemeClr>
            </a:solidFill>
          </a:ln>
        </p:spPr>
      </p:pic>
      <p:pic>
        <p:nvPicPr>
          <p:cNvPr id="1072138" name="Picture 10" descr="C:\Documents and Settings\mohit\Desktop\ppts+pdfs\CVPR Talk\ColorBalancedImages\OrganicScene02\IMG_DIR_05.tiff"/>
          <p:cNvPicPr>
            <a:picLocks noChangeAspect="1" noChangeArrowheads="1"/>
          </p:cNvPicPr>
          <p:nvPr/>
        </p:nvPicPr>
        <p:blipFill>
          <a:blip r:embed="rId11" cstate="print"/>
          <a:srcRect/>
          <a:stretch>
            <a:fillRect/>
          </a:stretch>
        </p:blipFill>
        <p:spPr bwMode="auto">
          <a:xfrm>
            <a:off x="381000" y="2133600"/>
            <a:ext cx="3973830" cy="2392680"/>
          </a:xfrm>
          <a:prstGeom prst="rect">
            <a:avLst/>
          </a:prstGeom>
          <a:noFill/>
          <a:ln>
            <a:solidFill>
              <a:schemeClr val="tx1">
                <a:lumMod val="75000"/>
                <a:lumOff val="25000"/>
              </a:schemeClr>
            </a:solidFill>
          </a:ln>
        </p:spPr>
      </p:pic>
      <p:pic>
        <p:nvPicPr>
          <p:cNvPr id="1072139" name="Picture 11" descr="C:\Documents and Settings\mohit\Desktop\ppts+pdfs\CVPR Talk\ColorBalancedImages\OrganicScene02\IMG_GLO_05.tiff"/>
          <p:cNvPicPr>
            <a:picLocks noChangeAspect="1" noChangeArrowheads="1"/>
          </p:cNvPicPr>
          <p:nvPr/>
        </p:nvPicPr>
        <p:blipFill>
          <a:blip r:embed="rId12" cstate="print"/>
          <a:srcRect/>
          <a:stretch>
            <a:fillRect/>
          </a:stretch>
        </p:blipFill>
        <p:spPr bwMode="auto">
          <a:xfrm>
            <a:off x="4712970" y="2133600"/>
            <a:ext cx="3973830" cy="2392680"/>
          </a:xfrm>
          <a:prstGeom prst="rect">
            <a:avLst/>
          </a:prstGeom>
          <a:noFill/>
          <a:ln>
            <a:solidFill>
              <a:schemeClr val="tx1">
                <a:lumMod val="75000"/>
                <a:lumOff val="25000"/>
              </a:schemeClr>
            </a:solidFill>
          </a:ln>
        </p:spPr>
      </p:pic>
      <p:pic>
        <p:nvPicPr>
          <p:cNvPr id="1072140" name="Picture 12" descr="C:\Documents and Settings\mohit\Desktop\ppts+pdfs\CVPR Talk\ColorBalancedImages\OrganicScene02\IMG_GLO_06.tiff"/>
          <p:cNvPicPr>
            <a:picLocks noChangeAspect="1" noChangeArrowheads="1"/>
          </p:cNvPicPr>
          <p:nvPr/>
        </p:nvPicPr>
        <p:blipFill>
          <a:blip r:embed="rId13" cstate="print"/>
          <a:srcRect/>
          <a:stretch>
            <a:fillRect/>
          </a:stretch>
        </p:blipFill>
        <p:spPr bwMode="auto">
          <a:xfrm>
            <a:off x="4712970" y="2133600"/>
            <a:ext cx="3973830" cy="2392680"/>
          </a:xfrm>
          <a:prstGeom prst="rect">
            <a:avLst/>
          </a:prstGeom>
          <a:noFill/>
          <a:ln>
            <a:solidFill>
              <a:schemeClr val="tx1">
                <a:lumMod val="75000"/>
                <a:lumOff val="25000"/>
              </a:schemeClr>
            </a:solidFill>
          </a:ln>
        </p:spPr>
      </p:pic>
      <p:pic>
        <p:nvPicPr>
          <p:cNvPr id="1072141" name="Picture 13" descr="C:\Documents and Settings\mohit\Desktop\ppts+pdfs\CVPR Talk\ColorBalancedImages\OrganicScene02\IMG_DIR_06.tiff"/>
          <p:cNvPicPr>
            <a:picLocks noChangeAspect="1" noChangeArrowheads="1"/>
          </p:cNvPicPr>
          <p:nvPr/>
        </p:nvPicPr>
        <p:blipFill>
          <a:blip r:embed="rId14" cstate="print"/>
          <a:srcRect/>
          <a:stretch>
            <a:fillRect/>
          </a:stretch>
        </p:blipFill>
        <p:spPr bwMode="auto">
          <a:xfrm>
            <a:off x="381000" y="2133600"/>
            <a:ext cx="3973830" cy="2392680"/>
          </a:xfrm>
          <a:prstGeom prst="rect">
            <a:avLst/>
          </a:prstGeom>
          <a:noFill/>
          <a:ln>
            <a:solidFill>
              <a:schemeClr val="tx1">
                <a:lumMod val="75000"/>
                <a:lumOff val="25000"/>
              </a:schemeClr>
            </a:solidFill>
          </a:ln>
        </p:spPr>
      </p:pic>
      <p:pic>
        <p:nvPicPr>
          <p:cNvPr id="1072142" name="Picture 14" descr="C:\Documents and Settings\mohit\Desktop\ppts+pdfs\CVPR Talk\ColorBalancedImages\OrganicScene02\IMG_GLO_07.tiff"/>
          <p:cNvPicPr>
            <a:picLocks noChangeAspect="1" noChangeArrowheads="1"/>
          </p:cNvPicPr>
          <p:nvPr/>
        </p:nvPicPr>
        <p:blipFill>
          <a:blip r:embed="rId15" cstate="print"/>
          <a:srcRect/>
          <a:stretch>
            <a:fillRect/>
          </a:stretch>
        </p:blipFill>
        <p:spPr bwMode="auto">
          <a:xfrm>
            <a:off x="4712970" y="2133600"/>
            <a:ext cx="3973830" cy="2392680"/>
          </a:xfrm>
          <a:prstGeom prst="rect">
            <a:avLst/>
          </a:prstGeom>
          <a:noFill/>
          <a:ln>
            <a:solidFill>
              <a:schemeClr val="tx1">
                <a:lumMod val="75000"/>
                <a:lumOff val="25000"/>
              </a:schemeClr>
            </a:solidFill>
          </a:ln>
        </p:spPr>
      </p:pic>
      <p:pic>
        <p:nvPicPr>
          <p:cNvPr id="1072143" name="Picture 15" descr="C:\Documents and Settings\mohit\Desktop\ppts+pdfs\CVPR Talk\ColorBalancedImages\OrganicScene02\IMG_DIR_07.tiff"/>
          <p:cNvPicPr>
            <a:picLocks noChangeAspect="1" noChangeArrowheads="1"/>
          </p:cNvPicPr>
          <p:nvPr/>
        </p:nvPicPr>
        <p:blipFill>
          <a:blip r:embed="rId16" cstate="print"/>
          <a:srcRect/>
          <a:stretch>
            <a:fillRect/>
          </a:stretch>
        </p:blipFill>
        <p:spPr bwMode="auto">
          <a:xfrm>
            <a:off x="381000" y="2133600"/>
            <a:ext cx="3973830" cy="2392680"/>
          </a:xfrm>
          <a:prstGeom prst="rect">
            <a:avLst/>
          </a:prstGeom>
          <a:noFill/>
          <a:ln>
            <a:solidFill>
              <a:schemeClr val="tx1">
                <a:lumMod val="75000"/>
                <a:lumOff val="25000"/>
              </a:schemeClr>
            </a:solidFill>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721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72130"/>
                                        </p:tgtEl>
                                        <p:attrNameLst>
                                          <p:attrName>style.visibility</p:attrName>
                                        </p:attrNameLst>
                                      </p:cBhvr>
                                      <p:to>
                                        <p:strVal val="visible"/>
                                      </p:to>
                                    </p:set>
                                  </p:childTnLst>
                                </p:cTn>
                              </p:par>
                            </p:childTnLst>
                          </p:cTn>
                        </p:par>
                        <p:par>
                          <p:cTn id="10" fill="hold">
                            <p:stCondLst>
                              <p:cond delay="0"/>
                            </p:stCondLst>
                            <p:childTnLst>
                              <p:par>
                                <p:cTn id="11" presetID="1" presetClass="exit" presetSubtype="0" fill="hold" nodeType="afterEffect">
                                  <p:stCondLst>
                                    <p:cond delay="1500"/>
                                  </p:stCondLst>
                                  <p:childTnLst>
                                    <p:set>
                                      <p:cBhvr>
                                        <p:cTn id="12" dur="1" fill="hold">
                                          <p:stCondLst>
                                            <p:cond delay="0"/>
                                          </p:stCondLst>
                                        </p:cTn>
                                        <p:tgtEl>
                                          <p:spTgt spid="1072131"/>
                                        </p:tgtEl>
                                        <p:attrNameLst>
                                          <p:attrName>style.visibility</p:attrName>
                                        </p:attrNameLst>
                                      </p:cBhvr>
                                      <p:to>
                                        <p:strVal val="hidden"/>
                                      </p:to>
                                    </p:set>
                                  </p:childTnLst>
                                </p:cTn>
                              </p:par>
                            </p:childTnLst>
                          </p:cTn>
                        </p:par>
                        <p:par>
                          <p:cTn id="13" fill="hold">
                            <p:stCondLst>
                              <p:cond delay="1500"/>
                            </p:stCondLst>
                            <p:childTnLst>
                              <p:par>
                                <p:cTn id="14" presetID="1" presetClass="exit" presetSubtype="0" fill="hold" nodeType="afterEffect">
                                  <p:stCondLst>
                                    <p:cond delay="0"/>
                                  </p:stCondLst>
                                  <p:childTnLst>
                                    <p:set>
                                      <p:cBhvr>
                                        <p:cTn id="15" dur="1" fill="hold">
                                          <p:stCondLst>
                                            <p:cond delay="0"/>
                                          </p:stCondLst>
                                        </p:cTn>
                                        <p:tgtEl>
                                          <p:spTgt spid="1072130"/>
                                        </p:tgtEl>
                                        <p:attrNameLst>
                                          <p:attrName>style.visibility</p:attrName>
                                        </p:attrNameLst>
                                      </p:cBhvr>
                                      <p:to>
                                        <p:strVal val="hidden"/>
                                      </p:to>
                                    </p:se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072132"/>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1072133"/>
                                        </p:tgtEl>
                                        <p:attrNameLst>
                                          <p:attrName>style.visibility</p:attrName>
                                        </p:attrNameLst>
                                      </p:cBhvr>
                                      <p:to>
                                        <p:strVal val="visible"/>
                                      </p:to>
                                    </p:set>
                                  </p:childTnLst>
                                </p:cTn>
                              </p:par>
                            </p:childTnLst>
                          </p:cTn>
                        </p:par>
                        <p:par>
                          <p:cTn id="22" fill="hold">
                            <p:stCondLst>
                              <p:cond delay="1500"/>
                            </p:stCondLst>
                            <p:childTnLst>
                              <p:par>
                                <p:cTn id="23" presetID="1" presetClass="exit" presetSubtype="0" fill="hold" nodeType="afterEffect">
                                  <p:stCondLst>
                                    <p:cond delay="1500"/>
                                  </p:stCondLst>
                                  <p:childTnLst>
                                    <p:set>
                                      <p:cBhvr>
                                        <p:cTn id="24" dur="1" fill="hold">
                                          <p:stCondLst>
                                            <p:cond delay="0"/>
                                          </p:stCondLst>
                                        </p:cTn>
                                        <p:tgtEl>
                                          <p:spTgt spid="1072132"/>
                                        </p:tgtEl>
                                        <p:attrNameLst>
                                          <p:attrName>style.visibility</p:attrName>
                                        </p:attrNameLst>
                                      </p:cBhvr>
                                      <p:to>
                                        <p:strVal val="hidden"/>
                                      </p:to>
                                    </p:set>
                                  </p:childTnLst>
                                </p:cTn>
                              </p:par>
                            </p:childTnLst>
                          </p:cTn>
                        </p:par>
                        <p:par>
                          <p:cTn id="25" fill="hold">
                            <p:stCondLst>
                              <p:cond delay="3000"/>
                            </p:stCondLst>
                            <p:childTnLst>
                              <p:par>
                                <p:cTn id="26" presetID="1" presetClass="exit" presetSubtype="0" fill="hold" nodeType="afterEffect">
                                  <p:stCondLst>
                                    <p:cond delay="0"/>
                                  </p:stCondLst>
                                  <p:childTnLst>
                                    <p:set>
                                      <p:cBhvr>
                                        <p:cTn id="27" dur="1" fill="hold">
                                          <p:stCondLst>
                                            <p:cond delay="0"/>
                                          </p:stCondLst>
                                        </p:cTn>
                                        <p:tgtEl>
                                          <p:spTgt spid="1072133"/>
                                        </p:tgtEl>
                                        <p:attrNameLst>
                                          <p:attrName>style.visibility</p:attrName>
                                        </p:attrNameLst>
                                      </p:cBhvr>
                                      <p:to>
                                        <p:strVal val="hidden"/>
                                      </p:to>
                                    </p:se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0"/>
                                          </p:stCondLst>
                                        </p:cTn>
                                        <p:tgtEl>
                                          <p:spTgt spid="1072135"/>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1072134"/>
                                        </p:tgtEl>
                                        <p:attrNameLst>
                                          <p:attrName>style.visibility</p:attrName>
                                        </p:attrNameLst>
                                      </p:cBhvr>
                                      <p:to>
                                        <p:strVal val="visible"/>
                                      </p:to>
                                    </p:set>
                                  </p:childTnLst>
                                </p:cTn>
                              </p:par>
                            </p:childTnLst>
                          </p:cTn>
                        </p:par>
                        <p:par>
                          <p:cTn id="34" fill="hold">
                            <p:stCondLst>
                              <p:cond delay="3000"/>
                            </p:stCondLst>
                            <p:childTnLst>
                              <p:par>
                                <p:cTn id="35" presetID="1" presetClass="exit" presetSubtype="0" fill="hold" nodeType="afterEffect">
                                  <p:stCondLst>
                                    <p:cond delay="1500"/>
                                  </p:stCondLst>
                                  <p:childTnLst>
                                    <p:set>
                                      <p:cBhvr>
                                        <p:cTn id="36" dur="1" fill="hold">
                                          <p:stCondLst>
                                            <p:cond delay="0"/>
                                          </p:stCondLst>
                                        </p:cTn>
                                        <p:tgtEl>
                                          <p:spTgt spid="1072135"/>
                                        </p:tgtEl>
                                        <p:attrNameLst>
                                          <p:attrName>style.visibility</p:attrName>
                                        </p:attrNameLst>
                                      </p:cBhvr>
                                      <p:to>
                                        <p:strVal val="hidden"/>
                                      </p:to>
                                    </p:set>
                                  </p:childTnLst>
                                </p:cTn>
                              </p:par>
                            </p:childTnLst>
                          </p:cTn>
                        </p:par>
                        <p:par>
                          <p:cTn id="37" fill="hold">
                            <p:stCondLst>
                              <p:cond delay="4500"/>
                            </p:stCondLst>
                            <p:childTnLst>
                              <p:par>
                                <p:cTn id="38" presetID="1" presetClass="exit" presetSubtype="0" fill="hold" nodeType="afterEffect">
                                  <p:stCondLst>
                                    <p:cond delay="0"/>
                                  </p:stCondLst>
                                  <p:childTnLst>
                                    <p:set>
                                      <p:cBhvr>
                                        <p:cTn id="39" dur="1" fill="hold">
                                          <p:stCondLst>
                                            <p:cond delay="0"/>
                                          </p:stCondLst>
                                        </p:cTn>
                                        <p:tgtEl>
                                          <p:spTgt spid="1072134"/>
                                        </p:tgtEl>
                                        <p:attrNameLst>
                                          <p:attrName>style.visibility</p:attrName>
                                        </p:attrNameLst>
                                      </p:cBhvr>
                                      <p:to>
                                        <p:strVal val="hidden"/>
                                      </p:to>
                                    </p:set>
                                  </p:childTnLst>
                                </p:cTn>
                              </p:par>
                            </p:childTnLst>
                          </p:cTn>
                        </p:par>
                        <p:par>
                          <p:cTn id="40" fill="hold">
                            <p:stCondLst>
                              <p:cond delay="4500"/>
                            </p:stCondLst>
                            <p:childTnLst>
                              <p:par>
                                <p:cTn id="41" presetID="1" presetClass="entr" presetSubtype="0" fill="hold" nodeType="afterEffect">
                                  <p:stCondLst>
                                    <p:cond delay="0"/>
                                  </p:stCondLst>
                                  <p:childTnLst>
                                    <p:set>
                                      <p:cBhvr>
                                        <p:cTn id="42" dur="1" fill="hold">
                                          <p:stCondLst>
                                            <p:cond delay="0"/>
                                          </p:stCondLst>
                                        </p:cTn>
                                        <p:tgtEl>
                                          <p:spTgt spid="1072136"/>
                                        </p:tgtEl>
                                        <p:attrNameLst>
                                          <p:attrName>style.visibility</p:attrName>
                                        </p:attrNameLst>
                                      </p:cBhvr>
                                      <p:to>
                                        <p:strVal val="visible"/>
                                      </p:to>
                                    </p:set>
                                  </p:childTnLst>
                                </p:cTn>
                              </p:par>
                            </p:childTnLst>
                          </p:cTn>
                        </p:par>
                        <p:par>
                          <p:cTn id="43" fill="hold">
                            <p:stCondLst>
                              <p:cond delay="4500"/>
                            </p:stCondLst>
                            <p:childTnLst>
                              <p:par>
                                <p:cTn id="44" presetID="1" presetClass="entr" presetSubtype="0" fill="hold" nodeType="afterEffect">
                                  <p:stCondLst>
                                    <p:cond delay="0"/>
                                  </p:stCondLst>
                                  <p:childTnLst>
                                    <p:set>
                                      <p:cBhvr>
                                        <p:cTn id="45" dur="1" fill="hold">
                                          <p:stCondLst>
                                            <p:cond delay="0"/>
                                          </p:stCondLst>
                                        </p:cTn>
                                        <p:tgtEl>
                                          <p:spTgt spid="1072137"/>
                                        </p:tgtEl>
                                        <p:attrNameLst>
                                          <p:attrName>style.visibility</p:attrName>
                                        </p:attrNameLst>
                                      </p:cBhvr>
                                      <p:to>
                                        <p:strVal val="visible"/>
                                      </p:to>
                                    </p:set>
                                  </p:childTnLst>
                                </p:cTn>
                              </p:par>
                            </p:childTnLst>
                          </p:cTn>
                        </p:par>
                        <p:par>
                          <p:cTn id="46" fill="hold">
                            <p:stCondLst>
                              <p:cond delay="4500"/>
                            </p:stCondLst>
                            <p:childTnLst>
                              <p:par>
                                <p:cTn id="47" presetID="1" presetClass="exit" presetSubtype="0" fill="hold" nodeType="afterEffect">
                                  <p:stCondLst>
                                    <p:cond delay="1500"/>
                                  </p:stCondLst>
                                  <p:childTnLst>
                                    <p:set>
                                      <p:cBhvr>
                                        <p:cTn id="48" dur="1" fill="hold">
                                          <p:stCondLst>
                                            <p:cond delay="0"/>
                                          </p:stCondLst>
                                        </p:cTn>
                                        <p:tgtEl>
                                          <p:spTgt spid="1072136"/>
                                        </p:tgtEl>
                                        <p:attrNameLst>
                                          <p:attrName>style.visibility</p:attrName>
                                        </p:attrNameLst>
                                      </p:cBhvr>
                                      <p:to>
                                        <p:strVal val="hidden"/>
                                      </p:to>
                                    </p:set>
                                  </p:childTnLst>
                                </p:cTn>
                              </p:par>
                            </p:childTnLst>
                          </p:cTn>
                        </p:par>
                        <p:par>
                          <p:cTn id="49" fill="hold">
                            <p:stCondLst>
                              <p:cond delay="6000"/>
                            </p:stCondLst>
                            <p:childTnLst>
                              <p:par>
                                <p:cTn id="50" presetID="1" presetClass="exit" presetSubtype="0" fill="hold" nodeType="afterEffect">
                                  <p:stCondLst>
                                    <p:cond delay="0"/>
                                  </p:stCondLst>
                                  <p:childTnLst>
                                    <p:set>
                                      <p:cBhvr>
                                        <p:cTn id="51" dur="1" fill="hold">
                                          <p:stCondLst>
                                            <p:cond delay="0"/>
                                          </p:stCondLst>
                                        </p:cTn>
                                        <p:tgtEl>
                                          <p:spTgt spid="1072137"/>
                                        </p:tgtEl>
                                        <p:attrNameLst>
                                          <p:attrName>style.visibility</p:attrName>
                                        </p:attrNameLst>
                                      </p:cBhvr>
                                      <p:to>
                                        <p:strVal val="hidden"/>
                                      </p:to>
                                    </p:set>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1072139"/>
                                        </p:tgtEl>
                                        <p:attrNameLst>
                                          <p:attrName>style.visibility</p:attrName>
                                        </p:attrNameLst>
                                      </p:cBhvr>
                                      <p:to>
                                        <p:strVal val="visible"/>
                                      </p:to>
                                    </p:set>
                                  </p:childTnLst>
                                </p:cTn>
                              </p:par>
                            </p:childTnLst>
                          </p:cTn>
                        </p:par>
                        <p:par>
                          <p:cTn id="55" fill="hold">
                            <p:stCondLst>
                              <p:cond delay="6000"/>
                            </p:stCondLst>
                            <p:childTnLst>
                              <p:par>
                                <p:cTn id="56" presetID="1" presetClass="entr" presetSubtype="0" fill="hold" nodeType="afterEffect">
                                  <p:stCondLst>
                                    <p:cond delay="0"/>
                                  </p:stCondLst>
                                  <p:childTnLst>
                                    <p:set>
                                      <p:cBhvr>
                                        <p:cTn id="57" dur="1" fill="hold">
                                          <p:stCondLst>
                                            <p:cond delay="0"/>
                                          </p:stCondLst>
                                        </p:cTn>
                                        <p:tgtEl>
                                          <p:spTgt spid="1072138"/>
                                        </p:tgtEl>
                                        <p:attrNameLst>
                                          <p:attrName>style.visibility</p:attrName>
                                        </p:attrNameLst>
                                      </p:cBhvr>
                                      <p:to>
                                        <p:strVal val="visible"/>
                                      </p:to>
                                    </p:set>
                                  </p:childTnLst>
                                </p:cTn>
                              </p:par>
                            </p:childTnLst>
                          </p:cTn>
                        </p:par>
                        <p:par>
                          <p:cTn id="58" fill="hold">
                            <p:stCondLst>
                              <p:cond delay="6000"/>
                            </p:stCondLst>
                            <p:childTnLst>
                              <p:par>
                                <p:cTn id="59" presetID="1" presetClass="exit" presetSubtype="0" fill="hold" nodeType="afterEffect">
                                  <p:stCondLst>
                                    <p:cond delay="1500"/>
                                  </p:stCondLst>
                                  <p:childTnLst>
                                    <p:set>
                                      <p:cBhvr>
                                        <p:cTn id="60" dur="1" fill="hold">
                                          <p:stCondLst>
                                            <p:cond delay="0"/>
                                          </p:stCondLst>
                                        </p:cTn>
                                        <p:tgtEl>
                                          <p:spTgt spid="1072139"/>
                                        </p:tgtEl>
                                        <p:attrNameLst>
                                          <p:attrName>style.visibility</p:attrName>
                                        </p:attrNameLst>
                                      </p:cBhvr>
                                      <p:to>
                                        <p:strVal val="hidden"/>
                                      </p:to>
                                    </p:set>
                                  </p:childTnLst>
                                </p:cTn>
                              </p:par>
                            </p:childTnLst>
                          </p:cTn>
                        </p:par>
                        <p:par>
                          <p:cTn id="61" fill="hold">
                            <p:stCondLst>
                              <p:cond delay="7500"/>
                            </p:stCondLst>
                            <p:childTnLst>
                              <p:par>
                                <p:cTn id="62" presetID="1" presetClass="exit" presetSubtype="0" fill="hold" nodeType="afterEffect">
                                  <p:stCondLst>
                                    <p:cond delay="0"/>
                                  </p:stCondLst>
                                  <p:childTnLst>
                                    <p:set>
                                      <p:cBhvr>
                                        <p:cTn id="63" dur="1" fill="hold">
                                          <p:stCondLst>
                                            <p:cond delay="0"/>
                                          </p:stCondLst>
                                        </p:cTn>
                                        <p:tgtEl>
                                          <p:spTgt spid="1072138"/>
                                        </p:tgtEl>
                                        <p:attrNameLst>
                                          <p:attrName>style.visibility</p:attrName>
                                        </p:attrNameLst>
                                      </p:cBhvr>
                                      <p:to>
                                        <p:strVal val="hidden"/>
                                      </p:to>
                                    </p:set>
                                  </p:childTnLst>
                                </p:cTn>
                              </p:par>
                            </p:childTnLst>
                          </p:cTn>
                        </p:par>
                        <p:par>
                          <p:cTn id="64" fill="hold">
                            <p:stCondLst>
                              <p:cond delay="7500"/>
                            </p:stCondLst>
                            <p:childTnLst>
                              <p:par>
                                <p:cTn id="65" presetID="1" presetClass="entr" presetSubtype="0" fill="hold" nodeType="afterEffect">
                                  <p:stCondLst>
                                    <p:cond delay="0"/>
                                  </p:stCondLst>
                                  <p:childTnLst>
                                    <p:set>
                                      <p:cBhvr>
                                        <p:cTn id="66" dur="1" fill="hold">
                                          <p:stCondLst>
                                            <p:cond delay="0"/>
                                          </p:stCondLst>
                                        </p:cTn>
                                        <p:tgtEl>
                                          <p:spTgt spid="1072141"/>
                                        </p:tgtEl>
                                        <p:attrNameLst>
                                          <p:attrName>style.visibility</p:attrName>
                                        </p:attrNameLst>
                                      </p:cBhvr>
                                      <p:to>
                                        <p:strVal val="visible"/>
                                      </p:to>
                                    </p:set>
                                  </p:childTnLst>
                                </p:cTn>
                              </p:par>
                            </p:childTnLst>
                          </p:cTn>
                        </p:par>
                        <p:par>
                          <p:cTn id="67" fill="hold">
                            <p:stCondLst>
                              <p:cond delay="7500"/>
                            </p:stCondLst>
                            <p:childTnLst>
                              <p:par>
                                <p:cTn id="68" presetID="1" presetClass="entr" presetSubtype="0" fill="hold" nodeType="afterEffect">
                                  <p:stCondLst>
                                    <p:cond delay="0"/>
                                  </p:stCondLst>
                                  <p:childTnLst>
                                    <p:set>
                                      <p:cBhvr>
                                        <p:cTn id="69" dur="1" fill="hold">
                                          <p:stCondLst>
                                            <p:cond delay="0"/>
                                          </p:stCondLst>
                                        </p:cTn>
                                        <p:tgtEl>
                                          <p:spTgt spid="1072140"/>
                                        </p:tgtEl>
                                        <p:attrNameLst>
                                          <p:attrName>style.visibility</p:attrName>
                                        </p:attrNameLst>
                                      </p:cBhvr>
                                      <p:to>
                                        <p:strVal val="visible"/>
                                      </p:to>
                                    </p:set>
                                  </p:childTnLst>
                                </p:cTn>
                              </p:par>
                            </p:childTnLst>
                          </p:cTn>
                        </p:par>
                        <p:par>
                          <p:cTn id="70" fill="hold">
                            <p:stCondLst>
                              <p:cond delay="7500"/>
                            </p:stCondLst>
                            <p:childTnLst>
                              <p:par>
                                <p:cTn id="71" presetID="1" presetClass="exit" presetSubtype="0" fill="hold" nodeType="afterEffect">
                                  <p:stCondLst>
                                    <p:cond delay="1500"/>
                                  </p:stCondLst>
                                  <p:childTnLst>
                                    <p:set>
                                      <p:cBhvr>
                                        <p:cTn id="72" dur="1" fill="hold">
                                          <p:stCondLst>
                                            <p:cond delay="0"/>
                                          </p:stCondLst>
                                        </p:cTn>
                                        <p:tgtEl>
                                          <p:spTgt spid="1072141"/>
                                        </p:tgtEl>
                                        <p:attrNameLst>
                                          <p:attrName>style.visibility</p:attrName>
                                        </p:attrNameLst>
                                      </p:cBhvr>
                                      <p:to>
                                        <p:strVal val="hidden"/>
                                      </p:to>
                                    </p:set>
                                  </p:childTnLst>
                                </p:cTn>
                              </p:par>
                            </p:childTnLst>
                          </p:cTn>
                        </p:par>
                        <p:par>
                          <p:cTn id="73" fill="hold">
                            <p:stCondLst>
                              <p:cond delay="9000"/>
                            </p:stCondLst>
                            <p:childTnLst>
                              <p:par>
                                <p:cTn id="74" presetID="1" presetClass="exit" presetSubtype="0" fill="hold" nodeType="afterEffect">
                                  <p:stCondLst>
                                    <p:cond delay="0"/>
                                  </p:stCondLst>
                                  <p:childTnLst>
                                    <p:set>
                                      <p:cBhvr>
                                        <p:cTn id="75" dur="1" fill="hold">
                                          <p:stCondLst>
                                            <p:cond delay="0"/>
                                          </p:stCondLst>
                                        </p:cTn>
                                        <p:tgtEl>
                                          <p:spTgt spid="1072140"/>
                                        </p:tgtEl>
                                        <p:attrNameLst>
                                          <p:attrName>style.visibility</p:attrName>
                                        </p:attrNameLst>
                                      </p:cBhvr>
                                      <p:to>
                                        <p:strVal val="hidden"/>
                                      </p:to>
                                    </p:set>
                                  </p:childTnLst>
                                </p:cTn>
                              </p:par>
                            </p:childTnLst>
                          </p:cTn>
                        </p:par>
                        <p:par>
                          <p:cTn id="76" fill="hold">
                            <p:stCondLst>
                              <p:cond delay="9000"/>
                            </p:stCondLst>
                            <p:childTnLst>
                              <p:par>
                                <p:cTn id="77" presetID="1" presetClass="entr" presetSubtype="0" fill="hold" nodeType="afterEffect">
                                  <p:stCondLst>
                                    <p:cond delay="0"/>
                                  </p:stCondLst>
                                  <p:childTnLst>
                                    <p:set>
                                      <p:cBhvr>
                                        <p:cTn id="78" dur="1" fill="hold">
                                          <p:stCondLst>
                                            <p:cond delay="0"/>
                                          </p:stCondLst>
                                        </p:cTn>
                                        <p:tgtEl>
                                          <p:spTgt spid="1072143"/>
                                        </p:tgtEl>
                                        <p:attrNameLst>
                                          <p:attrName>style.visibility</p:attrName>
                                        </p:attrNameLst>
                                      </p:cBhvr>
                                      <p:to>
                                        <p:strVal val="visible"/>
                                      </p:to>
                                    </p:set>
                                  </p:childTnLst>
                                </p:cTn>
                              </p:par>
                            </p:childTnLst>
                          </p:cTn>
                        </p:par>
                        <p:par>
                          <p:cTn id="79" fill="hold">
                            <p:stCondLst>
                              <p:cond delay="9000"/>
                            </p:stCondLst>
                            <p:childTnLst>
                              <p:par>
                                <p:cTn id="80" presetID="1" presetClass="entr" presetSubtype="0" fill="hold" nodeType="afterEffect">
                                  <p:stCondLst>
                                    <p:cond delay="0"/>
                                  </p:stCondLst>
                                  <p:childTnLst>
                                    <p:set>
                                      <p:cBhvr>
                                        <p:cTn id="81" dur="1" fill="hold">
                                          <p:stCondLst>
                                            <p:cond delay="0"/>
                                          </p:stCondLst>
                                        </p:cTn>
                                        <p:tgtEl>
                                          <p:spTgt spid="1072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Text Box 5"/>
          <p:cNvSpPr txBox="1">
            <a:spLocks noChangeArrowheads="1"/>
          </p:cNvSpPr>
          <p:nvPr/>
        </p:nvSpPr>
        <p:spPr bwMode="auto">
          <a:xfrm>
            <a:off x="762000" y="4572000"/>
            <a:ext cx="3429000" cy="400050"/>
          </a:xfrm>
          <a:prstGeom prst="rect">
            <a:avLst/>
          </a:prstGeom>
          <a:noFill/>
          <a:ln w="9525">
            <a:noFill/>
            <a:miter lim="800000"/>
            <a:headEnd/>
            <a:tailEnd/>
          </a:ln>
        </p:spPr>
        <p:txBody>
          <a:bodyPr>
            <a:spAutoFit/>
          </a:bodyPr>
          <a:lstStyle/>
          <a:p>
            <a:pPr algn="ctr">
              <a:spcBef>
                <a:spcPct val="50000"/>
              </a:spcBef>
            </a:pPr>
            <a:r>
              <a:rPr lang="en-US" sz="2000">
                <a:solidFill>
                  <a:schemeClr val="accent6">
                    <a:lumMod val="75000"/>
                  </a:schemeClr>
                </a:solidFill>
                <a:latin typeface="Times New Roman" pitchFamily="18" charset="0"/>
                <a:cs typeface="Times New Roman" pitchFamily="18" charset="0"/>
              </a:rPr>
              <a:t>Direct Component</a:t>
            </a:r>
          </a:p>
        </p:txBody>
      </p:sp>
      <p:sp>
        <p:nvSpPr>
          <p:cNvPr id="128005" name="Text Box 5"/>
          <p:cNvSpPr txBox="1">
            <a:spLocks noChangeArrowheads="1"/>
          </p:cNvSpPr>
          <p:nvPr/>
        </p:nvSpPr>
        <p:spPr bwMode="auto">
          <a:xfrm>
            <a:off x="4876800" y="4572000"/>
            <a:ext cx="3429000" cy="400050"/>
          </a:xfrm>
          <a:prstGeom prst="rect">
            <a:avLst/>
          </a:prstGeom>
          <a:noFill/>
          <a:ln w="9525">
            <a:noFill/>
            <a:miter lim="800000"/>
            <a:headEnd/>
            <a:tailEnd/>
          </a:ln>
        </p:spPr>
        <p:txBody>
          <a:bodyPr>
            <a:spAutoFit/>
          </a:bodyPr>
          <a:lstStyle/>
          <a:p>
            <a:pPr algn="ctr">
              <a:spcBef>
                <a:spcPct val="50000"/>
              </a:spcBef>
            </a:pPr>
            <a:r>
              <a:rPr lang="en-US" sz="2000">
                <a:solidFill>
                  <a:schemeClr val="accent6">
                    <a:lumMod val="75000"/>
                  </a:schemeClr>
                </a:solidFill>
                <a:latin typeface="Times New Roman" pitchFamily="18" charset="0"/>
                <a:cs typeface="Times New Roman" pitchFamily="18" charset="0"/>
              </a:rPr>
              <a:t>Global Component</a:t>
            </a:r>
          </a:p>
        </p:txBody>
      </p:sp>
      <p:sp>
        <p:nvSpPr>
          <p:cNvPr id="7" name="Slide Number Placeholder 6"/>
          <p:cNvSpPr>
            <a:spLocks noGrp="1"/>
          </p:cNvSpPr>
          <p:nvPr>
            <p:ph type="sldNum" sz="quarter" idx="12"/>
          </p:nvPr>
        </p:nvSpPr>
        <p:spPr/>
        <p:txBody>
          <a:bodyPr/>
          <a:lstStyle/>
          <a:p>
            <a:pPr>
              <a:defRPr/>
            </a:pPr>
            <a:fld id="{C2B633D9-1C18-44F0-AFE3-313340BFA8EB}" type="slidenum">
              <a:rPr lang="en-US" smtClean="0"/>
              <a:pPr>
                <a:defRPr/>
              </a:pPr>
              <a:t>34</a:t>
            </a:fld>
            <a:endParaRPr lang="en-US"/>
          </a:p>
        </p:txBody>
      </p:sp>
      <p:pic>
        <p:nvPicPr>
          <p:cNvPr id="1074178" name="Picture 2" descr="C:\Documents and Settings\mohit\Desktop\ppts+pdfs\CVPR Talk\ColorBalancedImages\OrganicScene02\IMG_GLO_ALL_PLANES_Processed.tif"/>
          <p:cNvPicPr>
            <a:picLocks noChangeArrowheads="1"/>
          </p:cNvPicPr>
          <p:nvPr/>
        </p:nvPicPr>
        <p:blipFill>
          <a:blip r:embed="rId3" cstate="print"/>
          <a:srcRect/>
          <a:stretch>
            <a:fillRect/>
          </a:stretch>
        </p:blipFill>
        <p:spPr bwMode="auto">
          <a:xfrm>
            <a:off x="4815840" y="2133600"/>
            <a:ext cx="3566160" cy="2354492"/>
          </a:xfrm>
          <a:prstGeom prst="rect">
            <a:avLst/>
          </a:prstGeom>
          <a:noFill/>
          <a:ln>
            <a:solidFill>
              <a:schemeClr val="tx1">
                <a:lumMod val="75000"/>
                <a:lumOff val="25000"/>
              </a:schemeClr>
            </a:solidFill>
          </a:ln>
        </p:spPr>
      </p:pic>
      <p:pic>
        <p:nvPicPr>
          <p:cNvPr id="1074179" name="Picture 3" descr="C:\Documents and Settings\mohit\Desktop\ppts+pdfs\CVPR Talk\ColorBalancedImages\OrganicScene02\IMG_DIR_ALL_PLANES_Processed.tif"/>
          <p:cNvPicPr>
            <a:picLocks noChangeArrowheads="1"/>
          </p:cNvPicPr>
          <p:nvPr/>
        </p:nvPicPr>
        <p:blipFill>
          <a:blip r:embed="rId4" cstate="print"/>
          <a:srcRect/>
          <a:stretch>
            <a:fillRect/>
          </a:stretch>
        </p:blipFill>
        <p:spPr bwMode="auto">
          <a:xfrm>
            <a:off x="701040" y="2133600"/>
            <a:ext cx="3566160" cy="2354492"/>
          </a:xfrm>
          <a:prstGeom prst="rect">
            <a:avLst/>
          </a:prstGeom>
          <a:noFill/>
          <a:ln>
            <a:solidFill>
              <a:schemeClr val="tx1">
                <a:lumMod val="75000"/>
                <a:lumOff val="25000"/>
              </a:schemeClr>
            </a:solidFill>
          </a:ln>
        </p:spPr>
      </p:pic>
      <p:sp>
        <p:nvSpPr>
          <p:cNvPr id="8" name="Text Box 5"/>
          <p:cNvSpPr txBox="1">
            <a:spLocks noChangeArrowheads="1"/>
          </p:cNvSpPr>
          <p:nvPr/>
        </p:nvSpPr>
        <p:spPr bwMode="auto">
          <a:xfrm>
            <a:off x="0" y="76200"/>
            <a:ext cx="9144000" cy="584200"/>
          </a:xfrm>
          <a:prstGeom prst="rect">
            <a:avLst/>
          </a:prstGeom>
          <a:noFill/>
          <a:ln w="9525">
            <a:noFill/>
            <a:miter lim="800000"/>
            <a:headEnd/>
            <a:tailEnd/>
          </a:ln>
        </p:spPr>
        <p:txBody>
          <a:bodyPr>
            <a:spAutoFit/>
          </a:bodyPr>
          <a:lstStyle/>
          <a:p>
            <a:pPr algn="ctr">
              <a:spcBef>
                <a:spcPct val="50000"/>
              </a:spcBef>
            </a:pPr>
            <a:r>
              <a:rPr lang="en-US" sz="3200" dirty="0">
                <a:solidFill>
                  <a:srgbClr val="FFFF99"/>
                </a:solidFill>
                <a:latin typeface="Times New Roman" pitchFamily="18" charset="0"/>
                <a:cs typeface="Times New Roman" pitchFamily="18" charset="0"/>
              </a:rPr>
              <a:t>Separation using </a:t>
            </a:r>
            <a:r>
              <a:rPr lang="en-US" sz="3200" dirty="0" smtClean="0">
                <a:solidFill>
                  <a:srgbClr val="FFFF99"/>
                </a:solidFill>
                <a:latin typeface="Times New Roman" pitchFamily="18" charset="0"/>
                <a:cs typeface="Times New Roman" pitchFamily="18" charset="0"/>
              </a:rPr>
              <a:t>a Single Focal Plane + Depth Map</a:t>
            </a:r>
            <a:endParaRPr lang="en-US" sz="3200" dirty="0">
              <a:solidFill>
                <a:srgbClr val="FFFF99"/>
              </a:solidFill>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41" name="Picture 1" descr="C:\Documents and Settings\mohit\Desktop\ppts+pdfs\CVPR Talk\ColorBalancedImages\ComparisonScene\IMG_GLO_ALL_PLANES.tiff"/>
          <p:cNvPicPr>
            <a:picLocks noChangeArrowheads="1"/>
          </p:cNvPicPr>
          <p:nvPr/>
        </p:nvPicPr>
        <p:blipFill>
          <a:blip r:embed="rId2" cstate="print"/>
          <a:srcRect/>
          <a:stretch>
            <a:fillRect/>
          </a:stretch>
        </p:blipFill>
        <p:spPr bwMode="auto">
          <a:xfrm>
            <a:off x="4965192" y="2033016"/>
            <a:ext cx="3645408" cy="2294177"/>
          </a:xfrm>
          <a:prstGeom prst="rect">
            <a:avLst/>
          </a:prstGeom>
          <a:noFill/>
          <a:ln>
            <a:solidFill>
              <a:schemeClr val="tx1">
                <a:lumMod val="75000"/>
                <a:lumOff val="25000"/>
              </a:schemeClr>
            </a:solidFill>
          </a:ln>
        </p:spPr>
      </p:pic>
      <p:pic>
        <p:nvPicPr>
          <p:cNvPr id="1034242" name="Picture 2" descr="C:\Documents and Settings\mohit\Desktop\ppts+pdfs\CVPR Talk\ColorBalancedImages\ComparisonScene\IMG_DIR_ALL_PLANES.tiff"/>
          <p:cNvPicPr>
            <a:picLocks noChangeArrowheads="1"/>
          </p:cNvPicPr>
          <p:nvPr/>
        </p:nvPicPr>
        <p:blipFill>
          <a:blip r:embed="rId3" cstate="print"/>
          <a:srcRect/>
          <a:stretch>
            <a:fillRect/>
          </a:stretch>
        </p:blipFill>
        <p:spPr bwMode="auto">
          <a:xfrm>
            <a:off x="609600" y="2033016"/>
            <a:ext cx="3645408" cy="2294177"/>
          </a:xfrm>
          <a:prstGeom prst="rect">
            <a:avLst/>
          </a:prstGeom>
          <a:noFill/>
          <a:ln>
            <a:solidFill>
              <a:schemeClr val="tx1">
                <a:lumMod val="75000"/>
                <a:lumOff val="25000"/>
              </a:schemeClr>
            </a:solidFill>
          </a:ln>
        </p:spPr>
      </p:pic>
      <p:sp>
        <p:nvSpPr>
          <p:cNvPr id="4" name="Slide Number Placeholder 3"/>
          <p:cNvSpPr>
            <a:spLocks noGrp="1"/>
          </p:cNvSpPr>
          <p:nvPr>
            <p:ph type="sldNum" sz="quarter" idx="12"/>
          </p:nvPr>
        </p:nvSpPr>
        <p:spPr/>
        <p:txBody>
          <a:bodyPr/>
          <a:lstStyle/>
          <a:p>
            <a:pPr>
              <a:defRPr/>
            </a:pPr>
            <a:fld id="{C2B633D9-1C18-44F0-AFE3-313340BFA8EB}" type="slidenum">
              <a:rPr lang="en-US" smtClean="0"/>
              <a:pPr>
                <a:defRPr/>
              </a:pPr>
              <a:t>35</a:t>
            </a:fld>
            <a:endParaRPr lang="en-US"/>
          </a:p>
        </p:txBody>
      </p:sp>
      <p:sp>
        <p:nvSpPr>
          <p:cNvPr id="7" name="Text Box 5"/>
          <p:cNvSpPr txBox="1">
            <a:spLocks noChangeArrowheads="1"/>
          </p:cNvSpPr>
          <p:nvPr/>
        </p:nvSpPr>
        <p:spPr bwMode="auto">
          <a:xfrm>
            <a:off x="609600" y="4400550"/>
            <a:ext cx="36576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Direct Component</a:t>
            </a:r>
          </a:p>
        </p:txBody>
      </p:sp>
      <p:sp>
        <p:nvSpPr>
          <p:cNvPr id="8" name="Text Box 5"/>
          <p:cNvSpPr txBox="1">
            <a:spLocks noChangeArrowheads="1"/>
          </p:cNvSpPr>
          <p:nvPr/>
        </p:nvSpPr>
        <p:spPr bwMode="auto">
          <a:xfrm>
            <a:off x="4953000" y="4400550"/>
            <a:ext cx="3657600" cy="40005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6">
                    <a:lumMod val="75000"/>
                  </a:schemeClr>
                </a:solidFill>
                <a:latin typeface="Times New Roman" pitchFamily="18" charset="0"/>
                <a:cs typeface="Times New Roman" pitchFamily="18" charset="0"/>
              </a:rPr>
              <a:t>Global Component</a:t>
            </a:r>
          </a:p>
        </p:txBody>
      </p:sp>
      <p:sp>
        <p:nvSpPr>
          <p:cNvPr id="12" name="Text Box 5"/>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‘Real vs. Fake’ Scene</a:t>
            </a:r>
            <a:endParaRPr lang="en-US" sz="3600" dirty="0">
              <a:solidFill>
                <a:srgbClr val="FFFF99"/>
              </a:solidFill>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Illumination Defocus using an area light source</a:t>
            </a:r>
            <a:endParaRPr lang="en-US" sz="3600" dirty="0">
              <a:solidFill>
                <a:srgbClr val="FFFF99"/>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pPr>
              <a:defRPr/>
            </a:pPr>
            <a:fld id="{C2B633D9-1C18-44F0-AFE3-313340BFA8EB}" type="slidenum">
              <a:rPr lang="en-US" smtClean="0"/>
              <a:pPr>
                <a:defRPr/>
              </a:pPr>
              <a:t>36</a:t>
            </a:fld>
            <a:endParaRPr lang="en-US"/>
          </a:p>
        </p:txBody>
      </p:sp>
      <p:pic>
        <p:nvPicPr>
          <p:cNvPr id="616449" name="Picture 1"/>
          <p:cNvPicPr>
            <a:picLocks noChangeAspect="1" noChangeArrowheads="1"/>
          </p:cNvPicPr>
          <p:nvPr/>
        </p:nvPicPr>
        <p:blipFill>
          <a:blip r:embed="rId3"/>
          <a:srcRect/>
          <a:stretch>
            <a:fillRect/>
          </a:stretch>
        </p:blipFill>
        <p:spPr bwMode="auto">
          <a:xfrm>
            <a:off x="2286000" y="1143000"/>
            <a:ext cx="4732020" cy="3429000"/>
          </a:xfrm>
          <a:prstGeom prst="rect">
            <a:avLst/>
          </a:prstGeom>
          <a:noFill/>
          <a:ln w="9525">
            <a:solidFill>
              <a:schemeClr val="tx1">
                <a:lumMod val="75000"/>
                <a:lumOff val="25000"/>
              </a:schemeClr>
            </a:solidFill>
            <a:miter lim="800000"/>
            <a:headEnd/>
            <a:tailEnd/>
          </a:ln>
          <a:effectLst/>
        </p:spPr>
      </p:pic>
      <p:sp>
        <p:nvSpPr>
          <p:cNvPr id="29" name="Oval 28"/>
          <p:cNvSpPr/>
          <p:nvPr/>
        </p:nvSpPr>
        <p:spPr bwMode="auto">
          <a:xfrm>
            <a:off x="1371600" y="2527208"/>
            <a:ext cx="990600" cy="1210733"/>
          </a:xfrm>
          <a:prstGeom prst="ellipse">
            <a:avLst/>
          </a:prstGeom>
          <a:solidFill>
            <a:srgbClr val="FFFF00">
              <a:alpha val="85000"/>
            </a:srgbClr>
          </a:solidFill>
          <a:ln w="22225">
            <a:solidFill>
              <a:srgbClr val="FFC000"/>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30" name="Rectangle 29"/>
          <p:cNvSpPr/>
          <p:nvPr/>
        </p:nvSpPr>
        <p:spPr>
          <a:xfrm>
            <a:off x="914400" y="1611544"/>
            <a:ext cx="1905000" cy="830997"/>
          </a:xfrm>
          <a:prstGeom prst="rect">
            <a:avLst/>
          </a:prstGeom>
        </p:spPr>
        <p:txBody>
          <a:bodyPr wrap="square">
            <a:spAutoFit/>
          </a:bodyPr>
          <a:lstStyle/>
          <a:p>
            <a:pPr algn="ctr"/>
            <a:r>
              <a:rPr lang="en-US" sz="2400" dirty="0" smtClean="0">
                <a:solidFill>
                  <a:schemeClr val="accent6">
                    <a:lumMod val="75000"/>
                  </a:schemeClr>
                </a:solidFill>
                <a:latin typeface="Times New Roman" pitchFamily="18" charset="0"/>
                <a:cs typeface="Times New Roman" pitchFamily="18" charset="0"/>
              </a:rPr>
              <a:t>Area Light Source</a:t>
            </a:r>
            <a:endParaRPr lang="en-US" sz="2400" dirty="0">
              <a:solidFill>
                <a:schemeClr val="accent6">
                  <a:lumMod val="75000"/>
                </a:schemeClr>
              </a:solidFill>
            </a:endParaRPr>
          </a:p>
        </p:txBody>
      </p:sp>
      <p:grpSp>
        <p:nvGrpSpPr>
          <p:cNvPr id="4" name="Group 30"/>
          <p:cNvGrpSpPr/>
          <p:nvPr/>
        </p:nvGrpSpPr>
        <p:grpSpPr>
          <a:xfrm>
            <a:off x="3232213" y="1371600"/>
            <a:ext cx="2558986" cy="3497218"/>
            <a:chOff x="1656353" y="3733798"/>
            <a:chExt cx="1447799" cy="1978622"/>
          </a:xfrm>
        </p:grpSpPr>
        <p:grpSp>
          <p:nvGrpSpPr>
            <p:cNvPr id="5" name="Group 29"/>
            <p:cNvGrpSpPr/>
            <p:nvPr/>
          </p:nvGrpSpPr>
          <p:grpSpPr>
            <a:xfrm>
              <a:off x="1752600" y="3733798"/>
              <a:ext cx="990600" cy="1978622"/>
              <a:chOff x="4800600" y="4114800"/>
              <a:chExt cx="1220788" cy="2438400"/>
            </a:xfrm>
          </p:grpSpPr>
          <p:grpSp>
            <p:nvGrpSpPr>
              <p:cNvPr id="6" name="Group 16"/>
              <p:cNvGrpSpPr/>
              <p:nvPr/>
            </p:nvGrpSpPr>
            <p:grpSpPr>
              <a:xfrm>
                <a:off x="4800600" y="4114800"/>
                <a:ext cx="763588" cy="1981994"/>
                <a:chOff x="2437606" y="4267200"/>
                <a:chExt cx="763588" cy="1981994"/>
              </a:xfrm>
            </p:grpSpPr>
            <p:grpSp>
              <p:nvGrpSpPr>
                <p:cNvPr id="7" name="Group 12"/>
                <p:cNvGrpSpPr/>
                <p:nvPr/>
              </p:nvGrpSpPr>
              <p:grpSpPr>
                <a:xfrm>
                  <a:off x="2437606" y="4267994"/>
                  <a:ext cx="763588" cy="1981200"/>
                  <a:chOff x="2437606" y="4267994"/>
                  <a:chExt cx="763588" cy="1981200"/>
                </a:xfrm>
              </p:grpSpPr>
              <p:cxnSp>
                <p:nvCxnSpPr>
                  <p:cNvPr id="48" name="Straight Connector 6"/>
                  <p:cNvCxnSpPr/>
                  <p:nvPr/>
                </p:nvCxnSpPr>
                <p:spPr>
                  <a:xfrm rot="5400000">
                    <a:off x="1828800" y="48768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1981200" y="50292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2133600" y="51816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2286000" y="53340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2438400" y="54864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2590800" y="56388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14"/>
                <p:cNvCxnSpPr/>
                <p:nvPr/>
              </p:nvCxnSpPr>
              <p:spPr>
                <a:xfrm rot="16200000" flipH="1">
                  <a:off x="2438400" y="4267200"/>
                  <a:ext cx="762000" cy="762000"/>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2438400" y="5486400"/>
                  <a:ext cx="762000" cy="762000"/>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grpSp>
          <p:grpSp>
            <p:nvGrpSpPr>
              <p:cNvPr id="8" name="Group 17"/>
              <p:cNvGrpSpPr/>
              <p:nvPr/>
            </p:nvGrpSpPr>
            <p:grpSpPr>
              <a:xfrm>
                <a:off x="5257800" y="4571206"/>
                <a:ext cx="763588" cy="1981994"/>
                <a:chOff x="2437606" y="4267200"/>
                <a:chExt cx="763588" cy="1981994"/>
              </a:xfrm>
            </p:grpSpPr>
            <p:grpSp>
              <p:nvGrpSpPr>
                <p:cNvPr id="9" name="Group 12"/>
                <p:cNvGrpSpPr/>
                <p:nvPr/>
              </p:nvGrpSpPr>
              <p:grpSpPr>
                <a:xfrm>
                  <a:off x="2437606" y="4267994"/>
                  <a:ext cx="763588" cy="1981200"/>
                  <a:chOff x="2437606" y="4267994"/>
                  <a:chExt cx="763588" cy="1981200"/>
                </a:xfrm>
              </p:grpSpPr>
              <p:cxnSp>
                <p:nvCxnSpPr>
                  <p:cNvPr id="39" name="Straight Connector 38"/>
                  <p:cNvCxnSpPr/>
                  <p:nvPr/>
                </p:nvCxnSpPr>
                <p:spPr>
                  <a:xfrm rot="5400000">
                    <a:off x="1828800" y="48768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1981200" y="50292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2133600" y="51816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2286000" y="53340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438400" y="54864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590800" y="56388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a:off x="2438400" y="4267200"/>
                  <a:ext cx="762000" cy="762000"/>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2438400" y="5486400"/>
                  <a:ext cx="762000" cy="762000"/>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grpSp>
        </p:grpSp>
        <p:sp>
          <p:nvSpPr>
            <p:cNvPr id="33" name="Rectangle 32"/>
            <p:cNvSpPr/>
            <p:nvPr/>
          </p:nvSpPr>
          <p:spPr>
            <a:xfrm>
              <a:off x="1656353" y="3906061"/>
              <a:ext cx="1447799" cy="261196"/>
            </a:xfrm>
            <a:prstGeom prst="rect">
              <a:avLst/>
            </a:prstGeom>
            <a:ln>
              <a:noFill/>
            </a:ln>
          </p:spPr>
          <p:txBody>
            <a:bodyPr wrap="square">
              <a:spAutoFit/>
            </a:bodyPr>
            <a:lstStyle/>
            <a:p>
              <a:pPr algn="ctr"/>
              <a:r>
                <a:rPr lang="en-US" sz="2400" dirty="0" smtClean="0">
                  <a:solidFill>
                    <a:schemeClr val="accent6">
                      <a:lumMod val="75000"/>
                    </a:schemeClr>
                  </a:solidFill>
                  <a:latin typeface="Times New Roman" pitchFamily="18" charset="0"/>
                  <a:cs typeface="Times New Roman" pitchFamily="18" charset="0"/>
                </a:rPr>
                <a:t>Mask</a:t>
              </a:r>
              <a:endParaRPr lang="en-US" sz="2400" dirty="0">
                <a:solidFill>
                  <a:schemeClr val="accent6">
                    <a:lumMod val="75000"/>
                  </a:schemeClr>
                </a:solidFill>
              </a:endParaRPr>
            </a:p>
          </p:txBody>
        </p:sp>
      </p:grpSp>
      <p:sp>
        <p:nvSpPr>
          <p:cNvPr id="56" name="Freeform 52"/>
          <p:cNvSpPr>
            <a:spLocks/>
          </p:cNvSpPr>
          <p:nvPr/>
        </p:nvSpPr>
        <p:spPr bwMode="auto">
          <a:xfrm rot="19188536">
            <a:off x="6660535" y="2308068"/>
            <a:ext cx="1855566" cy="1719986"/>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28575">
            <a:solidFill>
              <a:srgbClr val="FFFF99"/>
            </a:solidFill>
            <a:round/>
            <a:headEnd/>
            <a:tailEnd/>
          </a:ln>
        </p:spPr>
        <p:txBody>
          <a:bodyPr wrap="none" anchor="ctr"/>
          <a:lstStyle/>
          <a:p>
            <a:endParaRPr lang="en-US">
              <a:latin typeface="Times New Roman" pitchFamily="18" charset="0"/>
              <a:cs typeface="Times New Roman" pitchFamily="18" charset="0"/>
            </a:endParaRPr>
          </a:p>
        </p:txBody>
      </p:sp>
      <p:sp>
        <p:nvSpPr>
          <p:cNvPr id="57" name="Rectangle 56"/>
          <p:cNvSpPr/>
          <p:nvPr/>
        </p:nvSpPr>
        <p:spPr>
          <a:xfrm>
            <a:off x="5791200" y="1451941"/>
            <a:ext cx="2558986" cy="461665"/>
          </a:xfrm>
          <a:prstGeom prst="rect">
            <a:avLst/>
          </a:prstGeom>
          <a:ln>
            <a:noFill/>
          </a:ln>
        </p:spPr>
        <p:txBody>
          <a:bodyPr wrap="square">
            <a:spAutoFit/>
          </a:bodyPr>
          <a:lstStyle/>
          <a:p>
            <a:pPr algn="ctr"/>
            <a:r>
              <a:rPr lang="en-US" sz="2400" dirty="0" smtClean="0">
                <a:solidFill>
                  <a:schemeClr val="accent6">
                    <a:lumMod val="75000"/>
                  </a:schemeClr>
                </a:solidFill>
                <a:latin typeface="Times New Roman" pitchFamily="18" charset="0"/>
                <a:cs typeface="Times New Roman" pitchFamily="18" charset="0"/>
              </a:rPr>
              <a:t>Scene</a:t>
            </a:r>
            <a:endParaRPr lang="en-US" sz="2400" dirty="0">
              <a:solidFill>
                <a:schemeClr val="accent6">
                  <a:lumMod val="75000"/>
                </a:schemeClr>
              </a:solidFill>
            </a:endParaRPr>
          </a:p>
        </p:txBody>
      </p:sp>
      <p:sp>
        <p:nvSpPr>
          <p:cNvPr id="58" name="Rectangle 57"/>
          <p:cNvSpPr/>
          <p:nvPr/>
        </p:nvSpPr>
        <p:spPr>
          <a:xfrm>
            <a:off x="914400" y="3737941"/>
            <a:ext cx="1905000" cy="461665"/>
          </a:xfrm>
          <a:prstGeom prst="rect">
            <a:avLst/>
          </a:prstGeom>
        </p:spPr>
        <p:txBody>
          <a:bodyPr wrap="square">
            <a:spAutoFit/>
          </a:bodyPr>
          <a:lstStyle/>
          <a:p>
            <a:pPr algn="ctr"/>
            <a:r>
              <a:rPr lang="en-US" sz="2400" dirty="0" smtClean="0">
                <a:solidFill>
                  <a:schemeClr val="accent6">
                    <a:lumMod val="75000"/>
                  </a:schemeClr>
                </a:solidFill>
                <a:latin typeface="Times New Roman" pitchFamily="18" charset="0"/>
                <a:cs typeface="Times New Roman" pitchFamily="18" charset="0"/>
              </a:rPr>
              <a:t>Aperture</a:t>
            </a:r>
            <a:endParaRPr lang="en-US" sz="2400" dirty="0">
              <a:solidFill>
                <a:schemeClr val="accent6">
                  <a:lumMod val="75000"/>
                </a:schemeClr>
              </a:solidFill>
            </a:endParaRPr>
          </a:p>
        </p:txBody>
      </p:sp>
      <p:sp>
        <p:nvSpPr>
          <p:cNvPr id="59" name="Rectangle 58"/>
          <p:cNvSpPr/>
          <p:nvPr/>
        </p:nvSpPr>
        <p:spPr>
          <a:xfrm>
            <a:off x="3276600" y="4198203"/>
            <a:ext cx="1676400" cy="461665"/>
          </a:xfrm>
          <a:prstGeom prst="rect">
            <a:avLst/>
          </a:prstGeom>
        </p:spPr>
        <p:txBody>
          <a:bodyPr wrap="square">
            <a:spAutoFit/>
          </a:bodyPr>
          <a:lstStyle/>
          <a:p>
            <a:pPr algn="ctr"/>
            <a:r>
              <a:rPr lang="en-US" sz="2400" dirty="0" smtClean="0">
                <a:solidFill>
                  <a:schemeClr val="accent6">
                    <a:lumMod val="75000"/>
                  </a:schemeClr>
                </a:solidFill>
                <a:latin typeface="Times New Roman" pitchFamily="18" charset="0"/>
                <a:cs typeface="Times New Roman" pitchFamily="18" charset="0"/>
              </a:rPr>
              <a:t>Focal Plane</a:t>
            </a:r>
            <a:endParaRPr lang="en-US" sz="2400" dirty="0">
              <a:solidFill>
                <a:schemeClr val="accent6">
                  <a:lumMod val="75000"/>
                </a:schemeClr>
              </a:solidFill>
            </a:endParaRPr>
          </a:p>
        </p:txBody>
      </p:sp>
      <p:sp>
        <p:nvSpPr>
          <p:cNvPr id="34" name="Text Box 5"/>
          <p:cNvSpPr txBox="1">
            <a:spLocks noChangeArrowheads="1"/>
          </p:cNvSpPr>
          <p:nvPr/>
        </p:nvSpPr>
        <p:spPr bwMode="auto">
          <a:xfrm>
            <a:off x="1219200" y="5486400"/>
            <a:ext cx="6629400" cy="584775"/>
          </a:xfrm>
          <a:prstGeom prst="rect">
            <a:avLst/>
          </a:prstGeom>
          <a:noFill/>
          <a:ln w="9525">
            <a:noFill/>
            <a:miter lim="800000"/>
            <a:headEnd/>
            <a:tailEnd/>
          </a:ln>
        </p:spPr>
        <p:txBody>
          <a:bodyPr wrap="square">
            <a:spAutoFit/>
          </a:bodyPr>
          <a:lstStyle/>
          <a:p>
            <a:pPr algn="ctr">
              <a:spcBef>
                <a:spcPct val="50000"/>
              </a:spcBef>
            </a:pPr>
            <a:r>
              <a:rPr lang="en-US" sz="3200" dirty="0" smtClean="0">
                <a:solidFill>
                  <a:schemeClr val="accent1">
                    <a:lumMod val="20000"/>
                    <a:lumOff val="80000"/>
                  </a:schemeClr>
                </a:solidFill>
                <a:latin typeface="Times New Roman" pitchFamily="18" charset="0"/>
                <a:cs typeface="Times New Roman" pitchFamily="18" charset="0"/>
              </a:rPr>
              <a:t>Sun for Outdoor Scene Recovery</a:t>
            </a:r>
            <a:endParaRPr lang="en-US" sz="3200" dirty="0">
              <a:solidFill>
                <a:schemeClr val="accent1">
                  <a:lumMod val="20000"/>
                  <a:lumOff val="80000"/>
                </a:schemeClr>
              </a:solidFill>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6449"/>
                                        </p:tgtEl>
                                      </p:cBhvr>
                                    </p:animEffect>
                                    <p:set>
                                      <p:cBhvr>
                                        <p:cTn id="7" dur="1" fill="hold">
                                          <p:stCondLst>
                                            <p:cond delay="499"/>
                                          </p:stCondLst>
                                        </p:cTn>
                                        <p:tgtEl>
                                          <p:spTgt spid="61644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3.46945E-18 -2.59259E-6 L 0.10833 -2.59259E-6 " pathEditMode="relative" ptsTypes="AA">
                                      <p:cBhvr>
                                        <p:cTn id="35" dur="2000" fill="hold"/>
                                        <p:tgtEl>
                                          <p:spTgt spid="4"/>
                                        </p:tgtEl>
                                        <p:attrNameLst>
                                          <p:attrName>ppt_x</p:attrName>
                                          <p:attrName>ppt_y</p:attrName>
                                        </p:attrNameLst>
                                      </p:cBhvr>
                                    </p:animMotion>
                                  </p:childTnLst>
                                </p:cTn>
                              </p:par>
                            </p:childTnLst>
                          </p:cTn>
                        </p:par>
                        <p:par>
                          <p:cTn id="36" fill="hold">
                            <p:stCondLst>
                              <p:cond delay="2000"/>
                            </p:stCondLst>
                            <p:childTnLst>
                              <p:par>
                                <p:cTn id="37" presetID="0" presetClass="path" presetSubtype="0" accel="50000" decel="50000" fill="hold" nodeType="afterEffect">
                                  <p:stCondLst>
                                    <p:cond delay="0"/>
                                  </p:stCondLst>
                                  <p:childTnLst>
                                    <p:animMotion origin="layout" path="M 0.10833 -1.48148E-6 L 0.00833 -1.48148E-6 " pathEditMode="relative" ptsTypes="AA">
                                      <p:cBhvr>
                                        <p:cTn id="38" dur="2000" fill="hold"/>
                                        <p:tgtEl>
                                          <p:spTgt spid="4"/>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0" nodeType="clickEffect">
                                  <p:stCondLst>
                                    <p:cond delay="0"/>
                                  </p:stCondLst>
                                  <p:childTnLst>
                                    <p:animScale>
                                      <p:cBhvr>
                                        <p:cTn id="42" dur="1000" fill="hold"/>
                                        <p:tgtEl>
                                          <p:spTgt spid="29"/>
                                        </p:tgtEl>
                                      </p:cBhvr>
                                      <p:by x="50000" y="50000"/>
                                    </p:animScale>
                                  </p:childTnLst>
                                </p:cTn>
                              </p:par>
                            </p:childTnLst>
                          </p:cTn>
                        </p:par>
                        <p:par>
                          <p:cTn id="43" fill="hold">
                            <p:stCondLst>
                              <p:cond delay="1000"/>
                            </p:stCondLst>
                            <p:childTnLst>
                              <p:par>
                                <p:cTn id="44" presetID="6" presetClass="emph" presetSubtype="0" fill="hold" grpId="1" nodeType="afterEffect">
                                  <p:stCondLst>
                                    <p:cond delay="0"/>
                                  </p:stCondLst>
                                  <p:childTnLst>
                                    <p:animScale>
                                      <p:cBhvr>
                                        <p:cTn id="45" dur="1000" fill="hold"/>
                                        <p:tgtEl>
                                          <p:spTgt spid="29"/>
                                        </p:tgtEl>
                                      </p:cBhvr>
                                      <p:by x="150000" y="150000"/>
                                    </p:animScale>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9" grpId="2" animBg="1"/>
      <p:bldP spid="30" grpId="0"/>
      <p:bldP spid="56" grpId="0" animBg="1"/>
      <p:bldP spid="57" grpId="0"/>
      <p:bldP spid="58" grpId="0"/>
      <p:bldP spid="59"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Text Box 5"/>
          <p:cNvSpPr txBox="1">
            <a:spLocks noChangeArrowheads="1"/>
          </p:cNvSpPr>
          <p:nvPr/>
        </p:nvSpPr>
        <p:spPr bwMode="auto">
          <a:xfrm>
            <a:off x="3810000" y="2721114"/>
            <a:ext cx="4343400" cy="707886"/>
          </a:xfrm>
          <a:prstGeom prst="rect">
            <a:avLst/>
          </a:prstGeom>
          <a:noFill/>
          <a:ln w="9525">
            <a:noFill/>
            <a:miter lim="800000"/>
            <a:headEnd/>
            <a:tailEnd/>
          </a:ln>
        </p:spPr>
        <p:txBody>
          <a:bodyPr wrap="square">
            <a:spAutoFit/>
          </a:bodyPr>
          <a:lstStyle/>
          <a:p>
            <a:pPr algn="ctr">
              <a:spcBef>
                <a:spcPct val="50000"/>
              </a:spcBef>
            </a:pPr>
            <a:r>
              <a:rPr lang="en-US" sz="2000" dirty="0" smtClean="0">
                <a:solidFill>
                  <a:schemeClr val="accent6">
                    <a:lumMod val="75000"/>
                  </a:schemeClr>
                </a:solidFill>
                <a:latin typeface="Times New Roman" pitchFamily="18" charset="0"/>
                <a:cs typeface="Times New Roman" pitchFamily="18" charset="0"/>
              </a:rPr>
              <a:t>Scene Recovery in the presence of Global Illumination and Defocus</a:t>
            </a:r>
            <a:endParaRPr lang="en-US" sz="2000" dirty="0">
              <a:solidFill>
                <a:schemeClr val="accent6">
                  <a:lumMod val="75000"/>
                </a:schemeClr>
              </a:solidFill>
              <a:latin typeface="Times New Roman" pitchFamily="18" charset="0"/>
              <a:cs typeface="Times New Roman" pitchFamily="18" charset="0"/>
            </a:endParaRPr>
          </a:p>
        </p:txBody>
      </p:sp>
      <p:grpSp>
        <p:nvGrpSpPr>
          <p:cNvPr id="21" name="Group 20"/>
          <p:cNvGrpSpPr/>
          <p:nvPr/>
        </p:nvGrpSpPr>
        <p:grpSpPr>
          <a:xfrm>
            <a:off x="457200" y="511314"/>
            <a:ext cx="2667000" cy="2917686"/>
            <a:chOff x="457200" y="609600"/>
            <a:chExt cx="2667000" cy="2917686"/>
          </a:xfrm>
        </p:grpSpPr>
        <p:sp>
          <p:nvSpPr>
            <p:cNvPr id="288775" name="Text Box 5"/>
            <p:cNvSpPr txBox="1">
              <a:spLocks noChangeArrowheads="1"/>
            </p:cNvSpPr>
            <p:nvPr/>
          </p:nvSpPr>
          <p:spPr bwMode="auto">
            <a:xfrm>
              <a:off x="457200" y="2819400"/>
              <a:ext cx="2667000" cy="707886"/>
            </a:xfrm>
            <a:prstGeom prst="rect">
              <a:avLst/>
            </a:prstGeom>
            <a:noFill/>
            <a:ln w="9525">
              <a:noFill/>
              <a:miter lim="800000"/>
              <a:headEnd/>
              <a:tailEnd/>
            </a:ln>
          </p:spPr>
          <p:txBody>
            <a:bodyPr wrap="square">
              <a:spAutoFit/>
            </a:bodyPr>
            <a:lstStyle/>
            <a:p>
              <a:pPr algn="ctr">
                <a:spcBef>
                  <a:spcPct val="50000"/>
                </a:spcBef>
              </a:pPr>
              <a:r>
                <a:rPr lang="en-US" sz="2000" dirty="0" smtClean="0">
                  <a:solidFill>
                    <a:schemeClr val="accent6">
                      <a:lumMod val="75000"/>
                    </a:schemeClr>
                  </a:solidFill>
                  <a:latin typeface="Times New Roman" pitchFamily="18" charset="0"/>
                  <a:cs typeface="Times New Roman" pitchFamily="18" charset="0"/>
                </a:rPr>
                <a:t>Defocused Illumination vs. Global </a:t>
              </a:r>
              <a:r>
                <a:rPr lang="en-US" sz="2000" dirty="0">
                  <a:solidFill>
                    <a:schemeClr val="accent6">
                      <a:lumMod val="75000"/>
                    </a:schemeClr>
                  </a:solidFill>
                  <a:latin typeface="Times New Roman" pitchFamily="18" charset="0"/>
                  <a:cs typeface="Times New Roman" pitchFamily="18" charset="0"/>
                </a:rPr>
                <a:t>Illumination</a:t>
              </a:r>
            </a:p>
          </p:txBody>
        </p:sp>
        <p:pic>
          <p:nvPicPr>
            <p:cNvPr id="12" name="Picture 29" descr="CandleFrame51"/>
            <p:cNvPicPr>
              <a:picLocks noChangeAspect="1" noChangeArrowheads="1"/>
            </p:cNvPicPr>
            <p:nvPr/>
          </p:nvPicPr>
          <p:blipFill>
            <a:blip r:embed="rId3" cstate="print"/>
            <a:srcRect/>
            <a:stretch>
              <a:fillRect/>
            </a:stretch>
          </p:blipFill>
          <p:spPr bwMode="auto">
            <a:xfrm>
              <a:off x="609600" y="609600"/>
              <a:ext cx="1084833" cy="2066544"/>
            </a:xfrm>
            <a:prstGeom prst="rect">
              <a:avLst/>
            </a:prstGeom>
            <a:noFill/>
            <a:ln w="9525">
              <a:solidFill>
                <a:srgbClr val="4D4D4D"/>
              </a:solidFill>
              <a:miter lim="800000"/>
              <a:headEnd/>
              <a:tailEnd/>
            </a:ln>
          </p:spPr>
        </p:pic>
        <p:pic>
          <p:nvPicPr>
            <p:cNvPr id="13" name="Picture 32" descr="IMG_TOT_ALLPLANES_Masked"/>
            <p:cNvPicPr>
              <a:picLocks noChangeAspect="1" noChangeArrowheads="1"/>
            </p:cNvPicPr>
            <p:nvPr/>
          </p:nvPicPr>
          <p:blipFill>
            <a:blip r:embed="rId4" cstate="print"/>
            <a:srcRect/>
            <a:stretch>
              <a:fillRect/>
            </a:stretch>
          </p:blipFill>
          <p:spPr bwMode="auto">
            <a:xfrm>
              <a:off x="1905001" y="609600"/>
              <a:ext cx="1083691" cy="2066544"/>
            </a:xfrm>
            <a:prstGeom prst="rect">
              <a:avLst/>
            </a:prstGeom>
            <a:noFill/>
            <a:ln w="9525">
              <a:solidFill>
                <a:srgbClr val="4D4D4D"/>
              </a:solidFill>
              <a:miter lim="800000"/>
              <a:headEnd/>
              <a:tailEnd/>
            </a:ln>
          </p:spPr>
        </p:pic>
      </p:grpSp>
      <p:sp>
        <p:nvSpPr>
          <p:cNvPr id="20" name="Rectangle 20"/>
          <p:cNvSpPr>
            <a:spLocks noChangeArrowheads="1"/>
          </p:cNvSpPr>
          <p:nvPr/>
        </p:nvSpPr>
        <p:spPr bwMode="auto">
          <a:xfrm>
            <a:off x="5181600" y="6096000"/>
            <a:ext cx="2895600" cy="400110"/>
          </a:xfrm>
          <a:prstGeom prst="rect">
            <a:avLst/>
          </a:prstGeom>
          <a:noFill/>
          <a:ln w="9525">
            <a:noFill/>
            <a:miter lim="800000"/>
            <a:headEnd/>
            <a:tailEnd/>
          </a:ln>
        </p:spPr>
        <p:txBody>
          <a:bodyPr wrap="square">
            <a:spAutoFit/>
          </a:bodyPr>
          <a:lstStyle/>
          <a:p>
            <a:pPr algn="ctr">
              <a:defRPr/>
            </a:pPr>
            <a:r>
              <a:rPr lang="en-US" sz="2000" dirty="0" smtClean="0">
                <a:solidFill>
                  <a:schemeClr val="accent1">
                    <a:lumMod val="40000"/>
                    <a:lumOff val="60000"/>
                  </a:schemeClr>
                </a:solidFill>
                <a:latin typeface="Times New Roman" pitchFamily="18" charset="0"/>
                <a:cs typeface="Times New Roman" pitchFamily="18" charset="0"/>
              </a:rPr>
              <a:t>Dynamic Scenes</a:t>
            </a:r>
            <a:endParaRPr lang="en-US" sz="2000" dirty="0">
              <a:solidFill>
                <a:schemeClr val="accent1">
                  <a:lumMod val="40000"/>
                  <a:lumOff val="60000"/>
                </a:schemeClr>
              </a:solidFill>
              <a:latin typeface="Times New Roman" pitchFamily="18" charset="0"/>
              <a:cs typeface="Times New Roman" pitchFamily="18" charset="0"/>
            </a:endParaRPr>
          </a:p>
        </p:txBody>
      </p:sp>
      <p:sp>
        <p:nvSpPr>
          <p:cNvPr id="26" name="Slide Number Placeholder 25"/>
          <p:cNvSpPr>
            <a:spLocks noGrp="1"/>
          </p:cNvSpPr>
          <p:nvPr>
            <p:ph type="sldNum" sz="quarter" idx="12"/>
          </p:nvPr>
        </p:nvSpPr>
        <p:spPr/>
        <p:txBody>
          <a:bodyPr/>
          <a:lstStyle/>
          <a:p>
            <a:pPr>
              <a:defRPr/>
            </a:pPr>
            <a:fld id="{C2B633D9-1C18-44F0-AFE3-313340BFA8EB}" type="slidenum">
              <a:rPr lang="en-US" smtClean="0"/>
              <a:pPr>
                <a:defRPr/>
              </a:pPr>
              <a:t>37</a:t>
            </a:fld>
            <a:endParaRPr lang="en-US"/>
          </a:p>
        </p:txBody>
      </p:sp>
      <p:sp>
        <p:nvSpPr>
          <p:cNvPr id="27" name="Text Box 5"/>
          <p:cNvSpPr txBox="1">
            <a:spLocks noChangeArrowheads="1"/>
          </p:cNvSpPr>
          <p:nvPr/>
        </p:nvSpPr>
        <p:spPr bwMode="auto">
          <a:xfrm>
            <a:off x="533400" y="6076890"/>
            <a:ext cx="3657598" cy="400110"/>
          </a:xfrm>
          <a:prstGeom prst="rect">
            <a:avLst/>
          </a:prstGeom>
          <a:noFill/>
          <a:ln w="9525">
            <a:noFill/>
            <a:miter lim="800000"/>
            <a:headEnd/>
            <a:tailEnd/>
          </a:ln>
        </p:spPr>
        <p:txBody>
          <a:bodyPr wrap="square">
            <a:spAutoFit/>
          </a:bodyPr>
          <a:lstStyle/>
          <a:p>
            <a:pPr algn="ctr">
              <a:spcBef>
                <a:spcPct val="50000"/>
              </a:spcBef>
            </a:pPr>
            <a:r>
              <a:rPr lang="en-US" sz="2000" dirty="0" smtClean="0">
                <a:solidFill>
                  <a:schemeClr val="accent1">
                    <a:lumMod val="20000"/>
                    <a:lumOff val="80000"/>
                  </a:schemeClr>
                </a:solidFill>
                <a:latin typeface="Times New Roman" pitchFamily="18" charset="0"/>
                <a:cs typeface="Times New Roman" pitchFamily="18" charset="0"/>
              </a:rPr>
              <a:t>Sun for Outdoor Scene Recovery</a:t>
            </a:r>
            <a:endParaRPr lang="en-US" sz="2000" dirty="0">
              <a:solidFill>
                <a:schemeClr val="accent1">
                  <a:lumMod val="20000"/>
                  <a:lumOff val="80000"/>
                </a:schemeClr>
              </a:solidFill>
              <a:latin typeface="Times New Roman" pitchFamily="18" charset="0"/>
              <a:cs typeface="Times New Roman" pitchFamily="18" charset="0"/>
            </a:endParaRPr>
          </a:p>
        </p:txBody>
      </p:sp>
      <p:sp>
        <p:nvSpPr>
          <p:cNvPr id="29" name="Oval 28"/>
          <p:cNvSpPr/>
          <p:nvPr/>
        </p:nvSpPr>
        <p:spPr bwMode="auto">
          <a:xfrm>
            <a:off x="762000" y="4724400"/>
            <a:ext cx="685800" cy="838200"/>
          </a:xfrm>
          <a:prstGeom prst="ellipse">
            <a:avLst/>
          </a:prstGeom>
          <a:solidFill>
            <a:srgbClr val="FFFF00"/>
          </a:solidFill>
          <a:ln w="9525">
            <a:solidFill>
              <a:srgbClr val="FF9933"/>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51" name="Rectangle 50"/>
          <p:cNvSpPr/>
          <p:nvPr/>
        </p:nvSpPr>
        <p:spPr>
          <a:xfrm>
            <a:off x="304801" y="3951457"/>
            <a:ext cx="1447799" cy="707886"/>
          </a:xfrm>
          <a:prstGeom prst="rect">
            <a:avLst/>
          </a:prstGeom>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Area Light Source</a:t>
            </a:r>
            <a:endParaRPr lang="en-US" dirty="0">
              <a:solidFill>
                <a:schemeClr val="accent6">
                  <a:lumMod val="75000"/>
                </a:schemeClr>
              </a:solidFill>
            </a:endParaRPr>
          </a:p>
        </p:txBody>
      </p:sp>
      <p:pic>
        <p:nvPicPr>
          <p:cNvPr id="56" name="Picture 2"/>
          <p:cNvPicPr>
            <a:picLocks noChangeAspect="1" noChangeArrowheads="1"/>
          </p:cNvPicPr>
          <p:nvPr/>
        </p:nvPicPr>
        <p:blipFill>
          <a:blip r:embed="rId5" cstate="print"/>
          <a:srcRect b="49733"/>
          <a:stretch>
            <a:fillRect/>
          </a:stretch>
        </p:blipFill>
        <p:spPr bwMode="auto">
          <a:xfrm>
            <a:off x="5257800" y="4114800"/>
            <a:ext cx="2743200" cy="1828800"/>
          </a:xfrm>
          <a:prstGeom prst="rect">
            <a:avLst/>
          </a:prstGeom>
          <a:noFill/>
          <a:ln w="9525">
            <a:solidFill>
              <a:schemeClr val="tx1">
                <a:lumMod val="75000"/>
                <a:lumOff val="25000"/>
              </a:schemeClr>
            </a:solidFill>
            <a:miter lim="800000"/>
            <a:headEnd/>
            <a:tailEnd/>
          </a:ln>
          <a:effectLst/>
        </p:spPr>
      </p:pic>
      <p:grpSp>
        <p:nvGrpSpPr>
          <p:cNvPr id="54" name="Group 30"/>
          <p:cNvGrpSpPr/>
          <p:nvPr/>
        </p:nvGrpSpPr>
        <p:grpSpPr>
          <a:xfrm>
            <a:off x="1403413" y="4036391"/>
            <a:ext cx="1339787" cy="1831009"/>
            <a:chOff x="1352612" y="3733798"/>
            <a:chExt cx="1447799" cy="1978622"/>
          </a:xfrm>
        </p:grpSpPr>
        <p:grpSp>
          <p:nvGrpSpPr>
            <p:cNvPr id="55" name="Group 29"/>
            <p:cNvGrpSpPr/>
            <p:nvPr/>
          </p:nvGrpSpPr>
          <p:grpSpPr>
            <a:xfrm>
              <a:off x="1752600" y="3733798"/>
              <a:ext cx="990600" cy="1978622"/>
              <a:chOff x="4800600" y="4114800"/>
              <a:chExt cx="1220788" cy="2438400"/>
            </a:xfrm>
          </p:grpSpPr>
          <p:grpSp>
            <p:nvGrpSpPr>
              <p:cNvPr id="58" name="Group 16"/>
              <p:cNvGrpSpPr/>
              <p:nvPr/>
            </p:nvGrpSpPr>
            <p:grpSpPr>
              <a:xfrm>
                <a:off x="4800600" y="4114800"/>
                <a:ext cx="763588" cy="1981994"/>
                <a:chOff x="2437606" y="4267200"/>
                <a:chExt cx="763588" cy="1981994"/>
              </a:xfrm>
            </p:grpSpPr>
            <p:grpSp>
              <p:nvGrpSpPr>
                <p:cNvPr id="69" name="Group 12"/>
                <p:cNvGrpSpPr/>
                <p:nvPr/>
              </p:nvGrpSpPr>
              <p:grpSpPr>
                <a:xfrm>
                  <a:off x="2437606" y="4267994"/>
                  <a:ext cx="763588" cy="1981200"/>
                  <a:chOff x="2437606" y="4267994"/>
                  <a:chExt cx="763588" cy="1981200"/>
                </a:xfrm>
              </p:grpSpPr>
              <p:cxnSp>
                <p:nvCxnSpPr>
                  <p:cNvPr id="72" name="Straight Connector 6"/>
                  <p:cNvCxnSpPr/>
                  <p:nvPr/>
                </p:nvCxnSpPr>
                <p:spPr>
                  <a:xfrm rot="5400000">
                    <a:off x="1828800" y="48768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1981200" y="50292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2133600" y="51816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2286000" y="53340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2438400" y="54864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2590800" y="56388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grpSp>
            <p:cxnSp>
              <p:nvCxnSpPr>
                <p:cNvPr id="70" name="Straight Connector 14"/>
                <p:cNvCxnSpPr/>
                <p:nvPr/>
              </p:nvCxnSpPr>
              <p:spPr>
                <a:xfrm rot="16200000" flipH="1">
                  <a:off x="2438400" y="4267200"/>
                  <a:ext cx="762000" cy="762000"/>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2438400" y="5486400"/>
                  <a:ext cx="762000" cy="762000"/>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grpSp>
          <p:grpSp>
            <p:nvGrpSpPr>
              <p:cNvPr id="59" name="Group 17"/>
              <p:cNvGrpSpPr/>
              <p:nvPr/>
            </p:nvGrpSpPr>
            <p:grpSpPr>
              <a:xfrm>
                <a:off x="5257800" y="4571206"/>
                <a:ext cx="763588" cy="1981994"/>
                <a:chOff x="2437606" y="4267200"/>
                <a:chExt cx="763588" cy="1981994"/>
              </a:xfrm>
            </p:grpSpPr>
            <p:grpSp>
              <p:nvGrpSpPr>
                <p:cNvPr id="60" name="Group 12"/>
                <p:cNvGrpSpPr/>
                <p:nvPr/>
              </p:nvGrpSpPr>
              <p:grpSpPr>
                <a:xfrm>
                  <a:off x="2437606" y="4267994"/>
                  <a:ext cx="763588" cy="1981200"/>
                  <a:chOff x="2437606" y="4267994"/>
                  <a:chExt cx="763588" cy="1981200"/>
                </a:xfrm>
              </p:grpSpPr>
              <p:cxnSp>
                <p:nvCxnSpPr>
                  <p:cNvPr id="63" name="Straight Connector 62"/>
                  <p:cNvCxnSpPr/>
                  <p:nvPr/>
                </p:nvCxnSpPr>
                <p:spPr>
                  <a:xfrm rot="5400000">
                    <a:off x="1828800" y="48768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981200" y="50292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133600" y="51816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286000" y="53340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438400" y="54864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590800" y="5638800"/>
                    <a:ext cx="1219200" cy="1588"/>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rot="16200000" flipH="1">
                  <a:off x="2438400" y="4267200"/>
                  <a:ext cx="762000" cy="762000"/>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2438400" y="5486400"/>
                  <a:ext cx="762000" cy="762000"/>
                </a:xfrm>
                <a:prstGeom prst="line">
                  <a:avLst/>
                </a:prstGeom>
                <a:ln w="28575">
                  <a:solidFill>
                    <a:srgbClr val="FFFFCC"/>
                  </a:solidFill>
                </a:ln>
              </p:spPr>
              <p:style>
                <a:lnRef idx="1">
                  <a:schemeClr val="accent1"/>
                </a:lnRef>
                <a:fillRef idx="0">
                  <a:schemeClr val="accent1"/>
                </a:fillRef>
                <a:effectRef idx="0">
                  <a:schemeClr val="accent1"/>
                </a:effectRef>
                <a:fontRef idx="minor">
                  <a:schemeClr val="tx1"/>
                </a:fontRef>
              </p:style>
            </p:cxnSp>
          </p:grpSp>
        </p:grpSp>
        <p:sp>
          <p:nvSpPr>
            <p:cNvPr id="57" name="Rectangle 56"/>
            <p:cNvSpPr/>
            <p:nvPr/>
          </p:nvSpPr>
          <p:spPr>
            <a:xfrm>
              <a:off x="1352612" y="5383047"/>
              <a:ext cx="1447799" cy="322361"/>
            </a:xfrm>
            <a:prstGeom prst="rect">
              <a:avLst/>
            </a:prstGeom>
            <a:ln>
              <a:noFill/>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Mask</a:t>
              </a:r>
              <a:endParaRPr lang="en-US" sz="2000" dirty="0">
                <a:solidFill>
                  <a:schemeClr val="accent6">
                    <a:lumMod val="75000"/>
                  </a:schemeClr>
                </a:solidFill>
              </a:endParaRPr>
            </a:p>
          </p:txBody>
        </p:sp>
      </p:grpSp>
      <p:sp>
        <p:nvSpPr>
          <p:cNvPr id="78" name="Freeform 52"/>
          <p:cNvSpPr>
            <a:spLocks/>
          </p:cNvSpPr>
          <p:nvPr/>
        </p:nvSpPr>
        <p:spPr bwMode="auto">
          <a:xfrm rot="19188536">
            <a:off x="3579696" y="4649383"/>
            <a:ext cx="1077565" cy="998831"/>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28575">
            <a:solidFill>
              <a:srgbClr val="FFFF99"/>
            </a:solidFill>
            <a:round/>
            <a:headEnd/>
            <a:tailEnd/>
          </a:ln>
        </p:spPr>
        <p:txBody>
          <a:bodyPr wrap="none" anchor="ctr"/>
          <a:lstStyle/>
          <a:p>
            <a:endParaRPr lang="en-US">
              <a:latin typeface="Times New Roman" pitchFamily="18" charset="0"/>
              <a:cs typeface="Times New Roman" pitchFamily="18" charset="0"/>
            </a:endParaRPr>
          </a:p>
        </p:txBody>
      </p:sp>
      <p:sp>
        <p:nvSpPr>
          <p:cNvPr id="79" name="Rectangle 78"/>
          <p:cNvSpPr/>
          <p:nvPr/>
        </p:nvSpPr>
        <p:spPr>
          <a:xfrm>
            <a:off x="3079813" y="3951457"/>
            <a:ext cx="1796987" cy="400110"/>
          </a:xfrm>
          <a:prstGeom prst="rect">
            <a:avLst/>
          </a:prstGeom>
          <a:ln>
            <a:noFill/>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Scene</a:t>
            </a:r>
            <a:endParaRPr lang="en-US" sz="2000" dirty="0">
              <a:solidFill>
                <a:schemeClr val="accent6">
                  <a:lumMod val="75000"/>
                </a:schemeClr>
              </a:solidFill>
            </a:endParaRPr>
          </a:p>
        </p:txBody>
      </p:sp>
      <p:pic>
        <p:nvPicPr>
          <p:cNvPr id="40" name="Picture 2" descr="F:\ReconstructionOfTranslucentObjects\ShapeFromProjectorDefocus\TechReport\TechReport\Figures\WhiteSceneResults\DepthMapWhiteSceneFocusProcessed.tif"/>
          <p:cNvPicPr>
            <a:picLocks noChangeAspect="1" noChangeArrowheads="1"/>
          </p:cNvPicPr>
          <p:nvPr/>
        </p:nvPicPr>
        <p:blipFill>
          <a:blip r:embed="rId6" cstate="print"/>
          <a:srcRect/>
          <a:stretch>
            <a:fillRect/>
          </a:stretch>
        </p:blipFill>
        <p:spPr bwMode="auto">
          <a:xfrm>
            <a:off x="3581400" y="762000"/>
            <a:ext cx="2463638" cy="1676400"/>
          </a:xfrm>
          <a:prstGeom prst="rect">
            <a:avLst/>
          </a:prstGeom>
          <a:noFill/>
          <a:ln>
            <a:solidFill>
              <a:schemeClr val="accent6">
                <a:lumMod val="50000"/>
              </a:schemeClr>
            </a:solidFill>
          </a:ln>
        </p:spPr>
      </p:pic>
      <p:pic>
        <p:nvPicPr>
          <p:cNvPr id="41" name="Picture 2" descr="C:\Documents and Settings\mohit\Desktop\ppts+pdfs\CVPR Talk\ColorBalancedImages\OrganicScene02\IMG_GLO_ALL_PLANES_Processed.tif"/>
          <p:cNvPicPr>
            <a:picLocks noChangeAspect="1" noChangeArrowheads="1"/>
          </p:cNvPicPr>
          <p:nvPr/>
        </p:nvPicPr>
        <p:blipFill>
          <a:blip r:embed="rId7" cstate="print"/>
          <a:srcRect/>
          <a:stretch>
            <a:fillRect/>
          </a:stretch>
        </p:blipFill>
        <p:spPr bwMode="auto">
          <a:xfrm>
            <a:off x="6172200" y="762000"/>
            <a:ext cx="2590800" cy="1673352"/>
          </a:xfrm>
          <a:prstGeom prst="rect">
            <a:avLst/>
          </a:prstGeom>
          <a:noFill/>
          <a:ln>
            <a:solidFill>
              <a:schemeClr val="tx1">
                <a:lumMod val="75000"/>
                <a:lumOff val="25000"/>
              </a:schemeClr>
            </a:solidFill>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87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3" grpId="0"/>
      <p:bldP spid="20" grpId="0"/>
      <p:bldP spid="27" grpId="0"/>
      <p:bldP spid="29" grpId="0" animBg="1"/>
      <p:bldP spid="51" grpId="0"/>
      <p:bldP spid="78" grpId="0" animBg="1"/>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2"/>
          <p:cNvGrpSpPr>
            <a:grpSpLocks/>
          </p:cNvGrpSpPr>
          <p:nvPr/>
        </p:nvGrpSpPr>
        <p:grpSpPr bwMode="auto">
          <a:xfrm>
            <a:off x="5334000" y="1143000"/>
            <a:ext cx="1524000" cy="2075257"/>
            <a:chOff x="7145213" y="4529214"/>
            <a:chExt cx="1615638" cy="925820"/>
          </a:xfrm>
        </p:grpSpPr>
        <p:sp>
          <p:nvSpPr>
            <p:cNvPr id="90" name="TextBox 77"/>
            <p:cNvSpPr txBox="1">
              <a:spLocks noChangeArrowheads="1"/>
            </p:cNvSpPr>
            <p:nvPr/>
          </p:nvSpPr>
          <p:spPr bwMode="auto">
            <a:xfrm>
              <a:off x="7145213" y="4529214"/>
              <a:ext cx="1615638" cy="178498"/>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Focal </a:t>
              </a:r>
              <a:r>
                <a:rPr lang="en-US" sz="2000" dirty="0">
                  <a:solidFill>
                    <a:schemeClr val="accent6">
                      <a:lumMod val="75000"/>
                    </a:schemeClr>
                  </a:solidFill>
                  <a:latin typeface="Times New Roman" pitchFamily="18" charset="0"/>
                  <a:cs typeface="Times New Roman" pitchFamily="18" charset="0"/>
                </a:rPr>
                <a:t>Plane</a:t>
              </a:r>
            </a:p>
          </p:txBody>
        </p:sp>
        <p:cxnSp>
          <p:nvCxnSpPr>
            <p:cNvPr id="91" name="Straight Connector 90"/>
            <p:cNvCxnSpPr/>
            <p:nvPr/>
          </p:nvCxnSpPr>
          <p:spPr bwMode="auto">
            <a:xfrm rot="5400000">
              <a:off x="7638173" y="5095552"/>
              <a:ext cx="717674" cy="1289"/>
            </a:xfrm>
            <a:prstGeom prst="line">
              <a:avLst/>
            </a:prstGeom>
            <a:ln>
              <a:solidFill>
                <a:srgbClr val="C00000"/>
              </a:solidFill>
              <a:prstDash val="sysDash"/>
            </a:ln>
          </p:spPr>
          <p:style>
            <a:lnRef idx="2">
              <a:schemeClr val="accent2"/>
            </a:lnRef>
            <a:fillRef idx="0">
              <a:schemeClr val="accent2"/>
            </a:fillRef>
            <a:effectRef idx="1">
              <a:schemeClr val="accent2"/>
            </a:effectRef>
            <a:fontRef idx="minor">
              <a:schemeClr val="tx1"/>
            </a:fontRef>
          </p:style>
        </p:cxnSp>
      </p:grpSp>
      <p:sp>
        <p:nvSpPr>
          <p:cNvPr id="58" name="Text Box 25"/>
          <p:cNvSpPr txBox="1">
            <a:spLocks noChangeArrowheads="1"/>
          </p:cNvSpPr>
          <p:nvPr/>
        </p:nvSpPr>
        <p:spPr bwMode="auto">
          <a:xfrm>
            <a:off x="1066800" y="1641397"/>
            <a:ext cx="1690476" cy="400110"/>
          </a:xfrm>
          <a:prstGeom prst="rect">
            <a:avLst/>
          </a:prstGeom>
          <a:noFill/>
          <a:ln w="9525">
            <a:noFill/>
            <a:miter lim="800000"/>
            <a:headEnd/>
            <a:tailEnd/>
          </a:ln>
        </p:spPr>
        <p:txBody>
          <a:bodyPr wrap="square">
            <a:spAutoFit/>
          </a:bodyPr>
          <a:lstStyle/>
          <a:p>
            <a:r>
              <a:rPr lang="en-US" altLang="zh-CN" sz="2000" dirty="0" smtClean="0">
                <a:solidFill>
                  <a:schemeClr val="accent6">
                    <a:lumMod val="75000"/>
                  </a:schemeClr>
                </a:solidFill>
                <a:latin typeface="Times New Roman" pitchFamily="18" charset="0"/>
                <a:cs typeface="Times New Roman" pitchFamily="18" charset="0"/>
              </a:rPr>
              <a:t>Image Plane</a:t>
            </a:r>
            <a:endParaRPr lang="en-US" altLang="zh-CN" sz="2000" dirty="0">
              <a:solidFill>
                <a:schemeClr val="accent6">
                  <a:lumMod val="75000"/>
                </a:schemeClr>
              </a:solidFill>
              <a:latin typeface="Times New Roman" pitchFamily="18" charset="0"/>
              <a:cs typeface="Times New Roman" pitchFamily="18" charset="0"/>
            </a:endParaRPr>
          </a:p>
        </p:txBody>
      </p:sp>
      <p:sp>
        <p:nvSpPr>
          <p:cNvPr id="60" name="TextBox 76"/>
          <p:cNvSpPr txBox="1">
            <a:spLocks noChangeArrowheads="1"/>
          </p:cNvSpPr>
          <p:nvPr/>
        </p:nvSpPr>
        <p:spPr bwMode="auto">
          <a:xfrm>
            <a:off x="3144178" y="2738585"/>
            <a:ext cx="1046822" cy="400110"/>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Lens</a:t>
            </a:r>
            <a:endParaRPr lang="en-US" sz="2000" dirty="0">
              <a:solidFill>
                <a:schemeClr val="accent6">
                  <a:lumMod val="75000"/>
                </a:schemeClr>
              </a:solidFill>
              <a:latin typeface="Times New Roman" pitchFamily="18" charset="0"/>
              <a:cs typeface="Times New Roman" pitchFamily="18" charset="0"/>
            </a:endParaRPr>
          </a:p>
        </p:txBody>
      </p:sp>
      <p:sp>
        <p:nvSpPr>
          <p:cNvPr id="61" name="Rectangle 60"/>
          <p:cNvSpPr/>
          <p:nvPr/>
        </p:nvSpPr>
        <p:spPr>
          <a:xfrm>
            <a:off x="2085552" y="1999062"/>
            <a:ext cx="1052724" cy="681174"/>
          </a:xfrm>
          <a:prstGeom prst="rect">
            <a:avLst/>
          </a:prstGeom>
          <a:noFill/>
          <a:ln w="127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Oval 20"/>
          <p:cNvSpPr>
            <a:spLocks noChangeArrowheads="1"/>
          </p:cNvSpPr>
          <p:nvPr/>
        </p:nvSpPr>
        <p:spPr bwMode="auto">
          <a:xfrm>
            <a:off x="2267712" y="2227662"/>
            <a:ext cx="246888" cy="246888"/>
          </a:xfrm>
          <a:prstGeom prst="ellipse">
            <a:avLst/>
          </a:prstGeom>
          <a:solidFill>
            <a:srgbClr val="FFFF99"/>
          </a:solidFill>
          <a:ln w="9525">
            <a:noFill/>
            <a:round/>
            <a:headEnd/>
            <a:tailEnd/>
          </a:ln>
        </p:spPr>
        <p:txBody>
          <a:bodyPr wrap="none" anchor="ctr"/>
          <a:lstStyle/>
          <a:p>
            <a:endParaRPr lang="en-US" sz="1600">
              <a:latin typeface="Times New Roman" pitchFamily="18" charset="0"/>
              <a:cs typeface="Times New Roman" pitchFamily="18" charset="0"/>
            </a:endParaRPr>
          </a:p>
        </p:txBody>
      </p:sp>
      <p:grpSp>
        <p:nvGrpSpPr>
          <p:cNvPr id="3" name="Group 56"/>
          <p:cNvGrpSpPr>
            <a:grpSpLocks noChangeAspect="1"/>
          </p:cNvGrpSpPr>
          <p:nvPr/>
        </p:nvGrpSpPr>
        <p:grpSpPr>
          <a:xfrm>
            <a:off x="2675866" y="1999062"/>
            <a:ext cx="67334" cy="685800"/>
            <a:chOff x="5934456" y="3429000"/>
            <a:chExt cx="164592" cy="1676400"/>
          </a:xfrm>
        </p:grpSpPr>
        <p:cxnSp>
          <p:nvCxnSpPr>
            <p:cNvPr id="72" name="Straight Connector 71"/>
            <p:cNvCxnSpPr/>
            <p:nvPr/>
          </p:nvCxnSpPr>
          <p:spPr>
            <a:xfrm>
              <a:off x="5934456" y="3429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5106194"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5248656"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934456" y="5103309"/>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34456" y="4953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934456" y="4800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934456" y="4648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934456" y="4495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934456" y="4343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34456" y="4191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934456" y="4038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934456" y="3886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934456" y="3733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934456" y="3581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grpSp>
      <p:sp>
        <p:nvSpPr>
          <p:cNvPr id="106" name="Rectangle 105"/>
          <p:cNvSpPr/>
          <p:nvPr/>
        </p:nvSpPr>
        <p:spPr bwMode="auto">
          <a:xfrm>
            <a:off x="3089508" y="2075262"/>
            <a:ext cx="76200" cy="533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67" name="Oval 66"/>
          <p:cNvSpPr/>
          <p:nvPr/>
        </p:nvSpPr>
        <p:spPr bwMode="auto">
          <a:xfrm>
            <a:off x="3138276" y="1999062"/>
            <a:ext cx="117592" cy="685800"/>
          </a:xfrm>
          <a:prstGeom prst="ellipse">
            <a:avLst/>
          </a:prstGeom>
          <a:solidFill>
            <a:srgbClr val="FFFF99"/>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Times New Roman" pitchFamily="18" charset="0"/>
              <a:cs typeface="Times New Roman" pitchFamily="18" charset="0"/>
            </a:endParaRPr>
          </a:p>
        </p:txBody>
      </p:sp>
      <p:sp>
        <p:nvSpPr>
          <p:cNvPr id="109" name="Freeform 108"/>
          <p:cNvSpPr/>
          <p:nvPr/>
        </p:nvSpPr>
        <p:spPr bwMode="auto">
          <a:xfrm>
            <a:off x="2751117" y="2086539"/>
            <a:ext cx="3372592" cy="534390"/>
          </a:xfrm>
          <a:custGeom>
            <a:avLst/>
            <a:gdLst>
              <a:gd name="connsiteX0" fmla="*/ 3372592 w 3372592"/>
              <a:gd name="connsiteY0" fmla="*/ 451262 h 534390"/>
              <a:gd name="connsiteX1" fmla="*/ 391886 w 3372592"/>
              <a:gd name="connsiteY1" fmla="*/ 0 h 534390"/>
              <a:gd name="connsiteX2" fmla="*/ 0 w 3372592"/>
              <a:gd name="connsiteY2" fmla="*/ 213756 h 534390"/>
              <a:gd name="connsiteX3" fmla="*/ 380010 w 3372592"/>
              <a:gd name="connsiteY3" fmla="*/ 534390 h 534390"/>
              <a:gd name="connsiteX4" fmla="*/ 3372592 w 3372592"/>
              <a:gd name="connsiteY4" fmla="*/ 451262 h 53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592" h="534390">
                <a:moveTo>
                  <a:pt x="3372592" y="451262"/>
                </a:moveTo>
                <a:lnTo>
                  <a:pt x="391886" y="0"/>
                </a:lnTo>
                <a:lnTo>
                  <a:pt x="0" y="213756"/>
                </a:lnTo>
                <a:lnTo>
                  <a:pt x="380010" y="534390"/>
                </a:lnTo>
                <a:lnTo>
                  <a:pt x="3372592" y="451262"/>
                </a:lnTo>
                <a:close/>
              </a:path>
            </a:pathLst>
          </a:custGeom>
          <a:solidFill>
            <a:srgbClr val="FFCC66">
              <a:alpha val="40000"/>
            </a:srgbClr>
          </a:solidFill>
          <a:ln w="9525">
            <a:solidFill>
              <a:srgbClr val="FFCC66"/>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07" name="TextBox 76"/>
          <p:cNvSpPr txBox="1">
            <a:spLocks noChangeArrowheads="1"/>
          </p:cNvSpPr>
          <p:nvPr/>
        </p:nvSpPr>
        <p:spPr bwMode="auto">
          <a:xfrm>
            <a:off x="2057400" y="2738585"/>
            <a:ext cx="1295400" cy="400110"/>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Projector</a:t>
            </a:r>
            <a:endParaRPr lang="en-US" sz="2000" dirty="0">
              <a:solidFill>
                <a:schemeClr val="accent6">
                  <a:lumMod val="75000"/>
                </a:schemeClr>
              </a:solidFill>
              <a:latin typeface="Times New Roman" pitchFamily="18" charset="0"/>
              <a:cs typeface="Times New Roman" pitchFamily="18" charset="0"/>
            </a:endParaRPr>
          </a:p>
        </p:txBody>
      </p:sp>
      <p:sp>
        <p:nvSpPr>
          <p:cNvPr id="121" name="Oval 120"/>
          <p:cNvSpPr/>
          <p:nvPr/>
        </p:nvSpPr>
        <p:spPr bwMode="auto">
          <a:xfrm>
            <a:off x="2627376" y="2162739"/>
            <a:ext cx="152400" cy="381000"/>
          </a:xfrm>
          <a:prstGeom prst="ellipse">
            <a:avLst/>
          </a:prstGeom>
          <a:noFill/>
          <a:ln w="34925">
            <a:solidFill>
              <a:srgbClr val="FFFF00"/>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22" name="Text Box 25"/>
          <p:cNvSpPr txBox="1">
            <a:spLocks noChangeArrowheads="1"/>
          </p:cNvSpPr>
          <p:nvPr/>
        </p:nvSpPr>
        <p:spPr bwMode="auto">
          <a:xfrm>
            <a:off x="2729124" y="1629339"/>
            <a:ext cx="1080876" cy="400110"/>
          </a:xfrm>
          <a:prstGeom prst="rect">
            <a:avLst/>
          </a:prstGeom>
          <a:noFill/>
          <a:ln w="9525">
            <a:noFill/>
            <a:miter lim="800000"/>
            <a:headEnd/>
            <a:tailEnd/>
          </a:ln>
        </p:spPr>
        <p:txBody>
          <a:bodyPr wrap="square">
            <a:spAutoFit/>
          </a:bodyPr>
          <a:lstStyle/>
          <a:p>
            <a:r>
              <a:rPr lang="en-US" altLang="zh-CN" sz="2000" dirty="0" smtClean="0">
                <a:solidFill>
                  <a:schemeClr val="accent6">
                    <a:lumMod val="75000"/>
                  </a:schemeClr>
                </a:solidFill>
                <a:latin typeface="Times New Roman" pitchFamily="18" charset="0"/>
                <a:cs typeface="Times New Roman" pitchFamily="18" charset="0"/>
              </a:rPr>
              <a:t>Defocus </a:t>
            </a:r>
            <a:endParaRPr lang="en-US" altLang="zh-CN" sz="2000" dirty="0">
              <a:solidFill>
                <a:schemeClr val="accent6">
                  <a:lumMod val="75000"/>
                </a:schemeClr>
              </a:solidFill>
              <a:latin typeface="Times New Roman" pitchFamily="18" charset="0"/>
              <a:cs typeface="Times New Roman" pitchFamily="18" charset="0"/>
            </a:endParaRPr>
          </a:p>
        </p:txBody>
      </p:sp>
      <p:cxnSp>
        <p:nvCxnSpPr>
          <p:cNvPr id="128" name="Straight Arrow Connector 127"/>
          <p:cNvCxnSpPr/>
          <p:nvPr/>
        </p:nvCxnSpPr>
        <p:spPr>
          <a:xfrm rot="10800000">
            <a:off x="3276600" y="2696139"/>
            <a:ext cx="152400" cy="76200"/>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Freeform 109"/>
          <p:cNvSpPr/>
          <p:nvPr/>
        </p:nvSpPr>
        <p:spPr bwMode="auto">
          <a:xfrm>
            <a:off x="2751117" y="2061799"/>
            <a:ext cx="3360717" cy="558140"/>
          </a:xfrm>
          <a:custGeom>
            <a:avLst/>
            <a:gdLst>
              <a:gd name="connsiteX0" fmla="*/ 3360717 w 3360717"/>
              <a:gd name="connsiteY0" fmla="*/ 463137 h 558140"/>
              <a:gd name="connsiteX1" fmla="*/ 380010 w 3360717"/>
              <a:gd name="connsiteY1" fmla="*/ 0 h 558140"/>
              <a:gd name="connsiteX2" fmla="*/ 0 w 3360717"/>
              <a:gd name="connsiteY2" fmla="*/ 106878 h 558140"/>
              <a:gd name="connsiteX3" fmla="*/ 0 w 3360717"/>
              <a:gd name="connsiteY3" fmla="*/ 391886 h 558140"/>
              <a:gd name="connsiteX4" fmla="*/ 403761 w 3360717"/>
              <a:gd name="connsiteY4" fmla="*/ 558140 h 558140"/>
              <a:gd name="connsiteX5" fmla="*/ 3360717 w 3360717"/>
              <a:gd name="connsiteY5" fmla="*/ 463137 h 5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0717" h="558140">
                <a:moveTo>
                  <a:pt x="3360717" y="463137"/>
                </a:moveTo>
                <a:lnTo>
                  <a:pt x="380010" y="0"/>
                </a:lnTo>
                <a:lnTo>
                  <a:pt x="0" y="106878"/>
                </a:lnTo>
                <a:lnTo>
                  <a:pt x="0" y="391886"/>
                </a:lnTo>
                <a:lnTo>
                  <a:pt x="403761" y="558140"/>
                </a:lnTo>
                <a:lnTo>
                  <a:pt x="3360717" y="463137"/>
                </a:lnTo>
                <a:close/>
              </a:path>
            </a:pathLst>
          </a:custGeom>
          <a:solidFill>
            <a:srgbClr val="FFCC66">
              <a:alpha val="40000"/>
            </a:srgbClr>
          </a:solidFill>
          <a:ln w="9525">
            <a:solidFill>
              <a:srgbClr val="FFCC66"/>
            </a:solidFill>
            <a:round/>
            <a:headEnd/>
            <a:tailEnd/>
          </a:ln>
        </p:spPr>
        <p:txBody>
          <a:bodyPr wrap="none" rtlCol="0" anchor="ctr"/>
          <a:lstStyle/>
          <a:p>
            <a:pPr algn="ctr"/>
            <a:endParaRPr lang="en-US">
              <a:latin typeface="Times New Roman" pitchFamily="18" charset="0"/>
              <a:cs typeface="Times New Roman" pitchFamily="18" charset="0"/>
            </a:endParaRPr>
          </a:p>
        </p:txBody>
      </p:sp>
      <p:cxnSp>
        <p:nvCxnSpPr>
          <p:cNvPr id="124" name="Straight Arrow Connector 123"/>
          <p:cNvCxnSpPr/>
          <p:nvPr/>
        </p:nvCxnSpPr>
        <p:spPr>
          <a:xfrm rot="16200000" flipH="1">
            <a:off x="2330136" y="1978261"/>
            <a:ext cx="361890" cy="297762"/>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10800000" flipV="1">
            <a:off x="2819400" y="1934139"/>
            <a:ext cx="228600" cy="152400"/>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Text Box 5"/>
          <p:cNvSpPr txBox="1">
            <a:spLocks noChangeArrowheads="1"/>
          </p:cNvSpPr>
          <p:nvPr/>
        </p:nvSpPr>
        <p:spPr bwMode="auto">
          <a:xfrm>
            <a:off x="0" y="218182"/>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Defocused Illumination</a:t>
            </a:r>
            <a:endParaRPr lang="en-US" sz="3600" dirty="0">
              <a:solidFill>
                <a:srgbClr val="FFFF99"/>
              </a:solidFill>
              <a:latin typeface="Times New Roman" pitchFamily="18" charset="0"/>
              <a:cs typeface="Times New Roman" pitchFamily="18" charset="0"/>
            </a:endParaRPr>
          </a:p>
        </p:txBody>
      </p:sp>
      <p:sp>
        <p:nvSpPr>
          <p:cNvPr id="99" name="Freeform 26"/>
          <p:cNvSpPr>
            <a:spLocks/>
          </p:cNvSpPr>
          <p:nvPr/>
        </p:nvSpPr>
        <p:spPr bwMode="auto">
          <a:xfrm rot="18883618">
            <a:off x="5471181" y="2013372"/>
            <a:ext cx="1340175" cy="961774"/>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31750">
            <a:solidFill>
              <a:srgbClr val="FFFF99"/>
            </a:solidFill>
            <a:round/>
            <a:headEnd/>
            <a:tailEnd/>
          </a:ln>
        </p:spPr>
        <p:txBody>
          <a:bodyPr wrap="none" anchor="ctr"/>
          <a:lstStyle/>
          <a:p>
            <a:endParaRPr lang="en-US">
              <a:latin typeface="Times New Roman" pitchFamily="18" charset="0"/>
              <a:cs typeface="Times New Roman" pitchFamily="18" charset="0"/>
            </a:endParaRPr>
          </a:p>
        </p:txBody>
      </p:sp>
      <p:sp>
        <p:nvSpPr>
          <p:cNvPr id="116" name="Freeform 26"/>
          <p:cNvSpPr>
            <a:spLocks/>
          </p:cNvSpPr>
          <p:nvPr/>
        </p:nvSpPr>
        <p:spPr bwMode="auto">
          <a:xfrm rot="18883618">
            <a:off x="5471181" y="2013607"/>
            <a:ext cx="1340175" cy="961774"/>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31750">
            <a:solidFill>
              <a:srgbClr val="FFFF99"/>
            </a:solidFill>
            <a:round/>
            <a:headEnd/>
            <a:tailEnd/>
          </a:ln>
        </p:spPr>
        <p:txBody>
          <a:bodyPr wrap="none" anchor="ctr"/>
          <a:lstStyle/>
          <a:p>
            <a:endParaRPr lang="en-US">
              <a:latin typeface="Times New Roman" pitchFamily="18" charset="0"/>
              <a:cs typeface="Times New Roman" pitchFamily="18" charset="0"/>
            </a:endParaRPr>
          </a:p>
        </p:txBody>
      </p:sp>
      <p:sp>
        <p:nvSpPr>
          <p:cNvPr id="117" name="Text Box 28"/>
          <p:cNvSpPr txBox="1">
            <a:spLocks noChangeArrowheads="1"/>
          </p:cNvSpPr>
          <p:nvPr/>
        </p:nvSpPr>
        <p:spPr bwMode="auto">
          <a:xfrm>
            <a:off x="5257800" y="2933587"/>
            <a:ext cx="965565" cy="438324"/>
          </a:xfrm>
          <a:prstGeom prst="rect">
            <a:avLst/>
          </a:prstGeom>
          <a:noFill/>
          <a:ln w="9525">
            <a:noFill/>
            <a:miter lim="800000"/>
            <a:headEnd/>
            <a:tailEnd/>
          </a:ln>
        </p:spPr>
        <p:txBody>
          <a:bodyPr wrap="square">
            <a:spAutoFit/>
          </a:bodyPr>
          <a:lstStyle/>
          <a:p>
            <a:r>
              <a:rPr lang="en-US" altLang="zh-CN" sz="2000" dirty="0">
                <a:solidFill>
                  <a:schemeClr val="accent6">
                    <a:lumMod val="75000"/>
                  </a:schemeClr>
                </a:solidFill>
                <a:latin typeface="Times New Roman" pitchFamily="18" charset="0"/>
                <a:cs typeface="Times New Roman" pitchFamily="18" charset="0"/>
              </a:rPr>
              <a:t>Scene</a:t>
            </a:r>
          </a:p>
        </p:txBody>
      </p:sp>
      <p:sp>
        <p:nvSpPr>
          <p:cNvPr id="43" name="Text Box 5"/>
          <p:cNvSpPr txBox="1">
            <a:spLocks noChangeArrowheads="1"/>
          </p:cNvSpPr>
          <p:nvPr/>
        </p:nvSpPr>
        <p:spPr bwMode="auto">
          <a:xfrm>
            <a:off x="6324600" y="6553200"/>
            <a:ext cx="3200400" cy="307777"/>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400" dirty="0" smtClean="0">
                <a:solidFill>
                  <a:schemeClr val="tx1">
                    <a:lumMod val="50000"/>
                    <a:lumOff val="50000"/>
                  </a:schemeClr>
                </a:solidFill>
                <a:latin typeface="Times New Roman" pitchFamily="18" charset="0"/>
                <a:cs typeface="Times New Roman" pitchFamily="18" charset="0"/>
              </a:rPr>
              <a:t>Slide adapted from Zhang et al</a:t>
            </a:r>
            <a:endParaRPr lang="en-US" sz="1400" dirty="0">
              <a:solidFill>
                <a:schemeClr val="tx1">
                  <a:lumMod val="50000"/>
                  <a:lumOff val="50000"/>
                </a:schemeClr>
              </a:solidFill>
              <a:latin typeface="Times New Roman" pitchFamily="18" charset="0"/>
              <a:cs typeface="Times New Roman" pitchFamily="18" charset="0"/>
            </a:endParaRPr>
          </a:p>
        </p:txBody>
      </p:sp>
      <p:pic>
        <p:nvPicPr>
          <p:cNvPr id="65" name="Picture 2" descr="girl_l_b4_r10"/>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041892" y="4705836"/>
            <a:ext cx="682277" cy="1153434"/>
          </a:xfrm>
          <a:prstGeom prst="rect">
            <a:avLst/>
          </a:prstGeom>
          <a:noFill/>
        </p:spPr>
      </p:pic>
      <p:pic>
        <p:nvPicPr>
          <p:cNvPr id="66" name="Picture 3" descr="girl_r_r10"/>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940995" y="4468970"/>
            <a:ext cx="904553" cy="1529330"/>
          </a:xfrm>
          <a:prstGeom prst="rect">
            <a:avLst/>
          </a:prstGeom>
          <a:noFill/>
        </p:spPr>
      </p:pic>
      <p:pic>
        <p:nvPicPr>
          <p:cNvPr id="68" name="Picture 5" descr="girl_m_r10"/>
          <p:cNvPicPr>
            <a:picLocks noChangeAspect="1" noChangeArrowheads="1"/>
          </p:cNvPicPr>
          <p:nvPr/>
        </p:nvPicPr>
        <p:blipFill>
          <a:blip r:embed="rId5" cstate="print"/>
          <a:srcRect/>
          <a:stretch>
            <a:fillRect/>
          </a:stretch>
        </p:blipFill>
        <p:spPr bwMode="auto">
          <a:xfrm>
            <a:off x="3847264" y="4631172"/>
            <a:ext cx="899404" cy="1520747"/>
          </a:xfrm>
          <a:prstGeom prst="rect">
            <a:avLst/>
          </a:prstGeom>
          <a:noFill/>
          <a:ln w="9525">
            <a:noFill/>
            <a:miter lim="800000"/>
            <a:headEnd/>
            <a:tailEnd/>
          </a:ln>
        </p:spPr>
      </p:pic>
      <p:pic>
        <p:nvPicPr>
          <p:cNvPr id="69" name="Picture 6" descr="epson_emp_tw600_projector2"/>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5375736" y="4136843"/>
            <a:ext cx="963769" cy="491754"/>
          </a:xfrm>
          <a:prstGeom prst="rect">
            <a:avLst/>
          </a:prstGeom>
          <a:noFill/>
          <a:ln w="9525">
            <a:noFill/>
            <a:miter lim="800000"/>
            <a:headEnd/>
            <a:tailEnd/>
          </a:ln>
        </p:spPr>
      </p:pic>
      <p:sp>
        <p:nvSpPr>
          <p:cNvPr id="70" name="Line 7"/>
          <p:cNvSpPr>
            <a:spLocks noChangeShapeType="1"/>
          </p:cNvSpPr>
          <p:nvPr/>
        </p:nvSpPr>
        <p:spPr bwMode="auto">
          <a:xfrm flipH="1">
            <a:off x="2940995" y="4463821"/>
            <a:ext cx="3017465" cy="9441"/>
          </a:xfrm>
          <a:prstGeom prst="line">
            <a:avLst/>
          </a:prstGeom>
          <a:noFill/>
          <a:ln w="19050">
            <a:solidFill>
              <a:srgbClr val="CCFFFF"/>
            </a:solidFill>
            <a:prstDash val="dash"/>
            <a:round/>
            <a:headEnd/>
            <a:tailEnd/>
          </a:ln>
          <a:effectLst/>
        </p:spPr>
        <p:txBody>
          <a:bodyPr/>
          <a:lstStyle/>
          <a:p>
            <a:endParaRPr lang="en-US"/>
          </a:p>
        </p:txBody>
      </p:sp>
      <p:sp>
        <p:nvSpPr>
          <p:cNvPr id="71" name="Line 8"/>
          <p:cNvSpPr>
            <a:spLocks noChangeShapeType="1"/>
          </p:cNvSpPr>
          <p:nvPr/>
        </p:nvSpPr>
        <p:spPr bwMode="auto">
          <a:xfrm flipH="1">
            <a:off x="5724169" y="4463821"/>
            <a:ext cx="239440" cy="363023"/>
          </a:xfrm>
          <a:prstGeom prst="line">
            <a:avLst/>
          </a:prstGeom>
          <a:noFill/>
          <a:ln w="19050">
            <a:solidFill>
              <a:srgbClr val="CCFFFF"/>
            </a:solidFill>
            <a:prstDash val="dash"/>
            <a:round/>
            <a:headEnd/>
            <a:tailEnd/>
          </a:ln>
          <a:effectLst/>
        </p:spPr>
        <p:txBody>
          <a:bodyPr/>
          <a:lstStyle/>
          <a:p>
            <a:endParaRPr lang="en-US"/>
          </a:p>
        </p:txBody>
      </p:sp>
      <p:sp>
        <p:nvSpPr>
          <p:cNvPr id="77" name="Line 9"/>
          <p:cNvSpPr>
            <a:spLocks noChangeShapeType="1"/>
          </p:cNvSpPr>
          <p:nvPr/>
        </p:nvSpPr>
        <p:spPr bwMode="auto">
          <a:xfrm flipH="1">
            <a:off x="5731893" y="4474119"/>
            <a:ext cx="231717" cy="1376568"/>
          </a:xfrm>
          <a:prstGeom prst="line">
            <a:avLst/>
          </a:prstGeom>
          <a:noFill/>
          <a:ln w="19050">
            <a:solidFill>
              <a:srgbClr val="CCFFFF"/>
            </a:solidFill>
            <a:prstDash val="dash"/>
            <a:round/>
            <a:headEnd/>
            <a:tailEnd/>
          </a:ln>
          <a:effectLst/>
        </p:spPr>
        <p:txBody>
          <a:bodyPr/>
          <a:lstStyle/>
          <a:p>
            <a:endParaRPr lang="en-US"/>
          </a:p>
        </p:txBody>
      </p:sp>
      <p:sp>
        <p:nvSpPr>
          <p:cNvPr id="78" name="Line 10"/>
          <p:cNvSpPr>
            <a:spLocks noChangeShapeType="1"/>
          </p:cNvSpPr>
          <p:nvPr/>
        </p:nvSpPr>
        <p:spPr bwMode="auto">
          <a:xfrm flipH="1">
            <a:off x="5053907" y="4468970"/>
            <a:ext cx="909702" cy="234291"/>
          </a:xfrm>
          <a:prstGeom prst="line">
            <a:avLst/>
          </a:prstGeom>
          <a:noFill/>
          <a:ln w="19050">
            <a:solidFill>
              <a:srgbClr val="CCFFFF"/>
            </a:solidFill>
            <a:prstDash val="dash"/>
            <a:round/>
            <a:headEnd/>
            <a:tailEnd/>
          </a:ln>
          <a:effectLst/>
        </p:spPr>
        <p:txBody>
          <a:bodyPr/>
          <a:lstStyle/>
          <a:p>
            <a:endParaRPr lang="en-US"/>
          </a:p>
        </p:txBody>
      </p:sp>
      <p:sp>
        <p:nvSpPr>
          <p:cNvPr id="80" name="Line 11"/>
          <p:cNvSpPr>
            <a:spLocks noChangeShapeType="1"/>
          </p:cNvSpPr>
          <p:nvPr/>
        </p:nvSpPr>
        <p:spPr bwMode="auto">
          <a:xfrm flipH="1">
            <a:off x="3852413" y="4468970"/>
            <a:ext cx="2095748" cy="163918"/>
          </a:xfrm>
          <a:prstGeom prst="line">
            <a:avLst/>
          </a:prstGeom>
          <a:noFill/>
          <a:ln w="19050">
            <a:solidFill>
              <a:srgbClr val="CCFFFF"/>
            </a:solidFill>
            <a:prstDash val="dash"/>
            <a:round/>
            <a:headEnd/>
            <a:tailEnd/>
          </a:ln>
          <a:effectLst/>
        </p:spPr>
        <p:txBody>
          <a:bodyPr/>
          <a:lstStyle/>
          <a:p>
            <a:endParaRPr lang="en-US"/>
          </a:p>
        </p:txBody>
      </p:sp>
      <p:pic>
        <p:nvPicPr>
          <p:cNvPr id="81" name="Picture 12" descr="girl_r_b4_r10"/>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209800" y="4479268"/>
            <a:ext cx="1136270" cy="1921532"/>
          </a:xfrm>
          <a:prstGeom prst="rect">
            <a:avLst/>
          </a:prstGeom>
          <a:noFill/>
          <a:ln w="9525">
            <a:noFill/>
            <a:miter lim="800000"/>
            <a:headEnd/>
            <a:tailEnd/>
          </a:ln>
        </p:spPr>
      </p:pic>
      <p:sp>
        <p:nvSpPr>
          <p:cNvPr id="92" name="Line 13"/>
          <p:cNvSpPr>
            <a:spLocks noChangeShapeType="1"/>
          </p:cNvSpPr>
          <p:nvPr/>
        </p:nvSpPr>
        <p:spPr bwMode="auto">
          <a:xfrm flipH="1">
            <a:off x="5634915" y="4829418"/>
            <a:ext cx="86679" cy="131306"/>
          </a:xfrm>
          <a:prstGeom prst="line">
            <a:avLst/>
          </a:prstGeom>
          <a:noFill/>
          <a:ln w="19050">
            <a:solidFill>
              <a:srgbClr val="CCFFFF"/>
            </a:solidFill>
            <a:prstDash val="dash"/>
            <a:round/>
            <a:headEnd/>
            <a:tailEnd/>
          </a:ln>
          <a:effectLst/>
        </p:spPr>
        <p:txBody>
          <a:bodyPr/>
          <a:lstStyle/>
          <a:p>
            <a:endParaRPr lang="en-US"/>
          </a:p>
        </p:txBody>
      </p:sp>
      <p:sp>
        <p:nvSpPr>
          <p:cNvPr id="94" name="Line 14"/>
          <p:cNvSpPr>
            <a:spLocks noChangeShapeType="1"/>
          </p:cNvSpPr>
          <p:nvPr/>
        </p:nvSpPr>
        <p:spPr bwMode="auto">
          <a:xfrm flipH="1">
            <a:off x="4743235" y="4705836"/>
            <a:ext cx="324403" cy="83247"/>
          </a:xfrm>
          <a:prstGeom prst="line">
            <a:avLst/>
          </a:prstGeom>
          <a:noFill/>
          <a:ln w="19050">
            <a:solidFill>
              <a:srgbClr val="CCFFFF"/>
            </a:solidFill>
            <a:prstDash val="dash"/>
            <a:round/>
            <a:headEnd/>
            <a:tailEnd/>
          </a:ln>
          <a:effectLst/>
        </p:spPr>
        <p:txBody>
          <a:bodyPr/>
          <a:lstStyle/>
          <a:p>
            <a:endParaRPr lang="en-US"/>
          </a:p>
        </p:txBody>
      </p:sp>
      <p:sp>
        <p:nvSpPr>
          <p:cNvPr id="95" name="Line 15"/>
          <p:cNvSpPr>
            <a:spLocks noChangeShapeType="1"/>
          </p:cNvSpPr>
          <p:nvPr/>
        </p:nvSpPr>
        <p:spPr bwMode="auto">
          <a:xfrm flipH="1">
            <a:off x="5654654" y="5881583"/>
            <a:ext cx="72090" cy="428247"/>
          </a:xfrm>
          <a:prstGeom prst="line">
            <a:avLst/>
          </a:prstGeom>
          <a:noFill/>
          <a:ln w="19050">
            <a:solidFill>
              <a:srgbClr val="CCFFFF"/>
            </a:solidFill>
            <a:prstDash val="dash"/>
            <a:round/>
            <a:headEnd/>
            <a:tailEnd/>
          </a:ln>
          <a:effectLst/>
        </p:spPr>
        <p:txBody>
          <a:bodyPr/>
          <a:lstStyle/>
          <a:p>
            <a:endParaRPr lang="en-US"/>
          </a:p>
        </p:txBody>
      </p:sp>
      <p:sp>
        <p:nvSpPr>
          <p:cNvPr id="96" name="Line 16"/>
          <p:cNvSpPr>
            <a:spLocks noChangeShapeType="1"/>
          </p:cNvSpPr>
          <p:nvPr/>
        </p:nvSpPr>
        <p:spPr bwMode="auto">
          <a:xfrm flipH="1">
            <a:off x="2209800" y="4471545"/>
            <a:ext cx="720896" cy="2574"/>
          </a:xfrm>
          <a:prstGeom prst="line">
            <a:avLst/>
          </a:prstGeom>
          <a:noFill/>
          <a:ln w="19050">
            <a:solidFill>
              <a:srgbClr val="CCFFFF"/>
            </a:solidFill>
            <a:prstDash val="dash"/>
            <a:round/>
            <a:headEnd/>
            <a:tailEnd/>
          </a:ln>
          <a:effectLst/>
        </p:spPr>
        <p:txBody>
          <a:bodyPr/>
          <a:lstStyle/>
          <a:p>
            <a:endParaRPr lang="en-US"/>
          </a:p>
        </p:txBody>
      </p:sp>
      <p:sp>
        <p:nvSpPr>
          <p:cNvPr id="97" name="Freeform 17"/>
          <p:cNvSpPr>
            <a:spLocks/>
          </p:cNvSpPr>
          <p:nvPr/>
        </p:nvSpPr>
        <p:spPr bwMode="auto">
          <a:xfrm>
            <a:off x="4743235" y="4708411"/>
            <a:ext cx="298657" cy="1446941"/>
          </a:xfrm>
          <a:custGeom>
            <a:avLst/>
            <a:gdLst/>
            <a:ahLst/>
            <a:cxnLst>
              <a:cxn ang="0">
                <a:pos x="0" y="93"/>
              </a:cxn>
              <a:cxn ang="0">
                <a:pos x="348" y="0"/>
              </a:cxn>
              <a:cxn ang="0">
                <a:pos x="348" y="1206"/>
              </a:cxn>
              <a:cxn ang="0">
                <a:pos x="0" y="1686"/>
              </a:cxn>
              <a:cxn ang="0">
                <a:pos x="0" y="93"/>
              </a:cxn>
            </a:cxnLst>
            <a:rect l="0" t="0" r="r" b="b"/>
            <a:pathLst>
              <a:path w="348" h="1686">
                <a:moveTo>
                  <a:pt x="0" y="93"/>
                </a:moveTo>
                <a:lnTo>
                  <a:pt x="348" y="0"/>
                </a:lnTo>
                <a:lnTo>
                  <a:pt x="348" y="1206"/>
                </a:lnTo>
                <a:lnTo>
                  <a:pt x="0" y="1686"/>
                </a:lnTo>
                <a:lnTo>
                  <a:pt x="0" y="93"/>
                </a:lnTo>
                <a:close/>
              </a:path>
            </a:pathLst>
          </a:custGeom>
          <a:solidFill>
            <a:srgbClr val="969696">
              <a:alpha val="39999"/>
            </a:srgbClr>
          </a:solidFill>
          <a:ln w="9525" cap="flat" cmpd="sng">
            <a:noFill/>
            <a:prstDash val="solid"/>
            <a:round/>
            <a:headEnd/>
            <a:tailEnd/>
          </a:ln>
          <a:effectLst/>
        </p:spPr>
        <p:txBody>
          <a:bodyPr/>
          <a:lstStyle/>
          <a:p>
            <a:endParaRPr lang="en-US"/>
          </a:p>
        </p:txBody>
      </p:sp>
      <p:pic>
        <p:nvPicPr>
          <p:cNvPr id="98" name="Picture 18" descr="girl_l_r10"/>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4748384" y="4792163"/>
            <a:ext cx="904553" cy="1529330"/>
          </a:xfrm>
          <a:prstGeom prst="rect">
            <a:avLst/>
          </a:prstGeom>
          <a:noFill/>
        </p:spPr>
      </p:pic>
      <p:sp>
        <p:nvSpPr>
          <p:cNvPr id="101" name="Freeform 19"/>
          <p:cNvSpPr>
            <a:spLocks/>
          </p:cNvSpPr>
          <p:nvPr/>
        </p:nvSpPr>
        <p:spPr bwMode="auto">
          <a:xfrm>
            <a:off x="3345212" y="4633746"/>
            <a:ext cx="504627" cy="1766195"/>
          </a:xfrm>
          <a:custGeom>
            <a:avLst/>
            <a:gdLst/>
            <a:ahLst/>
            <a:cxnLst>
              <a:cxn ang="0">
                <a:pos x="0" y="54"/>
              </a:cxn>
              <a:cxn ang="0">
                <a:pos x="588" y="0"/>
              </a:cxn>
              <a:cxn ang="0">
                <a:pos x="588" y="1581"/>
              </a:cxn>
              <a:cxn ang="0">
                <a:pos x="0" y="2055"/>
              </a:cxn>
              <a:cxn ang="0">
                <a:pos x="0" y="54"/>
              </a:cxn>
            </a:cxnLst>
            <a:rect l="0" t="0" r="r" b="b"/>
            <a:pathLst>
              <a:path w="588" h="2055">
                <a:moveTo>
                  <a:pt x="0" y="54"/>
                </a:moveTo>
                <a:lnTo>
                  <a:pt x="588" y="0"/>
                </a:lnTo>
                <a:lnTo>
                  <a:pt x="588" y="1581"/>
                </a:lnTo>
                <a:lnTo>
                  <a:pt x="0" y="2055"/>
                </a:lnTo>
                <a:lnTo>
                  <a:pt x="0" y="54"/>
                </a:lnTo>
                <a:close/>
              </a:path>
            </a:pathLst>
          </a:custGeom>
          <a:solidFill>
            <a:srgbClr val="969696">
              <a:alpha val="39999"/>
            </a:srgbClr>
          </a:solidFill>
          <a:ln w="9525" cap="flat" cmpd="sng">
            <a:noFill/>
            <a:prstDash val="solid"/>
            <a:round/>
            <a:headEnd/>
            <a:tailEnd/>
          </a:ln>
          <a:effectLst/>
        </p:spPr>
        <p:txBody>
          <a:bodyPr/>
          <a:lstStyle/>
          <a:p>
            <a:endParaRPr lang="en-US"/>
          </a:p>
        </p:txBody>
      </p:sp>
      <p:sp>
        <p:nvSpPr>
          <p:cNvPr id="104" name="Freeform 103"/>
          <p:cNvSpPr/>
          <p:nvPr/>
        </p:nvSpPr>
        <p:spPr bwMode="auto">
          <a:xfrm>
            <a:off x="3829050" y="5991043"/>
            <a:ext cx="920750" cy="209550"/>
          </a:xfrm>
          <a:custGeom>
            <a:avLst/>
            <a:gdLst>
              <a:gd name="connsiteX0" fmla="*/ 920750 w 920750"/>
              <a:gd name="connsiteY0" fmla="*/ 158750 h 209550"/>
              <a:gd name="connsiteX1" fmla="*/ 19050 w 920750"/>
              <a:gd name="connsiteY1" fmla="*/ 0 h 209550"/>
              <a:gd name="connsiteX2" fmla="*/ 0 w 920750"/>
              <a:gd name="connsiteY2" fmla="*/ 209550 h 209550"/>
              <a:gd name="connsiteX3" fmla="*/ 920750 w 920750"/>
              <a:gd name="connsiteY3" fmla="*/ 158750 h 209550"/>
            </a:gdLst>
            <a:ahLst/>
            <a:cxnLst>
              <a:cxn ang="0">
                <a:pos x="connsiteX0" y="connsiteY0"/>
              </a:cxn>
              <a:cxn ang="0">
                <a:pos x="connsiteX1" y="connsiteY1"/>
              </a:cxn>
              <a:cxn ang="0">
                <a:pos x="connsiteX2" y="connsiteY2"/>
              </a:cxn>
              <a:cxn ang="0">
                <a:pos x="connsiteX3" y="connsiteY3"/>
              </a:cxn>
            </a:cxnLst>
            <a:rect l="l" t="t" r="r" b="b"/>
            <a:pathLst>
              <a:path w="920750" h="209550">
                <a:moveTo>
                  <a:pt x="920750" y="158750"/>
                </a:moveTo>
                <a:lnTo>
                  <a:pt x="19050" y="0"/>
                </a:lnTo>
                <a:lnTo>
                  <a:pt x="0" y="209550"/>
                </a:lnTo>
                <a:lnTo>
                  <a:pt x="920750" y="158750"/>
                </a:lnTo>
                <a:close/>
              </a:path>
            </a:pathLst>
          </a:cu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05" name="Freeform 104"/>
          <p:cNvSpPr/>
          <p:nvPr/>
        </p:nvSpPr>
        <p:spPr bwMode="auto">
          <a:xfrm>
            <a:off x="3879850" y="4600393"/>
            <a:ext cx="876300" cy="196850"/>
          </a:xfrm>
          <a:custGeom>
            <a:avLst/>
            <a:gdLst>
              <a:gd name="connsiteX0" fmla="*/ 0 w 876300"/>
              <a:gd name="connsiteY0" fmla="*/ 38100 h 196850"/>
              <a:gd name="connsiteX1" fmla="*/ 876300 w 876300"/>
              <a:gd name="connsiteY1" fmla="*/ 196850 h 196850"/>
              <a:gd name="connsiteX2" fmla="*/ 869950 w 876300"/>
              <a:gd name="connsiteY2" fmla="*/ 0 h 196850"/>
              <a:gd name="connsiteX3" fmla="*/ 0 w 876300"/>
              <a:gd name="connsiteY3" fmla="*/ 38100 h 196850"/>
            </a:gdLst>
            <a:ahLst/>
            <a:cxnLst>
              <a:cxn ang="0">
                <a:pos x="connsiteX0" y="connsiteY0"/>
              </a:cxn>
              <a:cxn ang="0">
                <a:pos x="connsiteX1" y="connsiteY1"/>
              </a:cxn>
              <a:cxn ang="0">
                <a:pos x="connsiteX2" y="connsiteY2"/>
              </a:cxn>
              <a:cxn ang="0">
                <a:pos x="connsiteX3" y="connsiteY3"/>
              </a:cxn>
            </a:cxnLst>
            <a:rect l="l" t="t" r="r" b="b"/>
            <a:pathLst>
              <a:path w="876300" h="196850">
                <a:moveTo>
                  <a:pt x="0" y="38100"/>
                </a:moveTo>
                <a:lnTo>
                  <a:pt x="876300" y="196850"/>
                </a:lnTo>
                <a:lnTo>
                  <a:pt x="869950" y="0"/>
                </a:lnTo>
                <a:lnTo>
                  <a:pt x="0" y="38100"/>
                </a:lnTo>
                <a:close/>
              </a:path>
            </a:pathLst>
          </a:cu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59" name="Slide Number Placeholder 58"/>
          <p:cNvSpPr>
            <a:spLocks noGrp="1"/>
          </p:cNvSpPr>
          <p:nvPr>
            <p:ph type="sldNum" sz="quarter" idx="12"/>
          </p:nvPr>
        </p:nvSpPr>
        <p:spPr/>
        <p:txBody>
          <a:bodyPr/>
          <a:lstStyle/>
          <a:p>
            <a:pPr>
              <a:defRPr/>
            </a:pPr>
            <a:fld id="{C2B633D9-1C18-44F0-AFE3-313340BFA8EB}" type="slidenum">
              <a:rPr lang="en-US" smtClean="0"/>
              <a:pPr>
                <a:defRPr/>
              </a:pPr>
              <a:t>4</a:t>
            </a:fld>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1.66667E-6 5.40241E-6 L 0.10833 5.40241E-6 " pathEditMode="relative" ptsTypes="AA">
                                      <p:cBhvr>
                                        <p:cTn id="36" dur="2000" fill="hold"/>
                                        <p:tgtEl>
                                          <p:spTgt spid="2"/>
                                        </p:tgtEl>
                                        <p:attrNameLst>
                                          <p:attrName>ppt_x</p:attrName>
                                          <p:attrName>ppt_y</p:attrName>
                                        </p:attrNameLst>
                                      </p:cBhvr>
                                    </p:animMotion>
                                  </p:childTnLst>
                                </p:cTn>
                              </p:par>
                            </p:childTnLst>
                          </p:cTn>
                        </p:par>
                        <p:par>
                          <p:cTn id="37" fill="hold">
                            <p:stCondLst>
                              <p:cond delay="2000"/>
                            </p:stCondLst>
                            <p:childTnLst>
                              <p:par>
                                <p:cTn id="38" presetID="1" presetClass="exit" presetSubtype="0" fill="hold" grpId="0" nodeType="afterEffect">
                                  <p:stCondLst>
                                    <p:cond delay="0"/>
                                  </p:stCondLst>
                                  <p:childTnLst>
                                    <p:set>
                                      <p:cBhvr>
                                        <p:cTn id="39" dur="1" fill="hold">
                                          <p:stCondLst>
                                            <p:cond delay="0"/>
                                          </p:stCondLst>
                                        </p:cTn>
                                        <p:tgtEl>
                                          <p:spTgt spid="109"/>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1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21"/>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1000"/>
                                        <p:tgtEl>
                                          <p:spTgt spid="65"/>
                                        </p:tgtEl>
                                      </p:cBhvr>
                                    </p:animEffect>
                                  </p:childTnLst>
                                </p:cTn>
                              </p:par>
                              <p:par>
                                <p:cTn id="51" presetID="10" presetClass="entr" presetSubtype="0"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1000"/>
                                        <p:tgtEl>
                                          <p:spTgt spid="81"/>
                                        </p:tgtEl>
                                      </p:cBhvr>
                                    </p:animEffect>
                                  </p:childTnLst>
                                </p:cTn>
                              </p:par>
                              <p:par>
                                <p:cTn id="54" presetID="10" presetClass="exit" presetSubtype="0" fill="hold" nodeType="withEffect">
                                  <p:stCondLst>
                                    <p:cond delay="0"/>
                                  </p:stCondLst>
                                  <p:childTnLst>
                                    <p:animEffect transition="out" filter="fade">
                                      <p:cBhvr>
                                        <p:cTn id="55" dur="1000"/>
                                        <p:tgtEl>
                                          <p:spTgt spid="66"/>
                                        </p:tgtEl>
                                      </p:cBhvr>
                                    </p:animEffect>
                                    <p:set>
                                      <p:cBhvr>
                                        <p:cTn id="56" dur="1" fill="hold">
                                          <p:stCondLst>
                                            <p:cond delay="999"/>
                                          </p:stCondLst>
                                        </p:cTn>
                                        <p:tgtEl>
                                          <p:spTgt spid="6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98"/>
                                        </p:tgtEl>
                                      </p:cBhvr>
                                    </p:animEffect>
                                    <p:set>
                                      <p:cBhvr>
                                        <p:cTn id="59" dur="1" fill="hold">
                                          <p:stCondLst>
                                            <p:cond delay="999"/>
                                          </p:stCondLst>
                                        </p:cTn>
                                        <p:tgtEl>
                                          <p:spTgt spid="98"/>
                                        </p:tgtEl>
                                        <p:attrNameLst>
                                          <p:attrName>style.visibility</p:attrName>
                                        </p:attrNameLst>
                                      </p:cBhvr>
                                      <p:to>
                                        <p:strVal val="hidden"/>
                                      </p:to>
                                    </p:set>
                                  </p:childTnLst>
                                </p:cTn>
                              </p:par>
                              <p:par>
                                <p:cTn id="60" presetID="10" presetClass="entr" presetSubtype="0" fill="hold" grpId="1" nodeType="withEffect">
                                  <p:stCondLst>
                                    <p:cond delay="0"/>
                                  </p:stCondLst>
                                  <p:childTnLst>
                                    <p:set>
                                      <p:cBhvr>
                                        <p:cTn id="61" dur="1" fill="hold">
                                          <p:stCondLst>
                                            <p:cond delay="0"/>
                                          </p:stCondLst>
                                        </p:cTn>
                                        <p:tgtEl>
                                          <p:spTgt spid="96"/>
                                        </p:tgtEl>
                                        <p:attrNameLst>
                                          <p:attrName>style.visibility</p:attrName>
                                        </p:attrNameLst>
                                      </p:cBhvr>
                                      <p:to>
                                        <p:strVal val="visible"/>
                                      </p:to>
                                    </p:set>
                                    <p:animEffect transition="in" filter="fade">
                                      <p:cBhvr>
                                        <p:cTn id="62" dur="1000"/>
                                        <p:tgtEl>
                                          <p:spTgt spid="96"/>
                                        </p:tgtEl>
                                      </p:cBhvr>
                                    </p:animEffect>
                                  </p:childTnLst>
                                </p:cTn>
                              </p:par>
                              <p:par>
                                <p:cTn id="63" presetID="1" presetClass="exit"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92"/>
                                        </p:tgtEl>
                                        <p:attrNameLst>
                                          <p:attrName>style.visibility</p:attrName>
                                        </p:attrNameLst>
                                      </p:cBhvr>
                                      <p:to>
                                        <p:strVal val="hidden"/>
                                      </p:to>
                                    </p:set>
                                  </p:childTnLst>
                                </p:cTn>
                              </p:par>
                              <p:par>
                                <p:cTn id="67" presetID="10" presetClass="entr" presetSubtype="0" fill="hold" grpId="1" nodeType="withEffect">
                                  <p:stCondLst>
                                    <p:cond delay="0"/>
                                  </p:stCondLst>
                                  <p:childTnLst>
                                    <p:set>
                                      <p:cBhvr>
                                        <p:cTn id="68" dur="1" fill="hold">
                                          <p:stCondLst>
                                            <p:cond delay="0"/>
                                          </p:stCondLst>
                                        </p:cTn>
                                        <p:tgtEl>
                                          <p:spTgt spid="101"/>
                                        </p:tgtEl>
                                        <p:attrNameLst>
                                          <p:attrName>style.visibility</p:attrName>
                                        </p:attrNameLst>
                                      </p:cBhvr>
                                      <p:to>
                                        <p:strVal val="visible"/>
                                      </p:to>
                                    </p:set>
                                    <p:animEffect transition="in" filter="fade">
                                      <p:cBhvr>
                                        <p:cTn id="69" dur="1000"/>
                                        <p:tgtEl>
                                          <p:spTgt spid="101"/>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fade">
                                      <p:cBhvr>
                                        <p:cTn id="72" dur="1000"/>
                                        <p:tgtEl>
                                          <p:spTgt spid="97"/>
                                        </p:tgtEl>
                                      </p:cBhvr>
                                    </p:animEffect>
                                  </p:childTnLst>
                                </p:cTn>
                              </p:par>
                              <p:par>
                                <p:cTn id="73" presetID="10" presetClass="exit" presetSubtype="0" fill="hold" grpId="1" nodeType="withEffect">
                                  <p:stCondLst>
                                    <p:cond delay="0"/>
                                  </p:stCondLst>
                                  <p:childTnLst>
                                    <p:animEffect transition="out" filter="fade">
                                      <p:cBhvr>
                                        <p:cTn id="74" dur="2000"/>
                                        <p:tgtEl>
                                          <p:spTgt spid="94"/>
                                        </p:tgtEl>
                                      </p:cBhvr>
                                    </p:animEffect>
                                    <p:set>
                                      <p:cBhvr>
                                        <p:cTn id="75" dur="1" fill="hold">
                                          <p:stCondLst>
                                            <p:cond delay="1999"/>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21" grpId="0" animBg="1"/>
      <p:bldP spid="122" grpId="0"/>
      <p:bldP spid="110" grpId="0" animBg="1"/>
      <p:bldP spid="70" grpId="0" animBg="1"/>
      <p:bldP spid="71" grpId="0" animBg="1"/>
      <p:bldP spid="77" grpId="0" animBg="1"/>
      <p:bldP spid="78" grpId="0" animBg="1"/>
      <p:bldP spid="80" grpId="0" animBg="1"/>
      <p:bldP spid="92" grpId="0" animBg="1"/>
      <p:bldP spid="92" grpId="1" animBg="1"/>
      <p:bldP spid="94" grpId="0" animBg="1"/>
      <p:bldP spid="94" grpId="1" animBg="1"/>
      <p:bldP spid="95" grpId="0" animBg="1"/>
      <p:bldP spid="95" grpId="1" animBg="1"/>
      <p:bldP spid="96" grpId="1" animBg="1"/>
      <p:bldP spid="97" grpId="1" animBg="1"/>
      <p:bldP spid="101" grpId="1" animBg="1"/>
      <p:bldP spid="104" grpId="0" animBg="1"/>
      <p:bldP spid="10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Projectors as Programmable Illumination</a:t>
            </a:r>
            <a:endParaRPr lang="en-US" sz="3600" dirty="0">
              <a:solidFill>
                <a:srgbClr val="FFFF99"/>
              </a:solidFill>
              <a:latin typeface="Times New Roman" pitchFamily="18" charset="0"/>
              <a:cs typeface="Times New Roman" pitchFamily="18" charset="0"/>
            </a:endParaRPr>
          </a:p>
        </p:txBody>
      </p:sp>
      <p:pic>
        <p:nvPicPr>
          <p:cNvPr id="23" name="Validation_640x480.mpg">
            <a:hlinkClick r:id="" action="ppaction://media"/>
          </p:cNvPr>
          <p:cNvPicPr>
            <a:picLocks noRot="1" noChangeAspect="1"/>
          </p:cNvPicPr>
          <p:nvPr>
            <a:videoFile r:link="rId1"/>
          </p:nvPr>
        </p:nvPicPr>
        <p:blipFill>
          <a:blip r:embed="rId5" cstate="print"/>
          <a:stretch>
            <a:fillRect/>
          </a:stretch>
        </p:blipFill>
        <p:spPr>
          <a:xfrm>
            <a:off x="5122385" y="3962400"/>
            <a:ext cx="2645664" cy="1984248"/>
          </a:xfrm>
          <a:prstGeom prst="rect">
            <a:avLst/>
          </a:prstGeom>
          <a:ln>
            <a:solidFill>
              <a:schemeClr val="tx1">
                <a:lumMod val="85000"/>
                <a:lumOff val="15000"/>
              </a:schemeClr>
            </a:solidFill>
          </a:ln>
        </p:spPr>
      </p:pic>
      <p:pic>
        <p:nvPicPr>
          <p:cNvPr id="25" name="pete-org-3000hz10fps-bright.mpg">
            <a:hlinkClick r:id="" action="ppaction://media"/>
          </p:cNvPr>
          <p:cNvPicPr>
            <a:picLocks noRot="1" noChangeAspect="1"/>
          </p:cNvPicPr>
          <p:nvPr>
            <a:videoFile r:link="rId2"/>
          </p:nvPr>
        </p:nvPicPr>
        <p:blipFill>
          <a:blip r:embed="rId6" cstate="print"/>
          <a:stretch>
            <a:fillRect/>
          </a:stretch>
        </p:blipFill>
        <p:spPr>
          <a:xfrm>
            <a:off x="1371600" y="3962400"/>
            <a:ext cx="1981200" cy="1981200"/>
          </a:xfrm>
          <a:prstGeom prst="rect">
            <a:avLst/>
          </a:prstGeom>
          <a:ln>
            <a:solidFill>
              <a:schemeClr val="tx1">
                <a:lumMod val="75000"/>
                <a:lumOff val="25000"/>
              </a:schemeClr>
            </a:solidFill>
          </a:ln>
        </p:spPr>
      </p:pic>
      <p:pic>
        <p:nvPicPr>
          <p:cNvPr id="493573" name="Picture 5"/>
          <p:cNvPicPr>
            <a:picLocks noChangeAspect="1" noChangeArrowheads="1"/>
          </p:cNvPicPr>
          <p:nvPr/>
        </p:nvPicPr>
        <p:blipFill>
          <a:blip r:embed="rId7"/>
          <a:srcRect/>
          <a:stretch>
            <a:fillRect/>
          </a:stretch>
        </p:blipFill>
        <p:spPr bwMode="auto">
          <a:xfrm>
            <a:off x="5122385" y="3962400"/>
            <a:ext cx="2650015" cy="1984248"/>
          </a:xfrm>
          <a:prstGeom prst="rect">
            <a:avLst/>
          </a:prstGeom>
          <a:noFill/>
          <a:ln w="9525">
            <a:solidFill>
              <a:schemeClr val="tx1">
                <a:lumMod val="85000"/>
                <a:lumOff val="15000"/>
              </a:schemeClr>
            </a:solidFill>
            <a:miter lim="800000"/>
            <a:headEnd/>
            <a:tailEnd/>
          </a:ln>
          <a:effectLst/>
        </p:spPr>
      </p:pic>
      <p:pic>
        <p:nvPicPr>
          <p:cNvPr id="493570" name="Picture 2"/>
          <p:cNvPicPr>
            <a:picLocks noChangeAspect="1" noChangeArrowheads="1"/>
          </p:cNvPicPr>
          <p:nvPr/>
        </p:nvPicPr>
        <p:blipFill>
          <a:blip r:embed="rId8" cstate="print"/>
          <a:srcRect l="6677" r="6517"/>
          <a:stretch>
            <a:fillRect/>
          </a:stretch>
        </p:blipFill>
        <p:spPr bwMode="auto">
          <a:xfrm>
            <a:off x="1371600" y="1143000"/>
            <a:ext cx="1981200" cy="1901952"/>
          </a:xfrm>
          <a:prstGeom prst="rect">
            <a:avLst/>
          </a:prstGeom>
          <a:noFill/>
          <a:ln w="9525">
            <a:solidFill>
              <a:schemeClr val="tx1">
                <a:lumMod val="75000"/>
                <a:lumOff val="25000"/>
              </a:schemeClr>
            </a:solidFill>
            <a:miter lim="800000"/>
            <a:headEnd/>
            <a:tailEnd/>
          </a:ln>
          <a:effectLst/>
        </p:spPr>
      </p:pic>
      <p:sp>
        <p:nvSpPr>
          <p:cNvPr id="18" name="TextBox 76"/>
          <p:cNvSpPr txBox="1">
            <a:spLocks noChangeArrowheads="1"/>
          </p:cNvSpPr>
          <p:nvPr/>
        </p:nvSpPr>
        <p:spPr bwMode="auto">
          <a:xfrm>
            <a:off x="4953000" y="5921514"/>
            <a:ext cx="304800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Direct-global Separation [Nayar et al]</a:t>
            </a:r>
            <a:endParaRPr lang="en-US" sz="2000" dirty="0">
              <a:solidFill>
                <a:schemeClr val="accent6">
                  <a:lumMod val="75000"/>
                </a:schemeClr>
              </a:solidFill>
              <a:latin typeface="Times New Roman" pitchFamily="18" charset="0"/>
              <a:cs typeface="Times New Roman" pitchFamily="18" charset="0"/>
            </a:endParaRPr>
          </a:p>
        </p:txBody>
      </p:sp>
      <p:sp>
        <p:nvSpPr>
          <p:cNvPr id="19" name="TextBox 76"/>
          <p:cNvSpPr txBox="1">
            <a:spLocks noChangeArrowheads="1"/>
          </p:cNvSpPr>
          <p:nvPr/>
        </p:nvSpPr>
        <p:spPr bwMode="auto">
          <a:xfrm>
            <a:off x="1219200" y="5921514"/>
            <a:ext cx="228600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High-speed Vision [</a:t>
            </a:r>
            <a:r>
              <a:rPr lang="en-US" sz="2000" dirty="0" err="1" smtClean="0">
                <a:solidFill>
                  <a:schemeClr val="accent6">
                    <a:lumMod val="75000"/>
                  </a:schemeClr>
                </a:solidFill>
                <a:latin typeface="Times New Roman" pitchFamily="18" charset="0"/>
                <a:cs typeface="Times New Roman" pitchFamily="18" charset="0"/>
              </a:rPr>
              <a:t>Narasimhan</a:t>
            </a:r>
            <a:r>
              <a:rPr lang="en-US" sz="2000" dirty="0" smtClean="0">
                <a:solidFill>
                  <a:schemeClr val="accent6">
                    <a:lumMod val="75000"/>
                  </a:schemeClr>
                </a:solidFill>
                <a:latin typeface="Times New Roman" pitchFamily="18" charset="0"/>
                <a:cs typeface="Times New Roman" pitchFamily="18" charset="0"/>
              </a:rPr>
              <a:t> et al]</a:t>
            </a:r>
            <a:endParaRPr lang="en-US" sz="2000" dirty="0">
              <a:solidFill>
                <a:schemeClr val="accent6">
                  <a:lumMod val="75000"/>
                </a:schemeClr>
              </a:solidFill>
              <a:latin typeface="Times New Roman" pitchFamily="18" charset="0"/>
              <a:cs typeface="Times New Roman" pitchFamily="18" charset="0"/>
            </a:endParaRPr>
          </a:p>
        </p:txBody>
      </p:sp>
      <p:sp>
        <p:nvSpPr>
          <p:cNvPr id="20" name="TextBox 76"/>
          <p:cNvSpPr txBox="1">
            <a:spLocks noChangeArrowheads="1"/>
          </p:cNvSpPr>
          <p:nvPr/>
        </p:nvSpPr>
        <p:spPr bwMode="auto">
          <a:xfrm>
            <a:off x="1219200" y="3048000"/>
            <a:ext cx="236220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Office of the Future [</a:t>
            </a:r>
            <a:r>
              <a:rPr lang="en-US" sz="2000" dirty="0" err="1" smtClean="0">
                <a:solidFill>
                  <a:schemeClr val="accent6">
                    <a:lumMod val="75000"/>
                  </a:schemeClr>
                </a:solidFill>
                <a:latin typeface="Times New Roman" pitchFamily="18" charset="0"/>
                <a:cs typeface="Times New Roman" pitchFamily="18" charset="0"/>
              </a:rPr>
              <a:t>Raskar</a:t>
            </a:r>
            <a:r>
              <a:rPr lang="en-US" sz="2000" dirty="0" smtClean="0">
                <a:solidFill>
                  <a:schemeClr val="accent6">
                    <a:lumMod val="75000"/>
                  </a:schemeClr>
                </a:solidFill>
                <a:latin typeface="Times New Roman" pitchFamily="18" charset="0"/>
                <a:cs typeface="Times New Roman" pitchFamily="18" charset="0"/>
              </a:rPr>
              <a:t> et al]</a:t>
            </a:r>
            <a:endParaRPr lang="en-US" sz="2000" dirty="0">
              <a:solidFill>
                <a:schemeClr val="accent6">
                  <a:lumMod val="75000"/>
                </a:schemeClr>
              </a:solidFill>
              <a:latin typeface="Times New Roman" pitchFamily="18" charset="0"/>
              <a:cs typeface="Times New Roman" pitchFamily="18" charset="0"/>
            </a:endParaRPr>
          </a:p>
        </p:txBody>
      </p:sp>
      <p:pic>
        <p:nvPicPr>
          <p:cNvPr id="493571" name="Picture 3"/>
          <p:cNvPicPr>
            <a:picLocks noChangeArrowheads="1"/>
          </p:cNvPicPr>
          <p:nvPr/>
        </p:nvPicPr>
        <p:blipFill>
          <a:blip r:embed="rId9"/>
          <a:srcRect l="9678" r="5838"/>
          <a:stretch>
            <a:fillRect/>
          </a:stretch>
        </p:blipFill>
        <p:spPr bwMode="auto">
          <a:xfrm>
            <a:off x="5105400" y="1143000"/>
            <a:ext cx="1295400" cy="1901952"/>
          </a:xfrm>
          <a:prstGeom prst="rect">
            <a:avLst/>
          </a:prstGeom>
          <a:noFill/>
          <a:ln w="9525">
            <a:solidFill>
              <a:schemeClr val="tx1">
                <a:lumMod val="85000"/>
                <a:lumOff val="15000"/>
              </a:schemeClr>
            </a:solidFill>
            <a:miter lim="800000"/>
            <a:headEnd/>
            <a:tailEnd/>
          </a:ln>
          <a:effectLst/>
        </p:spPr>
      </p:pic>
      <p:pic>
        <p:nvPicPr>
          <p:cNvPr id="493572" name="Picture 4"/>
          <p:cNvPicPr>
            <a:picLocks noChangeAspect="1" noChangeArrowheads="1"/>
          </p:cNvPicPr>
          <p:nvPr/>
        </p:nvPicPr>
        <p:blipFill>
          <a:blip r:embed="rId10"/>
          <a:srcRect l="5806" r="9419"/>
          <a:stretch>
            <a:fillRect/>
          </a:stretch>
        </p:blipFill>
        <p:spPr bwMode="auto">
          <a:xfrm>
            <a:off x="6477000" y="1143000"/>
            <a:ext cx="1295400" cy="1905000"/>
          </a:xfrm>
          <a:prstGeom prst="rect">
            <a:avLst/>
          </a:prstGeom>
          <a:noFill/>
          <a:ln w="9525">
            <a:solidFill>
              <a:schemeClr val="tx1">
                <a:lumMod val="85000"/>
                <a:lumOff val="15000"/>
              </a:schemeClr>
            </a:solidFill>
            <a:miter lim="800000"/>
            <a:headEnd/>
            <a:tailEnd/>
          </a:ln>
          <a:effectLst/>
        </p:spPr>
      </p:pic>
      <p:sp>
        <p:nvSpPr>
          <p:cNvPr id="21" name="TextBox 76"/>
          <p:cNvSpPr txBox="1">
            <a:spLocks noChangeArrowheads="1"/>
          </p:cNvSpPr>
          <p:nvPr/>
        </p:nvSpPr>
        <p:spPr bwMode="auto">
          <a:xfrm>
            <a:off x="5334000" y="3048000"/>
            <a:ext cx="220980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Dual Photography [</a:t>
            </a:r>
            <a:r>
              <a:rPr lang="en-US" sz="2000" dirty="0" err="1" smtClean="0">
                <a:solidFill>
                  <a:schemeClr val="accent6">
                    <a:lumMod val="75000"/>
                  </a:schemeClr>
                </a:solidFill>
                <a:latin typeface="Times New Roman" pitchFamily="18" charset="0"/>
                <a:cs typeface="Times New Roman" pitchFamily="18" charset="0"/>
              </a:rPr>
              <a:t>Sen</a:t>
            </a:r>
            <a:r>
              <a:rPr lang="en-US" sz="2000" dirty="0" smtClean="0">
                <a:solidFill>
                  <a:schemeClr val="accent6">
                    <a:lumMod val="75000"/>
                  </a:schemeClr>
                </a:solidFill>
                <a:latin typeface="Times New Roman" pitchFamily="18" charset="0"/>
                <a:cs typeface="Times New Roman" pitchFamily="18" charset="0"/>
              </a:rPr>
              <a:t> et al]</a:t>
            </a:r>
            <a:endParaRPr lang="en-US" sz="2000" dirty="0">
              <a:solidFill>
                <a:schemeClr val="accent6">
                  <a:lumMod val="75000"/>
                </a:schemeClr>
              </a:solidFill>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pPr>
              <a:defRPr/>
            </a:pPr>
            <a:fld id="{C2B633D9-1C18-44F0-AFE3-313340BFA8EB}" type="slidenum">
              <a:rPr lang="en-US" smtClean="0"/>
              <a:pPr>
                <a:defRPr/>
              </a:pPr>
              <a:t>5</a:t>
            </a:fld>
            <a:endParaRPr lang="en-US"/>
          </a:p>
        </p:txBody>
      </p:sp>
    </p:spTree>
  </p:cSld>
  <p:clrMapOvr>
    <a:masterClrMapping/>
  </p:clrMapOvr>
  <p:transition>
    <p:cut/>
  </p:transition>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23"/>
                </p:tgtEl>
              </p:cMediaNode>
            </p:video>
            <p:video>
              <p:cMediaNode>
                <p:cTn id="3" repeatCount="indefinite" fill="hold" display="0">
                  <p:stCondLst>
                    <p:cond delay="indefinite"/>
                  </p:stCondLst>
                  <p:endCondLst>
                    <p:cond evt="onNext" delay="0">
                      <p:tgtEl>
                        <p:sldTgt/>
                      </p:tgtEl>
                    </p:cond>
                    <p:cond evt="onPrev" delay="0">
                      <p:tgtEl>
                        <p:sldTgt/>
                      </p:tgtEl>
                    </p:cond>
                  </p:endCondLst>
                </p:cTn>
                <p:tgtEl>
                  <p:spTgt spid="2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B633D9-1C18-44F0-AFE3-313340BFA8EB}" type="slidenum">
              <a:rPr lang="en-US" smtClean="0"/>
              <a:pPr>
                <a:defRPr/>
              </a:pPr>
              <a:t>6</a:t>
            </a:fld>
            <a:endParaRPr lang="en-US"/>
          </a:p>
        </p:txBody>
      </p:sp>
      <p:sp>
        <p:nvSpPr>
          <p:cNvPr id="3" name="Text Box 5"/>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rgbClr val="FFFF99"/>
                </a:solidFill>
                <a:latin typeface="Times New Roman" pitchFamily="18" charset="0"/>
                <a:cs typeface="Times New Roman" pitchFamily="18" charset="0"/>
              </a:rPr>
              <a:t>Interplay of Defocused and Global Illumination</a:t>
            </a:r>
            <a:endParaRPr lang="en-US" sz="3600" dirty="0">
              <a:solidFill>
                <a:srgbClr val="FFFF99"/>
              </a:solidFill>
              <a:latin typeface="Times New Roman" pitchFamily="18" charset="0"/>
              <a:cs typeface="Times New Roman" pitchFamily="18" charset="0"/>
            </a:endParaRPr>
          </a:p>
        </p:txBody>
      </p:sp>
      <p:sp>
        <p:nvSpPr>
          <p:cNvPr id="4" name="Text Box 5"/>
          <p:cNvSpPr txBox="1">
            <a:spLocks noChangeArrowheads="1"/>
          </p:cNvSpPr>
          <p:nvPr/>
        </p:nvSpPr>
        <p:spPr bwMode="auto">
          <a:xfrm>
            <a:off x="685800" y="1295400"/>
            <a:ext cx="7543800" cy="523220"/>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sz="2800" dirty="0" smtClean="0">
                <a:solidFill>
                  <a:srgbClr val="FFFF99"/>
                </a:solidFill>
                <a:latin typeface="Times New Roman" pitchFamily="18" charset="0"/>
                <a:cs typeface="Times New Roman" pitchFamily="18" charset="0"/>
              </a:rPr>
              <a:t> Depth from Projector Defocus [Zhang and </a:t>
            </a:r>
            <a:r>
              <a:rPr lang="en-US" sz="2800" dirty="0" err="1" smtClean="0">
                <a:solidFill>
                  <a:srgbClr val="FFFF99"/>
                </a:solidFill>
                <a:latin typeface="Times New Roman" pitchFamily="18" charset="0"/>
                <a:cs typeface="Times New Roman" pitchFamily="18" charset="0"/>
              </a:rPr>
              <a:t>Nayar</a:t>
            </a:r>
            <a:r>
              <a:rPr lang="en-US" sz="2800" dirty="0" smtClean="0">
                <a:solidFill>
                  <a:srgbClr val="FFFF99"/>
                </a:solidFill>
                <a:latin typeface="Times New Roman" pitchFamily="18" charset="0"/>
                <a:cs typeface="Times New Roman" pitchFamily="18" charset="0"/>
              </a:rPr>
              <a:t>]</a:t>
            </a:r>
            <a:endParaRPr lang="en-US" sz="2800" dirty="0">
              <a:solidFill>
                <a:srgbClr val="FFFF99"/>
              </a:solidFill>
              <a:latin typeface="Times New Roman" pitchFamily="18" charset="0"/>
              <a:cs typeface="Times New Roman" pitchFamily="18" charset="0"/>
            </a:endParaRPr>
          </a:p>
        </p:txBody>
      </p:sp>
      <p:sp>
        <p:nvSpPr>
          <p:cNvPr id="5" name="Text Box 5"/>
          <p:cNvSpPr txBox="1">
            <a:spLocks noChangeArrowheads="1"/>
          </p:cNvSpPr>
          <p:nvPr/>
        </p:nvSpPr>
        <p:spPr bwMode="auto">
          <a:xfrm>
            <a:off x="685800" y="3962400"/>
            <a:ext cx="7543800" cy="523220"/>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sz="2800" dirty="0" smtClean="0">
                <a:solidFill>
                  <a:srgbClr val="FFFF99"/>
                </a:solidFill>
                <a:latin typeface="Times New Roman" pitchFamily="18" charset="0"/>
                <a:cs typeface="Times New Roman" pitchFamily="18" charset="0"/>
              </a:rPr>
              <a:t> Direct-Global Separation [</a:t>
            </a:r>
            <a:r>
              <a:rPr lang="en-US" sz="2800" dirty="0" err="1" smtClean="0">
                <a:solidFill>
                  <a:srgbClr val="FFFF99"/>
                </a:solidFill>
                <a:latin typeface="Times New Roman" pitchFamily="18" charset="0"/>
                <a:cs typeface="Times New Roman" pitchFamily="18" charset="0"/>
              </a:rPr>
              <a:t>Nayar</a:t>
            </a:r>
            <a:r>
              <a:rPr lang="en-US" sz="2800" dirty="0" smtClean="0">
                <a:solidFill>
                  <a:srgbClr val="FFFF99"/>
                </a:solidFill>
                <a:latin typeface="Times New Roman" pitchFamily="18" charset="0"/>
                <a:cs typeface="Times New Roman" pitchFamily="18" charset="0"/>
              </a:rPr>
              <a:t> et al]</a:t>
            </a:r>
            <a:endParaRPr lang="en-US" sz="2800" dirty="0">
              <a:solidFill>
                <a:srgbClr val="FFFF99"/>
              </a:solidFill>
              <a:latin typeface="Times New Roman" pitchFamily="18" charset="0"/>
              <a:cs typeface="Times New Roman" pitchFamily="18" charset="0"/>
            </a:endParaRPr>
          </a:p>
        </p:txBody>
      </p:sp>
      <p:sp>
        <p:nvSpPr>
          <p:cNvPr id="6" name="Text Box 5"/>
          <p:cNvSpPr txBox="1">
            <a:spLocks noChangeArrowheads="1"/>
          </p:cNvSpPr>
          <p:nvPr/>
        </p:nvSpPr>
        <p:spPr bwMode="auto">
          <a:xfrm>
            <a:off x="1371600" y="2067580"/>
            <a:ext cx="5486400" cy="461665"/>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sz="2400" dirty="0" smtClean="0">
                <a:solidFill>
                  <a:srgbClr val="FF6600"/>
                </a:solidFill>
                <a:latin typeface="Times New Roman" pitchFamily="18" charset="0"/>
                <a:cs typeface="Times New Roman" pitchFamily="18" charset="0"/>
              </a:rPr>
              <a:t> Does not account for global illumination</a:t>
            </a:r>
            <a:endParaRPr lang="en-US" sz="2400" dirty="0">
              <a:solidFill>
                <a:srgbClr val="FF6600"/>
              </a:solidFill>
              <a:latin typeface="Times New Roman" pitchFamily="18" charset="0"/>
              <a:cs typeface="Times New Roman" pitchFamily="18" charset="0"/>
            </a:endParaRPr>
          </a:p>
        </p:txBody>
      </p:sp>
      <p:sp>
        <p:nvSpPr>
          <p:cNvPr id="7" name="Text Box 5"/>
          <p:cNvSpPr txBox="1">
            <a:spLocks noChangeArrowheads="1"/>
          </p:cNvSpPr>
          <p:nvPr/>
        </p:nvSpPr>
        <p:spPr bwMode="auto">
          <a:xfrm>
            <a:off x="1371600" y="4724400"/>
            <a:ext cx="6096000" cy="461665"/>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sz="2400" dirty="0" smtClean="0">
                <a:solidFill>
                  <a:srgbClr val="FF6600"/>
                </a:solidFill>
                <a:latin typeface="Times New Roman" pitchFamily="18" charset="0"/>
                <a:cs typeface="Times New Roman" pitchFamily="18" charset="0"/>
              </a:rPr>
              <a:t> Does not account for projector defocus</a:t>
            </a:r>
            <a:endParaRPr lang="en-US" sz="2400" dirty="0">
              <a:solidFill>
                <a:srgbClr val="FF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
          <p:cNvPicPr>
            <a:picLocks noChangeAspect="1" noChangeArrowheads="1"/>
          </p:cNvPicPr>
          <p:nvPr/>
        </p:nvPicPr>
        <p:blipFill>
          <a:blip r:embed="rId3"/>
          <a:srcRect t="46038" r="75234" b="2732"/>
          <a:stretch>
            <a:fillRect/>
          </a:stretch>
        </p:blipFill>
        <p:spPr bwMode="auto">
          <a:xfrm>
            <a:off x="2264664" y="4552890"/>
            <a:ext cx="1316736" cy="1371600"/>
          </a:xfrm>
          <a:prstGeom prst="rect">
            <a:avLst/>
          </a:prstGeom>
          <a:noFill/>
          <a:ln w="9525">
            <a:solidFill>
              <a:schemeClr val="tx1">
                <a:lumMod val="75000"/>
                <a:lumOff val="25000"/>
              </a:schemeClr>
            </a:solidFill>
            <a:miter lim="800000"/>
            <a:headEnd/>
            <a:tailEnd/>
          </a:ln>
          <a:effectLst/>
        </p:spPr>
      </p:pic>
      <p:pic>
        <p:nvPicPr>
          <p:cNvPr id="34" name="Picture 1"/>
          <p:cNvPicPr>
            <a:picLocks noChangeAspect="1" noChangeArrowheads="1"/>
          </p:cNvPicPr>
          <p:nvPr/>
        </p:nvPicPr>
        <p:blipFill>
          <a:blip r:embed="rId3"/>
          <a:srcRect l="75122" t="44415" b="4124"/>
          <a:stretch>
            <a:fillRect/>
          </a:stretch>
        </p:blipFill>
        <p:spPr bwMode="auto">
          <a:xfrm>
            <a:off x="5562600" y="4552890"/>
            <a:ext cx="1316736" cy="1371600"/>
          </a:xfrm>
          <a:prstGeom prst="rect">
            <a:avLst/>
          </a:prstGeom>
          <a:noFill/>
          <a:ln w="9525">
            <a:solidFill>
              <a:schemeClr val="tx1">
                <a:lumMod val="75000"/>
                <a:lumOff val="25000"/>
              </a:schemeClr>
            </a:solidFill>
            <a:miter lim="800000"/>
            <a:headEnd/>
            <a:tailEnd/>
          </a:ln>
          <a:effectLst/>
        </p:spPr>
      </p:pic>
      <p:sp>
        <p:nvSpPr>
          <p:cNvPr id="39" name="Text Box 25"/>
          <p:cNvSpPr txBox="1">
            <a:spLocks noChangeArrowheads="1"/>
          </p:cNvSpPr>
          <p:nvPr/>
        </p:nvSpPr>
        <p:spPr bwMode="auto">
          <a:xfrm>
            <a:off x="838200" y="5924490"/>
            <a:ext cx="4114800" cy="400110"/>
          </a:xfrm>
          <a:prstGeom prst="rect">
            <a:avLst/>
          </a:prstGeom>
          <a:noFill/>
          <a:ln w="9525">
            <a:noFill/>
            <a:miter lim="800000"/>
            <a:headEnd/>
            <a:tailEnd/>
          </a:ln>
        </p:spPr>
        <p:txBody>
          <a:bodyPr wrap="square">
            <a:spAutoFit/>
          </a:bodyPr>
          <a:lstStyle/>
          <a:p>
            <a:pPr algn="ctr"/>
            <a:r>
              <a:rPr lang="en-US" altLang="zh-CN" sz="2000" dirty="0" smtClean="0">
                <a:solidFill>
                  <a:schemeClr val="accent6">
                    <a:lumMod val="75000"/>
                  </a:schemeClr>
                </a:solidFill>
                <a:latin typeface="Times New Roman" pitchFamily="18" charset="0"/>
                <a:cs typeface="Times New Roman" pitchFamily="18" charset="0"/>
              </a:rPr>
              <a:t>No Global Illumination</a:t>
            </a:r>
            <a:endParaRPr lang="en-US" altLang="zh-CN" sz="2000" dirty="0">
              <a:solidFill>
                <a:schemeClr val="accent6">
                  <a:lumMod val="75000"/>
                </a:schemeClr>
              </a:solidFill>
              <a:latin typeface="Times New Roman" pitchFamily="18" charset="0"/>
              <a:cs typeface="Times New Roman" pitchFamily="18" charset="0"/>
            </a:endParaRPr>
          </a:p>
        </p:txBody>
      </p:sp>
      <p:sp>
        <p:nvSpPr>
          <p:cNvPr id="40" name="Text Box 25"/>
          <p:cNvSpPr txBox="1">
            <a:spLocks noChangeArrowheads="1"/>
          </p:cNvSpPr>
          <p:nvPr/>
        </p:nvSpPr>
        <p:spPr bwMode="auto">
          <a:xfrm>
            <a:off x="4191000" y="5924490"/>
            <a:ext cx="4114800" cy="400110"/>
          </a:xfrm>
          <a:prstGeom prst="rect">
            <a:avLst/>
          </a:prstGeom>
          <a:noFill/>
          <a:ln w="9525">
            <a:noFill/>
            <a:miter lim="800000"/>
            <a:headEnd/>
            <a:tailEnd/>
          </a:ln>
        </p:spPr>
        <p:txBody>
          <a:bodyPr wrap="square">
            <a:spAutoFit/>
          </a:bodyPr>
          <a:lstStyle/>
          <a:p>
            <a:pPr algn="ctr"/>
            <a:r>
              <a:rPr lang="en-US" altLang="zh-CN" sz="2000" dirty="0" smtClean="0">
                <a:solidFill>
                  <a:schemeClr val="accent6">
                    <a:lumMod val="75000"/>
                  </a:schemeClr>
                </a:solidFill>
                <a:latin typeface="Times New Roman" pitchFamily="18" charset="0"/>
                <a:cs typeface="Times New Roman" pitchFamily="18" charset="0"/>
              </a:rPr>
              <a:t>With Global Illumination</a:t>
            </a:r>
            <a:endParaRPr lang="en-US" altLang="zh-CN" sz="2000" dirty="0">
              <a:solidFill>
                <a:schemeClr val="accent6">
                  <a:lumMod val="75000"/>
                </a:schemeClr>
              </a:solidFill>
              <a:latin typeface="Times New Roman" pitchFamily="18" charset="0"/>
              <a:cs typeface="Times New Roman" pitchFamily="18" charset="0"/>
            </a:endParaRPr>
          </a:p>
        </p:txBody>
      </p:sp>
      <p:sp>
        <p:nvSpPr>
          <p:cNvPr id="3" name="Text Box 5"/>
          <p:cNvSpPr txBox="1">
            <a:spLocks noChangeArrowheads="1"/>
          </p:cNvSpPr>
          <p:nvPr/>
        </p:nvSpPr>
        <p:spPr bwMode="auto">
          <a:xfrm>
            <a:off x="0" y="228600"/>
            <a:ext cx="9144000" cy="584775"/>
          </a:xfrm>
          <a:prstGeom prst="rect">
            <a:avLst/>
          </a:prstGeom>
          <a:noFill/>
          <a:ln w="9525">
            <a:noFill/>
            <a:miter lim="800000"/>
            <a:headEnd/>
            <a:tailEnd/>
          </a:ln>
        </p:spPr>
        <p:txBody>
          <a:bodyPr wrap="square">
            <a:spAutoFit/>
          </a:bodyPr>
          <a:lstStyle/>
          <a:p>
            <a:pPr algn="ctr">
              <a:spcBef>
                <a:spcPct val="50000"/>
              </a:spcBef>
            </a:pPr>
            <a:r>
              <a:rPr lang="en-US" sz="3200" dirty="0" smtClean="0">
                <a:solidFill>
                  <a:srgbClr val="FFFF99"/>
                </a:solidFill>
                <a:latin typeface="Times New Roman" pitchFamily="18" charset="0"/>
                <a:cs typeface="Times New Roman" pitchFamily="18" charset="0"/>
              </a:rPr>
              <a:t>Defocused Illumination: Low Pass Filter</a:t>
            </a:r>
            <a:endParaRPr lang="en-US" sz="3200" dirty="0">
              <a:solidFill>
                <a:srgbClr val="FFFF99"/>
              </a:solidFill>
              <a:latin typeface="Times New Roman" pitchFamily="18" charset="0"/>
              <a:cs typeface="Times New Roman" pitchFamily="18" charset="0"/>
            </a:endParaRPr>
          </a:p>
        </p:txBody>
      </p:sp>
      <p:sp>
        <p:nvSpPr>
          <p:cNvPr id="17" name="Text Box 5"/>
          <p:cNvSpPr txBox="1">
            <a:spLocks noChangeArrowheads="1"/>
          </p:cNvSpPr>
          <p:nvPr/>
        </p:nvSpPr>
        <p:spPr bwMode="auto">
          <a:xfrm>
            <a:off x="0" y="3714690"/>
            <a:ext cx="9144000" cy="584775"/>
          </a:xfrm>
          <a:prstGeom prst="rect">
            <a:avLst/>
          </a:prstGeom>
          <a:noFill/>
          <a:ln w="9525">
            <a:noFill/>
            <a:miter lim="800000"/>
            <a:headEnd/>
            <a:tailEnd/>
          </a:ln>
        </p:spPr>
        <p:txBody>
          <a:bodyPr wrap="square">
            <a:spAutoFit/>
          </a:bodyPr>
          <a:lstStyle/>
          <a:p>
            <a:pPr algn="ctr">
              <a:spcBef>
                <a:spcPct val="50000"/>
              </a:spcBef>
            </a:pPr>
            <a:r>
              <a:rPr lang="en-US" sz="3200" dirty="0" smtClean="0">
                <a:solidFill>
                  <a:srgbClr val="FFFF99"/>
                </a:solidFill>
                <a:latin typeface="Times New Roman" pitchFamily="18" charset="0"/>
                <a:cs typeface="Times New Roman" pitchFamily="18" charset="0"/>
              </a:rPr>
              <a:t>Global Illumination: Low Pass Filter</a:t>
            </a:r>
            <a:endParaRPr lang="en-US" sz="3200" dirty="0">
              <a:solidFill>
                <a:srgbClr val="FFFF99"/>
              </a:solidFill>
              <a:latin typeface="Times New Roman" pitchFamily="18" charset="0"/>
              <a:cs typeface="Times New Roman" pitchFamily="18" charset="0"/>
            </a:endParaRPr>
          </a:p>
        </p:txBody>
      </p:sp>
      <p:sp>
        <p:nvSpPr>
          <p:cNvPr id="18" name="Slide Number Placeholder 17"/>
          <p:cNvSpPr>
            <a:spLocks noGrp="1"/>
          </p:cNvSpPr>
          <p:nvPr>
            <p:ph type="sldNum" sz="quarter" idx="12"/>
          </p:nvPr>
        </p:nvSpPr>
        <p:spPr/>
        <p:txBody>
          <a:bodyPr/>
          <a:lstStyle/>
          <a:p>
            <a:pPr>
              <a:defRPr/>
            </a:pPr>
            <a:fld id="{C2B633D9-1C18-44F0-AFE3-313340BFA8EB}" type="slidenum">
              <a:rPr lang="en-US" smtClean="0"/>
              <a:pPr>
                <a:defRPr/>
              </a:pPr>
              <a:t>7</a:t>
            </a:fld>
            <a:endParaRPr lang="en-US" dirty="0"/>
          </a:p>
        </p:txBody>
      </p:sp>
      <p:pic>
        <p:nvPicPr>
          <p:cNvPr id="20" name="Picture 2" descr="girl_l_b4_r10"/>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560387" y="1505436"/>
            <a:ext cx="682277" cy="1153434"/>
          </a:xfrm>
          <a:prstGeom prst="rect">
            <a:avLst/>
          </a:prstGeom>
          <a:noFill/>
        </p:spPr>
      </p:pic>
      <p:pic>
        <p:nvPicPr>
          <p:cNvPr id="22" name="Picture 5" descr="girl_m_r10"/>
          <p:cNvPicPr>
            <a:picLocks noChangeAspect="1" noChangeArrowheads="1"/>
          </p:cNvPicPr>
          <p:nvPr/>
        </p:nvPicPr>
        <p:blipFill>
          <a:blip r:embed="rId5" cstate="print"/>
          <a:srcRect/>
          <a:stretch>
            <a:fillRect/>
          </a:stretch>
        </p:blipFill>
        <p:spPr bwMode="auto">
          <a:xfrm>
            <a:off x="4365759" y="1430772"/>
            <a:ext cx="899404" cy="1520747"/>
          </a:xfrm>
          <a:prstGeom prst="rect">
            <a:avLst/>
          </a:prstGeom>
          <a:noFill/>
          <a:ln w="9525">
            <a:noFill/>
            <a:miter lim="800000"/>
            <a:headEnd/>
            <a:tailEnd/>
          </a:ln>
        </p:spPr>
      </p:pic>
      <p:pic>
        <p:nvPicPr>
          <p:cNvPr id="23" name="Picture 6" descr="epson_emp_tw600_projector2"/>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5894231" y="936443"/>
            <a:ext cx="963769" cy="491754"/>
          </a:xfrm>
          <a:prstGeom prst="rect">
            <a:avLst/>
          </a:prstGeom>
          <a:noFill/>
          <a:ln w="9525">
            <a:noFill/>
            <a:miter lim="800000"/>
            <a:headEnd/>
            <a:tailEnd/>
          </a:ln>
        </p:spPr>
      </p:pic>
      <p:sp>
        <p:nvSpPr>
          <p:cNvPr id="24" name="Line 7"/>
          <p:cNvSpPr>
            <a:spLocks noChangeShapeType="1"/>
          </p:cNvSpPr>
          <p:nvPr/>
        </p:nvSpPr>
        <p:spPr bwMode="auto">
          <a:xfrm flipH="1">
            <a:off x="3459490" y="1263421"/>
            <a:ext cx="3017465" cy="9441"/>
          </a:xfrm>
          <a:prstGeom prst="line">
            <a:avLst/>
          </a:prstGeom>
          <a:noFill/>
          <a:ln w="19050">
            <a:solidFill>
              <a:srgbClr val="CCFFFF"/>
            </a:solidFill>
            <a:prstDash val="dash"/>
            <a:round/>
            <a:headEnd/>
            <a:tailEnd/>
          </a:ln>
          <a:effectLst/>
        </p:spPr>
        <p:txBody>
          <a:bodyPr/>
          <a:lstStyle/>
          <a:p>
            <a:endParaRPr lang="en-US"/>
          </a:p>
        </p:txBody>
      </p:sp>
      <p:sp>
        <p:nvSpPr>
          <p:cNvPr id="25" name="Line 8"/>
          <p:cNvSpPr>
            <a:spLocks noChangeShapeType="1"/>
          </p:cNvSpPr>
          <p:nvPr/>
        </p:nvSpPr>
        <p:spPr bwMode="auto">
          <a:xfrm flipH="1">
            <a:off x="6242664" y="1263421"/>
            <a:ext cx="239440" cy="363023"/>
          </a:xfrm>
          <a:prstGeom prst="line">
            <a:avLst/>
          </a:prstGeom>
          <a:noFill/>
          <a:ln w="19050">
            <a:solidFill>
              <a:srgbClr val="CCFFFF"/>
            </a:solidFill>
            <a:prstDash val="dash"/>
            <a:round/>
            <a:headEnd/>
            <a:tailEnd/>
          </a:ln>
          <a:effectLst/>
        </p:spPr>
        <p:txBody>
          <a:bodyPr/>
          <a:lstStyle/>
          <a:p>
            <a:endParaRPr lang="en-US"/>
          </a:p>
        </p:txBody>
      </p:sp>
      <p:sp>
        <p:nvSpPr>
          <p:cNvPr id="26" name="Line 9"/>
          <p:cNvSpPr>
            <a:spLocks noChangeShapeType="1"/>
          </p:cNvSpPr>
          <p:nvPr/>
        </p:nvSpPr>
        <p:spPr bwMode="auto">
          <a:xfrm flipH="1">
            <a:off x="6250388" y="1273719"/>
            <a:ext cx="231717" cy="1376568"/>
          </a:xfrm>
          <a:prstGeom prst="line">
            <a:avLst/>
          </a:prstGeom>
          <a:noFill/>
          <a:ln w="19050">
            <a:solidFill>
              <a:srgbClr val="CCFFFF"/>
            </a:solidFill>
            <a:prstDash val="dash"/>
            <a:round/>
            <a:headEnd/>
            <a:tailEnd/>
          </a:ln>
          <a:effectLst/>
        </p:spPr>
        <p:txBody>
          <a:bodyPr/>
          <a:lstStyle/>
          <a:p>
            <a:endParaRPr lang="en-US"/>
          </a:p>
        </p:txBody>
      </p:sp>
      <p:sp>
        <p:nvSpPr>
          <p:cNvPr id="27" name="Line 10"/>
          <p:cNvSpPr>
            <a:spLocks noChangeShapeType="1"/>
          </p:cNvSpPr>
          <p:nvPr/>
        </p:nvSpPr>
        <p:spPr bwMode="auto">
          <a:xfrm flipH="1">
            <a:off x="5572402" y="1268570"/>
            <a:ext cx="909702" cy="234291"/>
          </a:xfrm>
          <a:prstGeom prst="line">
            <a:avLst/>
          </a:prstGeom>
          <a:noFill/>
          <a:ln w="19050">
            <a:solidFill>
              <a:srgbClr val="CCFFFF"/>
            </a:solidFill>
            <a:prstDash val="dash"/>
            <a:round/>
            <a:headEnd/>
            <a:tailEnd/>
          </a:ln>
          <a:effectLst/>
        </p:spPr>
        <p:txBody>
          <a:bodyPr/>
          <a:lstStyle/>
          <a:p>
            <a:endParaRPr lang="en-US"/>
          </a:p>
        </p:txBody>
      </p:sp>
      <p:sp>
        <p:nvSpPr>
          <p:cNvPr id="28" name="Line 11"/>
          <p:cNvSpPr>
            <a:spLocks noChangeShapeType="1"/>
          </p:cNvSpPr>
          <p:nvPr/>
        </p:nvSpPr>
        <p:spPr bwMode="auto">
          <a:xfrm flipH="1">
            <a:off x="4370908" y="1268570"/>
            <a:ext cx="2095748" cy="163918"/>
          </a:xfrm>
          <a:prstGeom prst="line">
            <a:avLst/>
          </a:prstGeom>
          <a:noFill/>
          <a:ln w="19050">
            <a:solidFill>
              <a:srgbClr val="CCFFFF"/>
            </a:solidFill>
            <a:prstDash val="dash"/>
            <a:round/>
            <a:headEnd/>
            <a:tailEnd/>
          </a:ln>
          <a:effectLst/>
        </p:spPr>
        <p:txBody>
          <a:bodyPr/>
          <a:lstStyle/>
          <a:p>
            <a:endParaRPr lang="en-US"/>
          </a:p>
        </p:txBody>
      </p:sp>
      <p:pic>
        <p:nvPicPr>
          <p:cNvPr id="29" name="Picture 12" descr="girl_r_b4_r10"/>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728295" y="1278868"/>
            <a:ext cx="1136270" cy="1921532"/>
          </a:xfrm>
          <a:prstGeom prst="rect">
            <a:avLst/>
          </a:prstGeom>
          <a:noFill/>
          <a:ln w="9525">
            <a:noFill/>
            <a:miter lim="800000"/>
            <a:headEnd/>
            <a:tailEnd/>
          </a:ln>
        </p:spPr>
      </p:pic>
      <p:sp>
        <p:nvSpPr>
          <p:cNvPr id="42" name="Line 14"/>
          <p:cNvSpPr>
            <a:spLocks noChangeShapeType="1"/>
          </p:cNvSpPr>
          <p:nvPr/>
        </p:nvSpPr>
        <p:spPr bwMode="auto">
          <a:xfrm flipH="1">
            <a:off x="5261730" y="1505436"/>
            <a:ext cx="324403" cy="83247"/>
          </a:xfrm>
          <a:prstGeom prst="line">
            <a:avLst/>
          </a:prstGeom>
          <a:noFill/>
          <a:ln w="19050">
            <a:solidFill>
              <a:srgbClr val="CCFFFF"/>
            </a:solidFill>
            <a:prstDash val="dash"/>
            <a:round/>
            <a:headEnd/>
            <a:tailEnd/>
          </a:ln>
          <a:effectLst/>
        </p:spPr>
        <p:txBody>
          <a:bodyPr/>
          <a:lstStyle/>
          <a:p>
            <a:endParaRPr lang="en-US"/>
          </a:p>
        </p:txBody>
      </p:sp>
      <p:sp>
        <p:nvSpPr>
          <p:cNvPr id="44" name="Line 16"/>
          <p:cNvSpPr>
            <a:spLocks noChangeShapeType="1"/>
          </p:cNvSpPr>
          <p:nvPr/>
        </p:nvSpPr>
        <p:spPr bwMode="auto">
          <a:xfrm flipH="1">
            <a:off x="2728295" y="1271145"/>
            <a:ext cx="720896" cy="2574"/>
          </a:xfrm>
          <a:prstGeom prst="line">
            <a:avLst/>
          </a:prstGeom>
          <a:noFill/>
          <a:ln w="19050">
            <a:solidFill>
              <a:srgbClr val="CCFFFF"/>
            </a:solidFill>
            <a:prstDash val="dash"/>
            <a:round/>
            <a:headEnd/>
            <a:tailEnd/>
          </a:ln>
          <a:effectLst/>
        </p:spPr>
        <p:txBody>
          <a:bodyPr/>
          <a:lstStyle/>
          <a:p>
            <a:endParaRPr lang="en-US"/>
          </a:p>
        </p:txBody>
      </p:sp>
      <p:sp>
        <p:nvSpPr>
          <p:cNvPr id="45" name="Freeform 17"/>
          <p:cNvSpPr>
            <a:spLocks/>
          </p:cNvSpPr>
          <p:nvPr/>
        </p:nvSpPr>
        <p:spPr bwMode="auto">
          <a:xfrm>
            <a:off x="5261730" y="1508011"/>
            <a:ext cx="298657" cy="1446941"/>
          </a:xfrm>
          <a:custGeom>
            <a:avLst/>
            <a:gdLst/>
            <a:ahLst/>
            <a:cxnLst>
              <a:cxn ang="0">
                <a:pos x="0" y="93"/>
              </a:cxn>
              <a:cxn ang="0">
                <a:pos x="348" y="0"/>
              </a:cxn>
              <a:cxn ang="0">
                <a:pos x="348" y="1206"/>
              </a:cxn>
              <a:cxn ang="0">
                <a:pos x="0" y="1686"/>
              </a:cxn>
              <a:cxn ang="0">
                <a:pos x="0" y="93"/>
              </a:cxn>
            </a:cxnLst>
            <a:rect l="0" t="0" r="r" b="b"/>
            <a:pathLst>
              <a:path w="348" h="1686">
                <a:moveTo>
                  <a:pt x="0" y="93"/>
                </a:moveTo>
                <a:lnTo>
                  <a:pt x="348" y="0"/>
                </a:lnTo>
                <a:lnTo>
                  <a:pt x="348" y="1206"/>
                </a:lnTo>
                <a:lnTo>
                  <a:pt x="0" y="1686"/>
                </a:lnTo>
                <a:lnTo>
                  <a:pt x="0" y="93"/>
                </a:lnTo>
                <a:close/>
              </a:path>
            </a:pathLst>
          </a:custGeom>
          <a:solidFill>
            <a:srgbClr val="969696">
              <a:alpha val="39999"/>
            </a:srgbClr>
          </a:solidFill>
          <a:ln w="9525" cap="flat" cmpd="sng">
            <a:noFill/>
            <a:prstDash val="solid"/>
            <a:round/>
            <a:headEnd/>
            <a:tailEnd/>
          </a:ln>
          <a:effectLst/>
        </p:spPr>
        <p:txBody>
          <a:bodyPr/>
          <a:lstStyle/>
          <a:p>
            <a:endParaRPr lang="en-US"/>
          </a:p>
        </p:txBody>
      </p:sp>
      <p:sp>
        <p:nvSpPr>
          <p:cNvPr id="47" name="Freeform 19"/>
          <p:cNvSpPr>
            <a:spLocks/>
          </p:cNvSpPr>
          <p:nvPr/>
        </p:nvSpPr>
        <p:spPr bwMode="auto">
          <a:xfrm>
            <a:off x="3863707" y="1433346"/>
            <a:ext cx="504627" cy="1766195"/>
          </a:xfrm>
          <a:custGeom>
            <a:avLst/>
            <a:gdLst/>
            <a:ahLst/>
            <a:cxnLst>
              <a:cxn ang="0">
                <a:pos x="0" y="54"/>
              </a:cxn>
              <a:cxn ang="0">
                <a:pos x="588" y="0"/>
              </a:cxn>
              <a:cxn ang="0">
                <a:pos x="588" y="1581"/>
              </a:cxn>
              <a:cxn ang="0">
                <a:pos x="0" y="2055"/>
              </a:cxn>
              <a:cxn ang="0">
                <a:pos x="0" y="54"/>
              </a:cxn>
            </a:cxnLst>
            <a:rect l="0" t="0" r="r" b="b"/>
            <a:pathLst>
              <a:path w="588" h="2055">
                <a:moveTo>
                  <a:pt x="0" y="54"/>
                </a:moveTo>
                <a:lnTo>
                  <a:pt x="588" y="0"/>
                </a:lnTo>
                <a:lnTo>
                  <a:pt x="588" y="1581"/>
                </a:lnTo>
                <a:lnTo>
                  <a:pt x="0" y="2055"/>
                </a:lnTo>
                <a:lnTo>
                  <a:pt x="0" y="54"/>
                </a:lnTo>
                <a:close/>
              </a:path>
            </a:pathLst>
          </a:custGeom>
          <a:solidFill>
            <a:srgbClr val="969696">
              <a:alpha val="39999"/>
            </a:srgbClr>
          </a:solidFill>
          <a:ln w="9525" cap="flat" cmpd="sng">
            <a:noFill/>
            <a:prstDash val="solid"/>
            <a:round/>
            <a:headEnd/>
            <a:tailEnd/>
          </a:ln>
          <a:effectLst/>
        </p:spPr>
        <p:txBody>
          <a:bodyPr/>
          <a:lstStyle/>
          <a:p>
            <a:endParaRPr lang="en-US"/>
          </a:p>
        </p:txBody>
      </p:sp>
      <p:sp>
        <p:nvSpPr>
          <p:cNvPr id="48" name="Freeform 47"/>
          <p:cNvSpPr/>
          <p:nvPr/>
        </p:nvSpPr>
        <p:spPr bwMode="auto">
          <a:xfrm>
            <a:off x="4347545" y="2790643"/>
            <a:ext cx="920750" cy="209550"/>
          </a:xfrm>
          <a:custGeom>
            <a:avLst/>
            <a:gdLst>
              <a:gd name="connsiteX0" fmla="*/ 920750 w 920750"/>
              <a:gd name="connsiteY0" fmla="*/ 158750 h 209550"/>
              <a:gd name="connsiteX1" fmla="*/ 19050 w 920750"/>
              <a:gd name="connsiteY1" fmla="*/ 0 h 209550"/>
              <a:gd name="connsiteX2" fmla="*/ 0 w 920750"/>
              <a:gd name="connsiteY2" fmla="*/ 209550 h 209550"/>
              <a:gd name="connsiteX3" fmla="*/ 920750 w 920750"/>
              <a:gd name="connsiteY3" fmla="*/ 158750 h 209550"/>
            </a:gdLst>
            <a:ahLst/>
            <a:cxnLst>
              <a:cxn ang="0">
                <a:pos x="connsiteX0" y="connsiteY0"/>
              </a:cxn>
              <a:cxn ang="0">
                <a:pos x="connsiteX1" y="connsiteY1"/>
              </a:cxn>
              <a:cxn ang="0">
                <a:pos x="connsiteX2" y="connsiteY2"/>
              </a:cxn>
              <a:cxn ang="0">
                <a:pos x="connsiteX3" y="connsiteY3"/>
              </a:cxn>
            </a:cxnLst>
            <a:rect l="l" t="t" r="r" b="b"/>
            <a:pathLst>
              <a:path w="920750" h="209550">
                <a:moveTo>
                  <a:pt x="920750" y="158750"/>
                </a:moveTo>
                <a:lnTo>
                  <a:pt x="19050" y="0"/>
                </a:lnTo>
                <a:lnTo>
                  <a:pt x="0" y="209550"/>
                </a:lnTo>
                <a:lnTo>
                  <a:pt x="920750" y="158750"/>
                </a:lnTo>
                <a:close/>
              </a:path>
            </a:pathLst>
          </a:cu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49" name="Freeform 48"/>
          <p:cNvSpPr/>
          <p:nvPr/>
        </p:nvSpPr>
        <p:spPr bwMode="auto">
          <a:xfrm>
            <a:off x="4398345" y="1399993"/>
            <a:ext cx="876300" cy="196850"/>
          </a:xfrm>
          <a:custGeom>
            <a:avLst/>
            <a:gdLst>
              <a:gd name="connsiteX0" fmla="*/ 0 w 876300"/>
              <a:gd name="connsiteY0" fmla="*/ 38100 h 196850"/>
              <a:gd name="connsiteX1" fmla="*/ 876300 w 876300"/>
              <a:gd name="connsiteY1" fmla="*/ 196850 h 196850"/>
              <a:gd name="connsiteX2" fmla="*/ 869950 w 876300"/>
              <a:gd name="connsiteY2" fmla="*/ 0 h 196850"/>
              <a:gd name="connsiteX3" fmla="*/ 0 w 876300"/>
              <a:gd name="connsiteY3" fmla="*/ 38100 h 196850"/>
            </a:gdLst>
            <a:ahLst/>
            <a:cxnLst>
              <a:cxn ang="0">
                <a:pos x="connsiteX0" y="connsiteY0"/>
              </a:cxn>
              <a:cxn ang="0">
                <a:pos x="connsiteX1" y="connsiteY1"/>
              </a:cxn>
              <a:cxn ang="0">
                <a:pos x="connsiteX2" y="connsiteY2"/>
              </a:cxn>
              <a:cxn ang="0">
                <a:pos x="connsiteX3" y="connsiteY3"/>
              </a:cxn>
            </a:cxnLst>
            <a:rect l="l" t="t" r="r" b="b"/>
            <a:pathLst>
              <a:path w="876300" h="196850">
                <a:moveTo>
                  <a:pt x="0" y="38100"/>
                </a:moveTo>
                <a:lnTo>
                  <a:pt x="876300" y="196850"/>
                </a:lnTo>
                <a:lnTo>
                  <a:pt x="869950" y="0"/>
                </a:lnTo>
                <a:lnTo>
                  <a:pt x="0" y="38100"/>
                </a:lnTo>
                <a:close/>
              </a:path>
            </a:pathLst>
          </a:cu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50" name="Text Box 25"/>
          <p:cNvSpPr txBox="1">
            <a:spLocks noChangeArrowheads="1"/>
          </p:cNvSpPr>
          <p:nvPr/>
        </p:nvSpPr>
        <p:spPr bwMode="auto">
          <a:xfrm>
            <a:off x="3962400" y="2952690"/>
            <a:ext cx="1828800" cy="400110"/>
          </a:xfrm>
          <a:prstGeom prst="rect">
            <a:avLst/>
          </a:prstGeom>
          <a:noFill/>
          <a:ln w="9525">
            <a:noFill/>
            <a:miter lim="800000"/>
            <a:headEnd/>
            <a:tailEnd/>
          </a:ln>
        </p:spPr>
        <p:txBody>
          <a:bodyPr wrap="square">
            <a:spAutoFit/>
          </a:bodyPr>
          <a:lstStyle/>
          <a:p>
            <a:pPr algn="ctr"/>
            <a:r>
              <a:rPr lang="en-US" altLang="zh-CN" sz="2000" dirty="0" smtClean="0">
                <a:solidFill>
                  <a:schemeClr val="accent6">
                    <a:lumMod val="75000"/>
                  </a:schemeClr>
                </a:solidFill>
                <a:latin typeface="Times New Roman" pitchFamily="18" charset="0"/>
                <a:cs typeface="Times New Roman" pitchFamily="18" charset="0"/>
              </a:rPr>
              <a:t>No Defocus</a:t>
            </a:r>
            <a:endParaRPr lang="en-US" altLang="zh-CN" sz="2000" dirty="0">
              <a:solidFill>
                <a:schemeClr val="accent6">
                  <a:lumMod val="75000"/>
                </a:schemeClr>
              </a:solidFill>
              <a:latin typeface="Times New Roman" pitchFamily="18" charset="0"/>
              <a:cs typeface="Times New Roman" pitchFamily="18" charset="0"/>
            </a:endParaRPr>
          </a:p>
        </p:txBody>
      </p:sp>
      <p:sp>
        <p:nvSpPr>
          <p:cNvPr id="52" name="Text Box 25"/>
          <p:cNvSpPr txBox="1">
            <a:spLocks noChangeArrowheads="1"/>
          </p:cNvSpPr>
          <p:nvPr/>
        </p:nvSpPr>
        <p:spPr bwMode="auto">
          <a:xfrm>
            <a:off x="1828800" y="3048000"/>
            <a:ext cx="1828800" cy="400110"/>
          </a:xfrm>
          <a:prstGeom prst="rect">
            <a:avLst/>
          </a:prstGeom>
          <a:noFill/>
          <a:ln w="9525">
            <a:noFill/>
            <a:miter lim="800000"/>
            <a:headEnd/>
            <a:tailEnd/>
          </a:ln>
        </p:spPr>
        <p:txBody>
          <a:bodyPr wrap="square">
            <a:spAutoFit/>
          </a:bodyPr>
          <a:lstStyle/>
          <a:p>
            <a:pPr algn="ctr"/>
            <a:r>
              <a:rPr lang="en-US" altLang="zh-CN" sz="2000" dirty="0" smtClean="0">
                <a:solidFill>
                  <a:schemeClr val="accent6">
                    <a:lumMod val="75000"/>
                  </a:schemeClr>
                </a:solidFill>
                <a:latin typeface="Times New Roman" pitchFamily="18" charset="0"/>
                <a:cs typeface="Times New Roman" pitchFamily="18" charset="0"/>
              </a:rPr>
              <a:t>With Defocus</a:t>
            </a:r>
            <a:endParaRPr lang="en-US" altLang="zh-CN" sz="2000" dirty="0">
              <a:solidFill>
                <a:schemeClr val="accent6">
                  <a:lumMod val="75000"/>
                </a:schemeClr>
              </a:solidFill>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24" grpId="0" animBg="1"/>
      <p:bldP spid="25" grpId="0" animBg="1"/>
      <p:bldP spid="26" grpId="0" animBg="1"/>
      <p:bldP spid="27" grpId="0" animBg="1"/>
      <p:bldP spid="28" grpId="0" animBg="1"/>
      <p:bldP spid="42" grpId="0" animBg="1"/>
      <p:bldP spid="44" grpId="0" animBg="1"/>
      <p:bldP spid="45" grpId="0" animBg="1"/>
      <p:bldP spid="47" grpId="0" animBg="1"/>
      <p:bldP spid="48" grpId="0" animBg="1"/>
      <p:bldP spid="49" grpId="0" animBg="1"/>
      <p:bldP spid="50"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descr="C:\Documents and Settings\mohit\Desktop\CVPR Talk\CandleImages\Frame27.tif"/>
          <p:cNvPicPr>
            <a:picLocks noChangeAspect="1" noChangeArrowheads="1"/>
          </p:cNvPicPr>
          <p:nvPr/>
        </p:nvPicPr>
        <p:blipFill>
          <a:blip r:embed="rId3"/>
          <a:srcRect/>
          <a:stretch>
            <a:fillRect/>
          </a:stretch>
        </p:blipFill>
        <p:spPr bwMode="auto">
          <a:xfrm>
            <a:off x="1143000" y="1066800"/>
            <a:ext cx="1501225" cy="2497409"/>
          </a:xfrm>
          <a:prstGeom prst="rect">
            <a:avLst/>
          </a:prstGeom>
          <a:noFill/>
          <a:ln>
            <a:solidFill>
              <a:schemeClr val="tx1">
                <a:lumMod val="75000"/>
                <a:lumOff val="25000"/>
              </a:schemeClr>
            </a:solidFill>
          </a:ln>
        </p:spPr>
      </p:pic>
      <p:pic>
        <p:nvPicPr>
          <p:cNvPr id="204803" name="Picture 3" descr="C:\Documents and Settings\mohit\Desktop\CVPR Talk\CandleImages\Frame51.tif"/>
          <p:cNvPicPr>
            <a:picLocks noChangeAspect="1" noChangeArrowheads="1"/>
          </p:cNvPicPr>
          <p:nvPr/>
        </p:nvPicPr>
        <p:blipFill>
          <a:blip r:embed="rId4"/>
          <a:srcRect/>
          <a:stretch>
            <a:fillRect/>
          </a:stretch>
        </p:blipFill>
        <p:spPr bwMode="auto">
          <a:xfrm>
            <a:off x="1143000" y="1066800"/>
            <a:ext cx="1501225" cy="2497409"/>
          </a:xfrm>
          <a:prstGeom prst="rect">
            <a:avLst/>
          </a:prstGeom>
          <a:noFill/>
          <a:ln>
            <a:solidFill>
              <a:schemeClr val="tx1">
                <a:lumMod val="75000"/>
                <a:lumOff val="25000"/>
              </a:schemeClr>
            </a:solidFill>
          </a:ln>
        </p:spPr>
      </p:pic>
      <p:sp>
        <p:nvSpPr>
          <p:cNvPr id="30726" name="Text Box 5"/>
          <p:cNvSpPr txBox="1">
            <a:spLocks noChangeArrowheads="1"/>
          </p:cNvSpPr>
          <p:nvPr/>
        </p:nvSpPr>
        <p:spPr bwMode="auto">
          <a:xfrm>
            <a:off x="0" y="115888"/>
            <a:ext cx="9144000" cy="584200"/>
          </a:xfrm>
          <a:prstGeom prst="rect">
            <a:avLst/>
          </a:prstGeom>
          <a:noFill/>
          <a:ln w="9525">
            <a:noFill/>
            <a:miter lim="800000"/>
            <a:headEnd/>
            <a:tailEnd/>
          </a:ln>
        </p:spPr>
        <p:txBody>
          <a:bodyPr>
            <a:spAutoFit/>
          </a:bodyPr>
          <a:lstStyle/>
          <a:p>
            <a:pPr algn="ctr">
              <a:spcBef>
                <a:spcPct val="50000"/>
              </a:spcBef>
            </a:pPr>
            <a:r>
              <a:rPr lang="en-US" sz="3200" dirty="0" smtClean="0">
                <a:solidFill>
                  <a:srgbClr val="FFFF99"/>
                </a:solidFill>
                <a:latin typeface="Times New Roman" pitchFamily="18" charset="0"/>
                <a:cs typeface="Times New Roman" pitchFamily="18" charset="0"/>
              </a:rPr>
              <a:t>Defocused </a:t>
            </a:r>
            <a:r>
              <a:rPr lang="en-US" sz="3200" dirty="0">
                <a:solidFill>
                  <a:srgbClr val="FFFF99"/>
                </a:solidFill>
                <a:latin typeface="Times New Roman" pitchFamily="18" charset="0"/>
                <a:cs typeface="Times New Roman" pitchFamily="18" charset="0"/>
              </a:rPr>
              <a:t>Illumination </a:t>
            </a:r>
            <a:r>
              <a:rPr lang="en-US" sz="3200" dirty="0" smtClean="0">
                <a:solidFill>
                  <a:srgbClr val="FFFF99"/>
                </a:solidFill>
                <a:latin typeface="Times New Roman" pitchFamily="18" charset="0"/>
                <a:cs typeface="Times New Roman" pitchFamily="18" charset="0"/>
              </a:rPr>
              <a:t>+ Global Illumination</a:t>
            </a:r>
            <a:endParaRPr lang="en-US" sz="3200" dirty="0">
              <a:solidFill>
                <a:srgbClr val="FFFF99"/>
              </a:solidFill>
              <a:latin typeface="Times New Roman" pitchFamily="18" charset="0"/>
              <a:cs typeface="Times New Roman" pitchFamily="18" charset="0"/>
            </a:endParaRPr>
          </a:p>
        </p:txBody>
      </p:sp>
      <p:grpSp>
        <p:nvGrpSpPr>
          <p:cNvPr id="3" name="Group 59"/>
          <p:cNvGrpSpPr/>
          <p:nvPr/>
        </p:nvGrpSpPr>
        <p:grpSpPr>
          <a:xfrm>
            <a:off x="3657600" y="4187952"/>
            <a:ext cx="2209800" cy="1893404"/>
            <a:chOff x="3657600" y="4417053"/>
            <a:chExt cx="2209800" cy="1893404"/>
          </a:xfrm>
        </p:grpSpPr>
        <p:grpSp>
          <p:nvGrpSpPr>
            <p:cNvPr id="4" name="Group 80"/>
            <p:cNvGrpSpPr>
              <a:grpSpLocks/>
            </p:cNvGrpSpPr>
            <p:nvPr/>
          </p:nvGrpSpPr>
          <p:grpSpPr bwMode="auto">
            <a:xfrm>
              <a:off x="4103021" y="5226569"/>
              <a:ext cx="960013" cy="864235"/>
              <a:chOff x="4734560" y="3962398"/>
              <a:chExt cx="1004602" cy="725169"/>
            </a:xfrm>
          </p:grpSpPr>
          <p:grpSp>
            <p:nvGrpSpPr>
              <p:cNvPr id="5" name="Group 87"/>
              <p:cNvGrpSpPr>
                <a:grpSpLocks/>
              </p:cNvGrpSpPr>
              <p:nvPr/>
            </p:nvGrpSpPr>
            <p:grpSpPr bwMode="auto">
              <a:xfrm>
                <a:off x="4733779" y="3961838"/>
                <a:ext cx="1005223" cy="725940"/>
                <a:chOff x="2361419" y="3504537"/>
                <a:chExt cx="1005223" cy="863281"/>
              </a:xfrm>
            </p:grpSpPr>
            <p:cxnSp>
              <p:nvCxnSpPr>
                <p:cNvPr id="42" name="Straight Connector 41"/>
                <p:cNvCxnSpPr/>
                <p:nvPr/>
              </p:nvCxnSpPr>
              <p:spPr>
                <a:xfrm rot="5400000">
                  <a:off x="1941937" y="3924019"/>
                  <a:ext cx="838963"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361420" y="4341474"/>
                  <a:ext cx="1005222" cy="26344"/>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6" name="Group 91"/>
              <p:cNvGrpSpPr>
                <a:grpSpLocks/>
              </p:cNvGrpSpPr>
              <p:nvPr/>
            </p:nvGrpSpPr>
            <p:grpSpPr bwMode="auto">
              <a:xfrm>
                <a:off x="4844289" y="4166329"/>
                <a:ext cx="714068" cy="385124"/>
                <a:chOff x="4407168" y="1264388"/>
                <a:chExt cx="5664516" cy="3682964"/>
              </a:xfrm>
            </p:grpSpPr>
            <p:sp>
              <p:nvSpPr>
                <p:cNvPr id="35" name="Freeform 122"/>
                <p:cNvSpPr>
                  <a:spLocks/>
                </p:cNvSpPr>
                <p:nvPr/>
              </p:nvSpPr>
              <p:spPr bwMode="auto">
                <a:xfrm>
                  <a:off x="4407168" y="1264388"/>
                  <a:ext cx="3590904" cy="3666673"/>
                </a:xfrm>
                <a:custGeom>
                  <a:avLst/>
                  <a:gdLst>
                    <a:gd name="T0" fmla="*/ 2147483647 w 2256"/>
                    <a:gd name="T1" fmla="*/ 2147483647 h 2304"/>
                    <a:gd name="T2" fmla="*/ 2147483647 w 2256"/>
                    <a:gd name="T3" fmla="*/ 2147483647 h 2304"/>
                    <a:gd name="T4" fmla="*/ 2147483647 w 2256"/>
                    <a:gd name="T5" fmla="*/ 2147483647 h 2304"/>
                    <a:gd name="T6" fmla="*/ 2147483647 w 2256"/>
                    <a:gd name="T7" fmla="*/ 2147483647 h 2304"/>
                    <a:gd name="T8" fmla="*/ 2147483647 w 2256"/>
                    <a:gd name="T9" fmla="*/ 2147483647 h 2304"/>
                    <a:gd name="T10" fmla="*/ 2147483647 w 2256"/>
                    <a:gd name="T11" fmla="*/ 2147483647 h 2304"/>
                    <a:gd name="T12" fmla="*/ 2147483647 w 2256"/>
                    <a:gd name="T13" fmla="*/ 2147483647 h 2304"/>
                    <a:gd name="T14" fmla="*/ 2147483647 w 2256"/>
                    <a:gd name="T15" fmla="*/ 2147483647 h 2304"/>
                    <a:gd name="T16" fmla="*/ 2147483647 w 2256"/>
                    <a:gd name="T17" fmla="*/ 2147483647 h 2304"/>
                    <a:gd name="T18" fmla="*/ 2147483647 w 2256"/>
                    <a:gd name="T19" fmla="*/ 2147483647 h 2304"/>
                    <a:gd name="T20" fmla="*/ 2147483647 w 2256"/>
                    <a:gd name="T21" fmla="*/ 0 h 2304"/>
                    <a:gd name="T22" fmla="*/ 2147483647 w 2256"/>
                    <a:gd name="T23" fmla="*/ 0 h 2304"/>
                    <a:gd name="T24" fmla="*/ 2147483647 w 2256"/>
                    <a:gd name="T25" fmla="*/ 0 h 2304"/>
                    <a:gd name="T26" fmla="*/ 2147483647 w 2256"/>
                    <a:gd name="T27" fmla="*/ 0 h 2304"/>
                    <a:gd name="T28" fmla="*/ 2147483647 w 2256"/>
                    <a:gd name="T29" fmla="*/ 0 h 2304"/>
                    <a:gd name="T30" fmla="*/ 2147483647 w 2256"/>
                    <a:gd name="T31" fmla="*/ 0 h 2304"/>
                    <a:gd name="T32" fmla="*/ 2147483647 w 2256"/>
                    <a:gd name="T33" fmla="*/ 0 h 2304"/>
                    <a:gd name="T34" fmla="*/ 2147483647 w 2256"/>
                    <a:gd name="T35" fmla="*/ 0 h 2304"/>
                    <a:gd name="T36" fmla="*/ 2147483647 w 2256"/>
                    <a:gd name="T37" fmla="*/ 0 h 2304"/>
                    <a:gd name="T38" fmla="*/ 2147483647 w 2256"/>
                    <a:gd name="T39" fmla="*/ 0 h 2304"/>
                    <a:gd name="T40" fmla="*/ 2147483647 w 2256"/>
                    <a:gd name="T41" fmla="*/ 0 h 2304"/>
                    <a:gd name="T42" fmla="*/ 2147483647 w 2256"/>
                    <a:gd name="T43" fmla="*/ 0 h 2304"/>
                    <a:gd name="T44" fmla="*/ 2147483647 w 2256"/>
                    <a:gd name="T45" fmla="*/ 0 h 2304"/>
                    <a:gd name="T46" fmla="*/ 2147483647 w 2256"/>
                    <a:gd name="T47" fmla="*/ 2147483647 h 2304"/>
                    <a:gd name="T48" fmla="*/ 2147483647 w 2256"/>
                    <a:gd name="T49" fmla="*/ 2147483647 h 2304"/>
                    <a:gd name="T50" fmla="*/ 2147483647 w 2256"/>
                    <a:gd name="T51" fmla="*/ 2147483647 h 2304"/>
                    <a:gd name="T52" fmla="*/ 2147483647 w 2256"/>
                    <a:gd name="T53" fmla="*/ 2147483647 h 2304"/>
                    <a:gd name="T54" fmla="*/ 2147483647 w 2256"/>
                    <a:gd name="T55" fmla="*/ 2147483647 h 2304"/>
                    <a:gd name="T56" fmla="*/ 2147483647 w 2256"/>
                    <a:gd name="T57" fmla="*/ 2147483647 h 2304"/>
                    <a:gd name="T58" fmla="*/ 2147483647 w 2256"/>
                    <a:gd name="T59" fmla="*/ 2147483647 h 2304"/>
                    <a:gd name="T60" fmla="*/ 2147483647 w 2256"/>
                    <a:gd name="T61" fmla="*/ 2147483647 h 2304"/>
                    <a:gd name="T62" fmla="*/ 2147483647 w 2256"/>
                    <a:gd name="T63" fmla="*/ 2147483647 h 2304"/>
                    <a:gd name="T64" fmla="*/ 2147483647 w 2256"/>
                    <a:gd name="T65" fmla="*/ 2147483647 h 2304"/>
                    <a:gd name="T66" fmla="*/ 2147483647 w 2256"/>
                    <a:gd name="T67" fmla="*/ 2147483647 h 2304"/>
                    <a:gd name="T68" fmla="*/ 2147483647 w 2256"/>
                    <a:gd name="T69" fmla="*/ 2147483647 h 2304"/>
                    <a:gd name="T70" fmla="*/ 2147483647 w 2256"/>
                    <a:gd name="T71" fmla="*/ 2147483647 h 2304"/>
                    <a:gd name="T72" fmla="*/ 2147483647 w 2256"/>
                    <a:gd name="T73" fmla="*/ 2147483647 h 2304"/>
                    <a:gd name="T74" fmla="*/ 2147483647 w 2256"/>
                    <a:gd name="T75" fmla="*/ 2147483647 h 2304"/>
                    <a:gd name="T76" fmla="*/ 2147483647 w 2256"/>
                    <a:gd name="T77" fmla="*/ 2147483647 h 2304"/>
                    <a:gd name="T78" fmla="*/ 2147483647 w 2256"/>
                    <a:gd name="T79" fmla="*/ 2147483647 h 2304"/>
                    <a:gd name="T80" fmla="*/ 2147483647 w 2256"/>
                    <a:gd name="T81" fmla="*/ 2147483647 h 2304"/>
                    <a:gd name="T82" fmla="*/ 2147483647 w 2256"/>
                    <a:gd name="T83" fmla="*/ 2147483647 h 2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56"/>
                    <a:gd name="T127" fmla="*/ 0 h 2304"/>
                    <a:gd name="T128" fmla="*/ 2256 w 2256"/>
                    <a:gd name="T129" fmla="*/ 2304 h 2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56" h="2304">
                      <a:moveTo>
                        <a:pt x="0" y="1206"/>
                      </a:moveTo>
                      <a:lnTo>
                        <a:pt x="12" y="1110"/>
                      </a:lnTo>
                      <a:lnTo>
                        <a:pt x="30" y="1020"/>
                      </a:lnTo>
                      <a:lnTo>
                        <a:pt x="48" y="930"/>
                      </a:lnTo>
                      <a:lnTo>
                        <a:pt x="66" y="840"/>
                      </a:lnTo>
                      <a:lnTo>
                        <a:pt x="84" y="756"/>
                      </a:lnTo>
                      <a:lnTo>
                        <a:pt x="102" y="672"/>
                      </a:lnTo>
                      <a:lnTo>
                        <a:pt x="120" y="600"/>
                      </a:lnTo>
                      <a:lnTo>
                        <a:pt x="138" y="522"/>
                      </a:lnTo>
                      <a:lnTo>
                        <a:pt x="156" y="456"/>
                      </a:lnTo>
                      <a:lnTo>
                        <a:pt x="174" y="396"/>
                      </a:lnTo>
                      <a:lnTo>
                        <a:pt x="192" y="342"/>
                      </a:lnTo>
                      <a:lnTo>
                        <a:pt x="210" y="288"/>
                      </a:lnTo>
                      <a:lnTo>
                        <a:pt x="228" y="246"/>
                      </a:lnTo>
                      <a:lnTo>
                        <a:pt x="246" y="204"/>
                      </a:lnTo>
                      <a:lnTo>
                        <a:pt x="264" y="168"/>
                      </a:lnTo>
                      <a:lnTo>
                        <a:pt x="282" y="138"/>
                      </a:lnTo>
                      <a:lnTo>
                        <a:pt x="300" y="114"/>
                      </a:lnTo>
                      <a:lnTo>
                        <a:pt x="318" y="90"/>
                      </a:lnTo>
                      <a:lnTo>
                        <a:pt x="336" y="72"/>
                      </a:lnTo>
                      <a:lnTo>
                        <a:pt x="354" y="60"/>
                      </a:lnTo>
                      <a:lnTo>
                        <a:pt x="372" y="48"/>
                      </a:lnTo>
                      <a:lnTo>
                        <a:pt x="390" y="36"/>
                      </a:lnTo>
                      <a:lnTo>
                        <a:pt x="408" y="30"/>
                      </a:lnTo>
                      <a:lnTo>
                        <a:pt x="426" y="24"/>
                      </a:lnTo>
                      <a:lnTo>
                        <a:pt x="444" y="18"/>
                      </a:lnTo>
                      <a:lnTo>
                        <a:pt x="462" y="12"/>
                      </a:lnTo>
                      <a:lnTo>
                        <a:pt x="480" y="12"/>
                      </a:lnTo>
                      <a:lnTo>
                        <a:pt x="498" y="6"/>
                      </a:lnTo>
                      <a:lnTo>
                        <a:pt x="510" y="6"/>
                      </a:lnTo>
                      <a:lnTo>
                        <a:pt x="528" y="6"/>
                      </a:lnTo>
                      <a:lnTo>
                        <a:pt x="546" y="0"/>
                      </a:lnTo>
                      <a:lnTo>
                        <a:pt x="564" y="0"/>
                      </a:lnTo>
                      <a:lnTo>
                        <a:pt x="582" y="0"/>
                      </a:lnTo>
                      <a:lnTo>
                        <a:pt x="600" y="0"/>
                      </a:lnTo>
                      <a:lnTo>
                        <a:pt x="618" y="0"/>
                      </a:lnTo>
                      <a:lnTo>
                        <a:pt x="636" y="0"/>
                      </a:lnTo>
                      <a:lnTo>
                        <a:pt x="654" y="0"/>
                      </a:lnTo>
                      <a:lnTo>
                        <a:pt x="672" y="0"/>
                      </a:lnTo>
                      <a:lnTo>
                        <a:pt x="690" y="0"/>
                      </a:lnTo>
                      <a:lnTo>
                        <a:pt x="708" y="0"/>
                      </a:lnTo>
                      <a:lnTo>
                        <a:pt x="726" y="0"/>
                      </a:lnTo>
                      <a:lnTo>
                        <a:pt x="744" y="0"/>
                      </a:lnTo>
                      <a:lnTo>
                        <a:pt x="762" y="0"/>
                      </a:lnTo>
                      <a:lnTo>
                        <a:pt x="780" y="0"/>
                      </a:lnTo>
                      <a:lnTo>
                        <a:pt x="798" y="0"/>
                      </a:lnTo>
                      <a:lnTo>
                        <a:pt x="816" y="0"/>
                      </a:lnTo>
                      <a:lnTo>
                        <a:pt x="834" y="0"/>
                      </a:lnTo>
                      <a:lnTo>
                        <a:pt x="852" y="0"/>
                      </a:lnTo>
                      <a:lnTo>
                        <a:pt x="870" y="0"/>
                      </a:lnTo>
                      <a:lnTo>
                        <a:pt x="888" y="0"/>
                      </a:lnTo>
                      <a:lnTo>
                        <a:pt x="906" y="0"/>
                      </a:lnTo>
                      <a:lnTo>
                        <a:pt x="924" y="0"/>
                      </a:lnTo>
                      <a:lnTo>
                        <a:pt x="942" y="0"/>
                      </a:lnTo>
                      <a:lnTo>
                        <a:pt x="960" y="0"/>
                      </a:lnTo>
                      <a:lnTo>
                        <a:pt x="978" y="0"/>
                      </a:lnTo>
                      <a:lnTo>
                        <a:pt x="996" y="0"/>
                      </a:lnTo>
                      <a:lnTo>
                        <a:pt x="1014" y="0"/>
                      </a:lnTo>
                      <a:lnTo>
                        <a:pt x="1026" y="0"/>
                      </a:lnTo>
                      <a:lnTo>
                        <a:pt x="1044" y="0"/>
                      </a:lnTo>
                      <a:lnTo>
                        <a:pt x="1062" y="0"/>
                      </a:lnTo>
                      <a:lnTo>
                        <a:pt x="1080" y="0"/>
                      </a:lnTo>
                      <a:lnTo>
                        <a:pt x="1098" y="0"/>
                      </a:lnTo>
                      <a:lnTo>
                        <a:pt x="1116" y="0"/>
                      </a:lnTo>
                      <a:lnTo>
                        <a:pt x="1134" y="0"/>
                      </a:lnTo>
                      <a:lnTo>
                        <a:pt x="1152" y="0"/>
                      </a:lnTo>
                      <a:lnTo>
                        <a:pt x="1170" y="0"/>
                      </a:lnTo>
                      <a:lnTo>
                        <a:pt x="1188" y="0"/>
                      </a:lnTo>
                      <a:lnTo>
                        <a:pt x="1206" y="0"/>
                      </a:lnTo>
                      <a:lnTo>
                        <a:pt x="1224" y="0"/>
                      </a:lnTo>
                      <a:lnTo>
                        <a:pt x="1242" y="0"/>
                      </a:lnTo>
                      <a:lnTo>
                        <a:pt x="1260" y="6"/>
                      </a:lnTo>
                      <a:lnTo>
                        <a:pt x="1278" y="6"/>
                      </a:lnTo>
                      <a:lnTo>
                        <a:pt x="1296" y="6"/>
                      </a:lnTo>
                      <a:lnTo>
                        <a:pt x="1314" y="12"/>
                      </a:lnTo>
                      <a:lnTo>
                        <a:pt x="1332" y="12"/>
                      </a:lnTo>
                      <a:lnTo>
                        <a:pt x="1350" y="18"/>
                      </a:lnTo>
                      <a:lnTo>
                        <a:pt x="1368" y="24"/>
                      </a:lnTo>
                      <a:lnTo>
                        <a:pt x="1386" y="30"/>
                      </a:lnTo>
                      <a:lnTo>
                        <a:pt x="1404" y="36"/>
                      </a:lnTo>
                      <a:lnTo>
                        <a:pt x="1422" y="48"/>
                      </a:lnTo>
                      <a:lnTo>
                        <a:pt x="1440" y="60"/>
                      </a:lnTo>
                      <a:lnTo>
                        <a:pt x="1458" y="72"/>
                      </a:lnTo>
                      <a:lnTo>
                        <a:pt x="1476" y="90"/>
                      </a:lnTo>
                      <a:lnTo>
                        <a:pt x="1494" y="114"/>
                      </a:lnTo>
                      <a:lnTo>
                        <a:pt x="1512" y="138"/>
                      </a:lnTo>
                      <a:lnTo>
                        <a:pt x="1524" y="168"/>
                      </a:lnTo>
                      <a:lnTo>
                        <a:pt x="1542" y="204"/>
                      </a:lnTo>
                      <a:lnTo>
                        <a:pt x="1560" y="246"/>
                      </a:lnTo>
                      <a:lnTo>
                        <a:pt x="1578" y="288"/>
                      </a:lnTo>
                      <a:lnTo>
                        <a:pt x="1596" y="342"/>
                      </a:lnTo>
                      <a:lnTo>
                        <a:pt x="1614" y="396"/>
                      </a:lnTo>
                      <a:lnTo>
                        <a:pt x="1632" y="456"/>
                      </a:lnTo>
                      <a:lnTo>
                        <a:pt x="1650" y="522"/>
                      </a:lnTo>
                      <a:lnTo>
                        <a:pt x="1668" y="600"/>
                      </a:lnTo>
                      <a:lnTo>
                        <a:pt x="1686" y="672"/>
                      </a:lnTo>
                      <a:lnTo>
                        <a:pt x="1704" y="756"/>
                      </a:lnTo>
                      <a:lnTo>
                        <a:pt x="1722" y="840"/>
                      </a:lnTo>
                      <a:lnTo>
                        <a:pt x="1740" y="930"/>
                      </a:lnTo>
                      <a:lnTo>
                        <a:pt x="1758" y="1020"/>
                      </a:lnTo>
                      <a:lnTo>
                        <a:pt x="1776" y="1110"/>
                      </a:lnTo>
                      <a:lnTo>
                        <a:pt x="1794" y="1206"/>
                      </a:lnTo>
                      <a:lnTo>
                        <a:pt x="1812" y="1296"/>
                      </a:lnTo>
                      <a:lnTo>
                        <a:pt x="1830" y="1386"/>
                      </a:lnTo>
                      <a:lnTo>
                        <a:pt x="1848" y="1476"/>
                      </a:lnTo>
                      <a:lnTo>
                        <a:pt x="1866" y="1560"/>
                      </a:lnTo>
                      <a:lnTo>
                        <a:pt x="1884" y="1644"/>
                      </a:lnTo>
                      <a:lnTo>
                        <a:pt x="1902" y="1716"/>
                      </a:lnTo>
                      <a:lnTo>
                        <a:pt x="1920" y="1794"/>
                      </a:lnTo>
                      <a:lnTo>
                        <a:pt x="1938" y="1860"/>
                      </a:lnTo>
                      <a:lnTo>
                        <a:pt x="1956" y="1920"/>
                      </a:lnTo>
                      <a:lnTo>
                        <a:pt x="1974" y="1974"/>
                      </a:lnTo>
                      <a:lnTo>
                        <a:pt x="1992" y="2028"/>
                      </a:lnTo>
                      <a:lnTo>
                        <a:pt x="2010" y="2070"/>
                      </a:lnTo>
                      <a:lnTo>
                        <a:pt x="2028" y="2112"/>
                      </a:lnTo>
                      <a:lnTo>
                        <a:pt x="2040" y="2148"/>
                      </a:lnTo>
                      <a:lnTo>
                        <a:pt x="2058" y="2178"/>
                      </a:lnTo>
                      <a:lnTo>
                        <a:pt x="2076" y="2202"/>
                      </a:lnTo>
                      <a:lnTo>
                        <a:pt x="2094" y="2226"/>
                      </a:lnTo>
                      <a:lnTo>
                        <a:pt x="2112" y="2244"/>
                      </a:lnTo>
                      <a:lnTo>
                        <a:pt x="2130" y="2256"/>
                      </a:lnTo>
                      <a:lnTo>
                        <a:pt x="2148" y="2268"/>
                      </a:lnTo>
                      <a:lnTo>
                        <a:pt x="2166" y="2280"/>
                      </a:lnTo>
                      <a:lnTo>
                        <a:pt x="2184" y="2286"/>
                      </a:lnTo>
                      <a:lnTo>
                        <a:pt x="2202" y="2292"/>
                      </a:lnTo>
                      <a:lnTo>
                        <a:pt x="2220" y="2298"/>
                      </a:lnTo>
                      <a:lnTo>
                        <a:pt x="2238" y="2304"/>
                      </a:lnTo>
                      <a:lnTo>
                        <a:pt x="2256" y="2304"/>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sp>
              <p:nvSpPr>
                <p:cNvPr id="41" name="Freeform 123"/>
                <p:cNvSpPr>
                  <a:spLocks/>
                </p:cNvSpPr>
                <p:nvPr/>
              </p:nvSpPr>
              <p:spPr bwMode="auto">
                <a:xfrm>
                  <a:off x="7998072" y="3138468"/>
                  <a:ext cx="2073612" cy="1808884"/>
                </a:xfrm>
                <a:custGeom>
                  <a:avLst/>
                  <a:gdLst>
                    <a:gd name="T0" fmla="*/ 2147483647 w 1308"/>
                    <a:gd name="T1" fmla="*/ 2147483647 h 1140"/>
                    <a:gd name="T2" fmla="*/ 2147483647 w 1308"/>
                    <a:gd name="T3" fmla="*/ 2147483647 h 1140"/>
                    <a:gd name="T4" fmla="*/ 2147483647 w 1308"/>
                    <a:gd name="T5" fmla="*/ 2147483647 h 1140"/>
                    <a:gd name="T6" fmla="*/ 2147483647 w 1308"/>
                    <a:gd name="T7" fmla="*/ 2147483647 h 1140"/>
                    <a:gd name="T8" fmla="*/ 2147483647 w 1308"/>
                    <a:gd name="T9" fmla="*/ 2147483647 h 1140"/>
                    <a:gd name="T10" fmla="*/ 2147483647 w 1308"/>
                    <a:gd name="T11" fmla="*/ 2147483647 h 1140"/>
                    <a:gd name="T12" fmla="*/ 2147483647 w 1308"/>
                    <a:gd name="T13" fmla="*/ 2147483647 h 1140"/>
                    <a:gd name="T14" fmla="*/ 2147483647 w 1308"/>
                    <a:gd name="T15" fmla="*/ 2147483647 h 1140"/>
                    <a:gd name="T16" fmla="*/ 2147483647 w 1308"/>
                    <a:gd name="T17" fmla="*/ 2147483647 h 1140"/>
                    <a:gd name="T18" fmla="*/ 2147483647 w 1308"/>
                    <a:gd name="T19" fmla="*/ 2147483647 h 1140"/>
                    <a:gd name="T20" fmla="*/ 2147483647 w 1308"/>
                    <a:gd name="T21" fmla="*/ 2147483647 h 1140"/>
                    <a:gd name="T22" fmla="*/ 2147483647 w 1308"/>
                    <a:gd name="T23" fmla="*/ 2147483647 h 1140"/>
                    <a:gd name="T24" fmla="*/ 2147483647 w 1308"/>
                    <a:gd name="T25" fmla="*/ 2147483647 h 1140"/>
                    <a:gd name="T26" fmla="*/ 2147483647 w 1308"/>
                    <a:gd name="T27" fmla="*/ 2147483647 h 1140"/>
                    <a:gd name="T28" fmla="*/ 2147483647 w 1308"/>
                    <a:gd name="T29" fmla="*/ 2147483647 h 1140"/>
                    <a:gd name="T30" fmla="*/ 2147483647 w 1308"/>
                    <a:gd name="T31" fmla="*/ 2147483647 h 1140"/>
                    <a:gd name="T32" fmla="*/ 2147483647 w 1308"/>
                    <a:gd name="T33" fmla="*/ 2147483647 h 1140"/>
                    <a:gd name="T34" fmla="*/ 2147483647 w 1308"/>
                    <a:gd name="T35" fmla="*/ 2147483647 h 1140"/>
                    <a:gd name="T36" fmla="*/ 2147483647 w 1308"/>
                    <a:gd name="T37" fmla="*/ 2147483647 h 1140"/>
                    <a:gd name="T38" fmla="*/ 2147483647 w 1308"/>
                    <a:gd name="T39" fmla="*/ 2147483647 h 1140"/>
                    <a:gd name="T40" fmla="*/ 2147483647 w 1308"/>
                    <a:gd name="T41" fmla="*/ 2147483647 h 1140"/>
                    <a:gd name="T42" fmla="*/ 2147483647 w 1308"/>
                    <a:gd name="T43" fmla="*/ 2147483647 h 1140"/>
                    <a:gd name="T44" fmla="*/ 2147483647 w 1308"/>
                    <a:gd name="T45" fmla="*/ 2147483647 h 1140"/>
                    <a:gd name="T46" fmla="*/ 2147483647 w 1308"/>
                    <a:gd name="T47" fmla="*/ 2147483647 h 1140"/>
                    <a:gd name="T48" fmla="*/ 2147483647 w 1308"/>
                    <a:gd name="T49" fmla="*/ 2147483647 h 1140"/>
                    <a:gd name="T50" fmla="*/ 2147483647 w 1308"/>
                    <a:gd name="T51" fmla="*/ 2147483647 h 1140"/>
                    <a:gd name="T52" fmla="*/ 2147483647 w 1308"/>
                    <a:gd name="T53" fmla="*/ 2147483647 h 1140"/>
                    <a:gd name="T54" fmla="*/ 2147483647 w 1308"/>
                    <a:gd name="T55" fmla="*/ 2147483647 h 1140"/>
                    <a:gd name="T56" fmla="*/ 2147483647 w 1308"/>
                    <a:gd name="T57" fmla="*/ 2147483647 h 1140"/>
                    <a:gd name="T58" fmla="*/ 2147483647 w 1308"/>
                    <a:gd name="T59" fmla="*/ 2147483647 h 1140"/>
                    <a:gd name="T60" fmla="*/ 2147483647 w 1308"/>
                    <a:gd name="T61" fmla="*/ 2147483647 h 1140"/>
                    <a:gd name="T62" fmla="*/ 2147483647 w 1308"/>
                    <a:gd name="T63" fmla="*/ 2147483647 h 1140"/>
                    <a:gd name="T64" fmla="*/ 2147483647 w 1308"/>
                    <a:gd name="T65" fmla="*/ 2147483647 h 1140"/>
                    <a:gd name="T66" fmla="*/ 2147483647 w 1308"/>
                    <a:gd name="T67" fmla="*/ 2147483647 h 1140"/>
                    <a:gd name="T68" fmla="*/ 2147483647 w 1308"/>
                    <a:gd name="T69" fmla="*/ 2147483647 h 1140"/>
                    <a:gd name="T70" fmla="*/ 2147483647 w 1308"/>
                    <a:gd name="T71" fmla="*/ 2147483647 h 1140"/>
                    <a:gd name="T72" fmla="*/ 2147483647 w 1308"/>
                    <a:gd name="T73" fmla="*/ 2147483647 h 1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08"/>
                    <a:gd name="T112" fmla="*/ 0 h 1140"/>
                    <a:gd name="T113" fmla="*/ 1308 w 1308"/>
                    <a:gd name="T114" fmla="*/ 1140 h 1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08" h="1140">
                      <a:moveTo>
                        <a:pt x="0" y="1128"/>
                      </a:moveTo>
                      <a:lnTo>
                        <a:pt x="18" y="1134"/>
                      </a:lnTo>
                      <a:lnTo>
                        <a:pt x="36" y="1134"/>
                      </a:lnTo>
                      <a:lnTo>
                        <a:pt x="54" y="1134"/>
                      </a:lnTo>
                      <a:lnTo>
                        <a:pt x="72" y="1140"/>
                      </a:lnTo>
                      <a:lnTo>
                        <a:pt x="90" y="1140"/>
                      </a:lnTo>
                      <a:lnTo>
                        <a:pt x="108" y="1140"/>
                      </a:lnTo>
                      <a:lnTo>
                        <a:pt x="126" y="1140"/>
                      </a:lnTo>
                      <a:lnTo>
                        <a:pt x="144" y="1140"/>
                      </a:lnTo>
                      <a:lnTo>
                        <a:pt x="162" y="1140"/>
                      </a:lnTo>
                      <a:lnTo>
                        <a:pt x="180" y="1140"/>
                      </a:lnTo>
                      <a:lnTo>
                        <a:pt x="198" y="1140"/>
                      </a:lnTo>
                      <a:lnTo>
                        <a:pt x="216" y="1140"/>
                      </a:lnTo>
                      <a:lnTo>
                        <a:pt x="234" y="1140"/>
                      </a:lnTo>
                      <a:lnTo>
                        <a:pt x="252" y="1140"/>
                      </a:lnTo>
                      <a:lnTo>
                        <a:pt x="270" y="1140"/>
                      </a:lnTo>
                      <a:lnTo>
                        <a:pt x="282" y="1140"/>
                      </a:lnTo>
                      <a:lnTo>
                        <a:pt x="300" y="1140"/>
                      </a:lnTo>
                      <a:lnTo>
                        <a:pt x="318" y="1140"/>
                      </a:lnTo>
                      <a:lnTo>
                        <a:pt x="336" y="1140"/>
                      </a:lnTo>
                      <a:lnTo>
                        <a:pt x="354" y="1140"/>
                      </a:lnTo>
                      <a:lnTo>
                        <a:pt x="372" y="1140"/>
                      </a:lnTo>
                      <a:lnTo>
                        <a:pt x="390" y="1140"/>
                      </a:lnTo>
                      <a:lnTo>
                        <a:pt x="408" y="1140"/>
                      </a:lnTo>
                      <a:lnTo>
                        <a:pt x="426" y="1140"/>
                      </a:lnTo>
                      <a:lnTo>
                        <a:pt x="444" y="1140"/>
                      </a:lnTo>
                      <a:lnTo>
                        <a:pt x="462" y="1140"/>
                      </a:lnTo>
                      <a:lnTo>
                        <a:pt x="480" y="1140"/>
                      </a:lnTo>
                      <a:lnTo>
                        <a:pt x="498" y="1140"/>
                      </a:lnTo>
                      <a:lnTo>
                        <a:pt x="516" y="1140"/>
                      </a:lnTo>
                      <a:lnTo>
                        <a:pt x="534" y="1140"/>
                      </a:lnTo>
                      <a:lnTo>
                        <a:pt x="552" y="1140"/>
                      </a:lnTo>
                      <a:lnTo>
                        <a:pt x="570" y="1140"/>
                      </a:lnTo>
                      <a:lnTo>
                        <a:pt x="588" y="1140"/>
                      </a:lnTo>
                      <a:lnTo>
                        <a:pt x="606" y="1140"/>
                      </a:lnTo>
                      <a:lnTo>
                        <a:pt x="624" y="1140"/>
                      </a:lnTo>
                      <a:lnTo>
                        <a:pt x="642" y="1140"/>
                      </a:lnTo>
                      <a:lnTo>
                        <a:pt x="660" y="1140"/>
                      </a:lnTo>
                      <a:lnTo>
                        <a:pt x="678" y="1140"/>
                      </a:lnTo>
                      <a:lnTo>
                        <a:pt x="696" y="1140"/>
                      </a:lnTo>
                      <a:lnTo>
                        <a:pt x="714" y="1140"/>
                      </a:lnTo>
                      <a:lnTo>
                        <a:pt x="732" y="1140"/>
                      </a:lnTo>
                      <a:lnTo>
                        <a:pt x="750" y="1140"/>
                      </a:lnTo>
                      <a:lnTo>
                        <a:pt x="768" y="1140"/>
                      </a:lnTo>
                      <a:lnTo>
                        <a:pt x="786" y="1134"/>
                      </a:lnTo>
                      <a:lnTo>
                        <a:pt x="798" y="1134"/>
                      </a:lnTo>
                      <a:lnTo>
                        <a:pt x="816" y="1134"/>
                      </a:lnTo>
                      <a:lnTo>
                        <a:pt x="834" y="1128"/>
                      </a:lnTo>
                      <a:lnTo>
                        <a:pt x="852" y="1128"/>
                      </a:lnTo>
                      <a:lnTo>
                        <a:pt x="870" y="1122"/>
                      </a:lnTo>
                      <a:lnTo>
                        <a:pt x="888" y="1116"/>
                      </a:lnTo>
                      <a:lnTo>
                        <a:pt x="906" y="1110"/>
                      </a:lnTo>
                      <a:lnTo>
                        <a:pt x="924" y="1104"/>
                      </a:lnTo>
                      <a:lnTo>
                        <a:pt x="942" y="1092"/>
                      </a:lnTo>
                      <a:lnTo>
                        <a:pt x="960" y="1080"/>
                      </a:lnTo>
                      <a:lnTo>
                        <a:pt x="978" y="1068"/>
                      </a:lnTo>
                      <a:lnTo>
                        <a:pt x="996" y="1050"/>
                      </a:lnTo>
                      <a:lnTo>
                        <a:pt x="1014" y="1026"/>
                      </a:lnTo>
                      <a:lnTo>
                        <a:pt x="1032" y="1002"/>
                      </a:lnTo>
                      <a:lnTo>
                        <a:pt x="1050" y="972"/>
                      </a:lnTo>
                      <a:lnTo>
                        <a:pt x="1068" y="936"/>
                      </a:lnTo>
                      <a:lnTo>
                        <a:pt x="1086" y="894"/>
                      </a:lnTo>
                      <a:lnTo>
                        <a:pt x="1104" y="852"/>
                      </a:lnTo>
                      <a:lnTo>
                        <a:pt x="1122" y="798"/>
                      </a:lnTo>
                      <a:lnTo>
                        <a:pt x="1140" y="744"/>
                      </a:lnTo>
                      <a:lnTo>
                        <a:pt x="1158" y="684"/>
                      </a:lnTo>
                      <a:lnTo>
                        <a:pt x="1176" y="618"/>
                      </a:lnTo>
                      <a:lnTo>
                        <a:pt x="1194" y="540"/>
                      </a:lnTo>
                      <a:lnTo>
                        <a:pt x="1212" y="468"/>
                      </a:lnTo>
                      <a:lnTo>
                        <a:pt x="1230" y="384"/>
                      </a:lnTo>
                      <a:lnTo>
                        <a:pt x="1248" y="300"/>
                      </a:lnTo>
                      <a:lnTo>
                        <a:pt x="1266" y="210"/>
                      </a:lnTo>
                      <a:lnTo>
                        <a:pt x="1284" y="120"/>
                      </a:lnTo>
                      <a:lnTo>
                        <a:pt x="1302" y="30"/>
                      </a:lnTo>
                      <a:lnTo>
                        <a:pt x="1308" y="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grpSp>
        </p:grpSp>
        <p:sp>
          <p:nvSpPr>
            <p:cNvPr id="44" name="TextBox 53"/>
            <p:cNvSpPr txBox="1">
              <a:spLocks noChangeArrowheads="1"/>
            </p:cNvSpPr>
            <p:nvPr/>
          </p:nvSpPr>
          <p:spPr bwMode="auto">
            <a:xfrm>
              <a:off x="3657600" y="4417053"/>
              <a:ext cx="220980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Temporal Radiance Profile at B</a:t>
              </a:r>
              <a:endParaRPr lang="en-US" sz="2000" baseline="-25000" dirty="0">
                <a:solidFill>
                  <a:schemeClr val="accent6">
                    <a:lumMod val="75000"/>
                  </a:schemeClr>
                </a:solidFill>
                <a:latin typeface="Times New Roman" pitchFamily="18" charset="0"/>
                <a:cs typeface="Times New Roman" pitchFamily="18" charset="0"/>
              </a:endParaRPr>
            </a:p>
          </p:txBody>
        </p:sp>
        <p:sp>
          <p:nvSpPr>
            <p:cNvPr id="45" name="TextBox 52"/>
            <p:cNvSpPr txBox="1">
              <a:spLocks noChangeArrowheads="1"/>
            </p:cNvSpPr>
            <p:nvPr/>
          </p:nvSpPr>
          <p:spPr bwMode="auto">
            <a:xfrm>
              <a:off x="4986834" y="5910347"/>
              <a:ext cx="880566" cy="400110"/>
            </a:xfrm>
            <a:prstGeom prst="rect">
              <a:avLst/>
            </a:prstGeom>
            <a:noFill/>
            <a:ln w="9525">
              <a:noFill/>
              <a:miter lim="800000"/>
              <a:headEnd/>
              <a:tailEnd/>
            </a:ln>
          </p:spPr>
          <p:txBody>
            <a:bodyPr>
              <a:spAutoFit/>
            </a:bodyPr>
            <a:lstStyle/>
            <a:p>
              <a:pPr algn="ctr"/>
              <a:r>
                <a:rPr lang="en-US" sz="2000" dirty="0">
                  <a:solidFill>
                    <a:schemeClr val="accent6">
                      <a:lumMod val="75000"/>
                    </a:schemeClr>
                  </a:solidFill>
                  <a:latin typeface="Times New Roman" pitchFamily="18" charset="0"/>
                  <a:cs typeface="Times New Roman" pitchFamily="18" charset="0"/>
                </a:rPr>
                <a:t>Time</a:t>
              </a:r>
            </a:p>
          </p:txBody>
        </p:sp>
      </p:grpSp>
      <p:grpSp>
        <p:nvGrpSpPr>
          <p:cNvPr id="7" name="Group 58"/>
          <p:cNvGrpSpPr/>
          <p:nvPr/>
        </p:nvGrpSpPr>
        <p:grpSpPr>
          <a:xfrm>
            <a:off x="427814" y="4191000"/>
            <a:ext cx="2162986" cy="1823907"/>
            <a:chOff x="427814" y="4496301"/>
            <a:chExt cx="2162986" cy="1823907"/>
          </a:xfrm>
        </p:grpSpPr>
        <p:sp>
          <p:nvSpPr>
            <p:cNvPr id="46" name="Freeform 174"/>
            <p:cNvSpPr>
              <a:spLocks/>
            </p:cNvSpPr>
            <p:nvPr/>
          </p:nvSpPr>
          <p:spPr bwMode="auto">
            <a:xfrm>
              <a:off x="908231" y="5520745"/>
              <a:ext cx="443762" cy="393525"/>
            </a:xfrm>
            <a:custGeom>
              <a:avLst/>
              <a:gdLst>
                <a:gd name="T0" fmla="*/ 2147483647 w 2136"/>
                <a:gd name="T1" fmla="*/ 2147483647 h 2136"/>
                <a:gd name="T2" fmla="*/ 2147483647 w 2136"/>
                <a:gd name="T3" fmla="*/ 2147483647 h 2136"/>
                <a:gd name="T4" fmla="*/ 2147483647 w 2136"/>
                <a:gd name="T5" fmla="*/ 2147483647 h 2136"/>
                <a:gd name="T6" fmla="*/ 2147483647 w 2136"/>
                <a:gd name="T7" fmla="*/ 2147483647 h 2136"/>
                <a:gd name="T8" fmla="*/ 2147483647 w 2136"/>
                <a:gd name="T9" fmla="*/ 2147483647 h 2136"/>
                <a:gd name="T10" fmla="*/ 2147483647 w 2136"/>
                <a:gd name="T11" fmla="*/ 2147483647 h 2136"/>
                <a:gd name="T12" fmla="*/ 2147483647 w 2136"/>
                <a:gd name="T13" fmla="*/ 2147483647 h 2136"/>
                <a:gd name="T14" fmla="*/ 2147483647 w 2136"/>
                <a:gd name="T15" fmla="*/ 2147483647 h 2136"/>
                <a:gd name="T16" fmla="*/ 2147483647 w 2136"/>
                <a:gd name="T17" fmla="*/ 2147483647 h 2136"/>
                <a:gd name="T18" fmla="*/ 2147483647 w 2136"/>
                <a:gd name="T19" fmla="*/ 2147483647 h 2136"/>
                <a:gd name="T20" fmla="*/ 2147483647 w 2136"/>
                <a:gd name="T21" fmla="*/ 2147483647 h 2136"/>
                <a:gd name="T22" fmla="*/ 2147483647 w 2136"/>
                <a:gd name="T23" fmla="*/ 2147483647 h 2136"/>
                <a:gd name="T24" fmla="*/ 2147483647 w 2136"/>
                <a:gd name="T25" fmla="*/ 2147483647 h 2136"/>
                <a:gd name="T26" fmla="*/ 2147483647 w 2136"/>
                <a:gd name="T27" fmla="*/ 2147483647 h 2136"/>
                <a:gd name="T28" fmla="*/ 2147483647 w 2136"/>
                <a:gd name="T29" fmla="*/ 2147483647 h 2136"/>
                <a:gd name="T30" fmla="*/ 2147483647 w 2136"/>
                <a:gd name="T31" fmla="*/ 2147483647 h 2136"/>
                <a:gd name="T32" fmla="*/ 2147483647 w 2136"/>
                <a:gd name="T33" fmla="*/ 0 h 2136"/>
                <a:gd name="T34" fmla="*/ 2147483647 w 2136"/>
                <a:gd name="T35" fmla="*/ 0 h 2136"/>
                <a:gd name="T36" fmla="*/ 2147483647 w 2136"/>
                <a:gd name="T37" fmla="*/ 2147483647 h 2136"/>
                <a:gd name="T38" fmla="*/ 2147483647 w 2136"/>
                <a:gd name="T39" fmla="*/ 2147483647 h 2136"/>
                <a:gd name="T40" fmla="*/ 2147483647 w 2136"/>
                <a:gd name="T41" fmla="*/ 2147483647 h 2136"/>
                <a:gd name="T42" fmla="*/ 2147483647 w 2136"/>
                <a:gd name="T43" fmla="*/ 2147483647 h 2136"/>
                <a:gd name="T44" fmla="*/ 2147483647 w 2136"/>
                <a:gd name="T45" fmla="*/ 2147483647 h 2136"/>
                <a:gd name="T46" fmla="*/ 2147483647 w 2136"/>
                <a:gd name="T47" fmla="*/ 2147483647 h 2136"/>
                <a:gd name="T48" fmla="*/ 2147483647 w 2136"/>
                <a:gd name="T49" fmla="*/ 2147483647 h 2136"/>
                <a:gd name="T50" fmla="*/ 2147483647 w 2136"/>
                <a:gd name="T51" fmla="*/ 2147483647 h 2136"/>
                <a:gd name="T52" fmla="*/ 2147483647 w 2136"/>
                <a:gd name="T53" fmla="*/ 2147483647 h 2136"/>
                <a:gd name="T54" fmla="*/ 2147483647 w 2136"/>
                <a:gd name="T55" fmla="*/ 2147483647 h 2136"/>
                <a:gd name="T56" fmla="*/ 2147483647 w 2136"/>
                <a:gd name="T57" fmla="*/ 2147483647 h 2136"/>
                <a:gd name="T58" fmla="*/ 2147483647 w 2136"/>
                <a:gd name="T59" fmla="*/ 2147483647 h 2136"/>
                <a:gd name="T60" fmla="*/ 2147483647 w 2136"/>
                <a:gd name="T61" fmla="*/ 2147483647 h 2136"/>
                <a:gd name="T62" fmla="*/ 2147483647 w 2136"/>
                <a:gd name="T63" fmla="*/ 2147483647 h 2136"/>
                <a:gd name="T64" fmla="*/ 2147483647 w 2136"/>
                <a:gd name="T65" fmla="*/ 2147483647 h 2136"/>
                <a:gd name="T66" fmla="*/ 2147483647 w 2136"/>
                <a:gd name="T67" fmla="*/ 2147483647 h 2136"/>
                <a:gd name="T68" fmla="*/ 2147483647 w 2136"/>
                <a:gd name="T69" fmla="*/ 2147483647 h 2136"/>
                <a:gd name="T70" fmla="*/ 2147483647 w 2136"/>
                <a:gd name="T71" fmla="*/ 2147483647 h 2136"/>
                <a:gd name="T72" fmla="*/ 2147483647 w 2136"/>
                <a:gd name="T73" fmla="*/ 2147483647 h 2136"/>
                <a:gd name="T74" fmla="*/ 2147483647 w 2136"/>
                <a:gd name="T75" fmla="*/ 2147483647 h 2136"/>
                <a:gd name="T76" fmla="*/ 2147483647 w 2136"/>
                <a:gd name="T77" fmla="*/ 2147483647 h 2136"/>
                <a:gd name="T78" fmla="*/ 2147483647 w 2136"/>
                <a:gd name="T79" fmla="*/ 2147483647 h 2136"/>
                <a:gd name="T80" fmla="*/ 2147483647 w 2136"/>
                <a:gd name="T81" fmla="*/ 2147483647 h 2136"/>
                <a:gd name="T82" fmla="*/ 2147483647 w 2136"/>
                <a:gd name="T83" fmla="*/ 2147483647 h 21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36"/>
                <a:gd name="T127" fmla="*/ 0 h 2136"/>
                <a:gd name="T128" fmla="*/ 2136 w 2136"/>
                <a:gd name="T129" fmla="*/ 2136 h 21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36" h="2136">
                  <a:moveTo>
                    <a:pt x="0" y="1188"/>
                  </a:moveTo>
                  <a:lnTo>
                    <a:pt x="12" y="1140"/>
                  </a:lnTo>
                  <a:lnTo>
                    <a:pt x="30" y="1092"/>
                  </a:lnTo>
                  <a:lnTo>
                    <a:pt x="48" y="1044"/>
                  </a:lnTo>
                  <a:lnTo>
                    <a:pt x="66" y="996"/>
                  </a:lnTo>
                  <a:lnTo>
                    <a:pt x="84" y="954"/>
                  </a:lnTo>
                  <a:lnTo>
                    <a:pt x="96" y="906"/>
                  </a:lnTo>
                  <a:lnTo>
                    <a:pt x="114" y="858"/>
                  </a:lnTo>
                  <a:lnTo>
                    <a:pt x="132" y="816"/>
                  </a:lnTo>
                  <a:lnTo>
                    <a:pt x="150" y="774"/>
                  </a:lnTo>
                  <a:lnTo>
                    <a:pt x="168" y="726"/>
                  </a:lnTo>
                  <a:lnTo>
                    <a:pt x="180" y="684"/>
                  </a:lnTo>
                  <a:lnTo>
                    <a:pt x="198" y="648"/>
                  </a:lnTo>
                  <a:lnTo>
                    <a:pt x="216" y="606"/>
                  </a:lnTo>
                  <a:lnTo>
                    <a:pt x="234" y="564"/>
                  </a:lnTo>
                  <a:lnTo>
                    <a:pt x="252" y="528"/>
                  </a:lnTo>
                  <a:lnTo>
                    <a:pt x="264" y="492"/>
                  </a:lnTo>
                  <a:lnTo>
                    <a:pt x="282" y="462"/>
                  </a:lnTo>
                  <a:lnTo>
                    <a:pt x="300" y="426"/>
                  </a:lnTo>
                  <a:lnTo>
                    <a:pt x="318" y="396"/>
                  </a:lnTo>
                  <a:lnTo>
                    <a:pt x="336" y="366"/>
                  </a:lnTo>
                  <a:lnTo>
                    <a:pt x="354" y="336"/>
                  </a:lnTo>
                  <a:lnTo>
                    <a:pt x="366" y="306"/>
                  </a:lnTo>
                  <a:lnTo>
                    <a:pt x="384" y="282"/>
                  </a:lnTo>
                  <a:lnTo>
                    <a:pt x="402" y="258"/>
                  </a:lnTo>
                  <a:lnTo>
                    <a:pt x="420" y="234"/>
                  </a:lnTo>
                  <a:lnTo>
                    <a:pt x="438" y="210"/>
                  </a:lnTo>
                  <a:lnTo>
                    <a:pt x="450" y="192"/>
                  </a:lnTo>
                  <a:lnTo>
                    <a:pt x="468" y="174"/>
                  </a:lnTo>
                  <a:lnTo>
                    <a:pt x="486" y="156"/>
                  </a:lnTo>
                  <a:lnTo>
                    <a:pt x="504" y="138"/>
                  </a:lnTo>
                  <a:lnTo>
                    <a:pt x="522" y="126"/>
                  </a:lnTo>
                  <a:lnTo>
                    <a:pt x="534" y="108"/>
                  </a:lnTo>
                  <a:lnTo>
                    <a:pt x="552" y="96"/>
                  </a:lnTo>
                  <a:lnTo>
                    <a:pt x="570" y="84"/>
                  </a:lnTo>
                  <a:lnTo>
                    <a:pt x="588" y="72"/>
                  </a:lnTo>
                  <a:lnTo>
                    <a:pt x="606" y="60"/>
                  </a:lnTo>
                  <a:lnTo>
                    <a:pt x="618" y="54"/>
                  </a:lnTo>
                  <a:lnTo>
                    <a:pt x="636" y="48"/>
                  </a:lnTo>
                  <a:lnTo>
                    <a:pt x="654" y="36"/>
                  </a:lnTo>
                  <a:lnTo>
                    <a:pt x="672" y="30"/>
                  </a:lnTo>
                  <a:lnTo>
                    <a:pt x="690" y="24"/>
                  </a:lnTo>
                  <a:lnTo>
                    <a:pt x="708" y="18"/>
                  </a:lnTo>
                  <a:lnTo>
                    <a:pt x="720" y="18"/>
                  </a:lnTo>
                  <a:lnTo>
                    <a:pt x="738" y="12"/>
                  </a:lnTo>
                  <a:lnTo>
                    <a:pt x="756" y="6"/>
                  </a:lnTo>
                  <a:lnTo>
                    <a:pt x="774" y="6"/>
                  </a:lnTo>
                  <a:lnTo>
                    <a:pt x="792" y="6"/>
                  </a:lnTo>
                  <a:lnTo>
                    <a:pt x="804" y="0"/>
                  </a:lnTo>
                  <a:lnTo>
                    <a:pt x="822" y="0"/>
                  </a:lnTo>
                  <a:lnTo>
                    <a:pt x="840" y="0"/>
                  </a:lnTo>
                  <a:lnTo>
                    <a:pt x="858" y="0"/>
                  </a:lnTo>
                  <a:lnTo>
                    <a:pt x="876" y="0"/>
                  </a:lnTo>
                  <a:lnTo>
                    <a:pt x="888" y="0"/>
                  </a:lnTo>
                  <a:lnTo>
                    <a:pt x="906" y="6"/>
                  </a:lnTo>
                  <a:lnTo>
                    <a:pt x="924" y="6"/>
                  </a:lnTo>
                  <a:lnTo>
                    <a:pt x="942" y="6"/>
                  </a:lnTo>
                  <a:lnTo>
                    <a:pt x="960" y="12"/>
                  </a:lnTo>
                  <a:lnTo>
                    <a:pt x="972" y="18"/>
                  </a:lnTo>
                  <a:lnTo>
                    <a:pt x="990" y="18"/>
                  </a:lnTo>
                  <a:lnTo>
                    <a:pt x="1008" y="24"/>
                  </a:lnTo>
                  <a:lnTo>
                    <a:pt x="1026" y="30"/>
                  </a:lnTo>
                  <a:lnTo>
                    <a:pt x="1044" y="36"/>
                  </a:lnTo>
                  <a:lnTo>
                    <a:pt x="1062" y="48"/>
                  </a:lnTo>
                  <a:lnTo>
                    <a:pt x="1074" y="54"/>
                  </a:lnTo>
                  <a:lnTo>
                    <a:pt x="1092" y="60"/>
                  </a:lnTo>
                  <a:lnTo>
                    <a:pt x="1110" y="72"/>
                  </a:lnTo>
                  <a:lnTo>
                    <a:pt x="1128" y="84"/>
                  </a:lnTo>
                  <a:lnTo>
                    <a:pt x="1146" y="96"/>
                  </a:lnTo>
                  <a:lnTo>
                    <a:pt x="1158" y="108"/>
                  </a:lnTo>
                  <a:lnTo>
                    <a:pt x="1176" y="126"/>
                  </a:lnTo>
                  <a:lnTo>
                    <a:pt x="1194" y="138"/>
                  </a:lnTo>
                  <a:lnTo>
                    <a:pt x="1212" y="156"/>
                  </a:lnTo>
                  <a:lnTo>
                    <a:pt x="1230" y="174"/>
                  </a:lnTo>
                  <a:lnTo>
                    <a:pt x="1242" y="192"/>
                  </a:lnTo>
                  <a:lnTo>
                    <a:pt x="1260" y="210"/>
                  </a:lnTo>
                  <a:lnTo>
                    <a:pt x="1278" y="234"/>
                  </a:lnTo>
                  <a:lnTo>
                    <a:pt x="1296" y="258"/>
                  </a:lnTo>
                  <a:lnTo>
                    <a:pt x="1314" y="282"/>
                  </a:lnTo>
                  <a:lnTo>
                    <a:pt x="1326" y="306"/>
                  </a:lnTo>
                  <a:lnTo>
                    <a:pt x="1344" y="336"/>
                  </a:lnTo>
                  <a:lnTo>
                    <a:pt x="1362" y="366"/>
                  </a:lnTo>
                  <a:lnTo>
                    <a:pt x="1380" y="396"/>
                  </a:lnTo>
                  <a:lnTo>
                    <a:pt x="1398" y="426"/>
                  </a:lnTo>
                  <a:lnTo>
                    <a:pt x="1416" y="462"/>
                  </a:lnTo>
                  <a:lnTo>
                    <a:pt x="1428" y="492"/>
                  </a:lnTo>
                  <a:lnTo>
                    <a:pt x="1446" y="528"/>
                  </a:lnTo>
                  <a:lnTo>
                    <a:pt x="1464" y="564"/>
                  </a:lnTo>
                  <a:lnTo>
                    <a:pt x="1482" y="606"/>
                  </a:lnTo>
                  <a:lnTo>
                    <a:pt x="1500" y="648"/>
                  </a:lnTo>
                  <a:lnTo>
                    <a:pt x="1512" y="684"/>
                  </a:lnTo>
                  <a:lnTo>
                    <a:pt x="1530" y="726"/>
                  </a:lnTo>
                  <a:lnTo>
                    <a:pt x="1548" y="774"/>
                  </a:lnTo>
                  <a:lnTo>
                    <a:pt x="1566" y="816"/>
                  </a:lnTo>
                  <a:lnTo>
                    <a:pt x="1584" y="858"/>
                  </a:lnTo>
                  <a:lnTo>
                    <a:pt x="1596" y="906"/>
                  </a:lnTo>
                  <a:lnTo>
                    <a:pt x="1614" y="954"/>
                  </a:lnTo>
                  <a:lnTo>
                    <a:pt x="1632" y="996"/>
                  </a:lnTo>
                  <a:lnTo>
                    <a:pt x="1650" y="1044"/>
                  </a:lnTo>
                  <a:lnTo>
                    <a:pt x="1668" y="1092"/>
                  </a:lnTo>
                  <a:lnTo>
                    <a:pt x="1686" y="1140"/>
                  </a:lnTo>
                  <a:lnTo>
                    <a:pt x="1698" y="1188"/>
                  </a:lnTo>
                  <a:lnTo>
                    <a:pt x="1716" y="1236"/>
                  </a:lnTo>
                  <a:lnTo>
                    <a:pt x="1734" y="1284"/>
                  </a:lnTo>
                  <a:lnTo>
                    <a:pt x="1752" y="1332"/>
                  </a:lnTo>
                  <a:lnTo>
                    <a:pt x="1770" y="1374"/>
                  </a:lnTo>
                  <a:lnTo>
                    <a:pt x="1782" y="1422"/>
                  </a:lnTo>
                  <a:lnTo>
                    <a:pt x="1800" y="1470"/>
                  </a:lnTo>
                  <a:lnTo>
                    <a:pt x="1818" y="1512"/>
                  </a:lnTo>
                  <a:lnTo>
                    <a:pt x="1836" y="1554"/>
                  </a:lnTo>
                  <a:lnTo>
                    <a:pt x="1854" y="1602"/>
                  </a:lnTo>
                  <a:lnTo>
                    <a:pt x="1866" y="1644"/>
                  </a:lnTo>
                  <a:lnTo>
                    <a:pt x="1884" y="1680"/>
                  </a:lnTo>
                  <a:lnTo>
                    <a:pt x="1902" y="1722"/>
                  </a:lnTo>
                  <a:lnTo>
                    <a:pt x="1920" y="1764"/>
                  </a:lnTo>
                  <a:lnTo>
                    <a:pt x="1938" y="1800"/>
                  </a:lnTo>
                  <a:lnTo>
                    <a:pt x="1950" y="1836"/>
                  </a:lnTo>
                  <a:lnTo>
                    <a:pt x="1968" y="1866"/>
                  </a:lnTo>
                  <a:lnTo>
                    <a:pt x="1986" y="1902"/>
                  </a:lnTo>
                  <a:lnTo>
                    <a:pt x="2004" y="1932"/>
                  </a:lnTo>
                  <a:lnTo>
                    <a:pt x="2022" y="1962"/>
                  </a:lnTo>
                  <a:lnTo>
                    <a:pt x="2040" y="1992"/>
                  </a:lnTo>
                  <a:lnTo>
                    <a:pt x="2052" y="2022"/>
                  </a:lnTo>
                  <a:lnTo>
                    <a:pt x="2070" y="2046"/>
                  </a:lnTo>
                  <a:lnTo>
                    <a:pt x="2088" y="2070"/>
                  </a:lnTo>
                  <a:lnTo>
                    <a:pt x="2106" y="2094"/>
                  </a:lnTo>
                  <a:lnTo>
                    <a:pt x="2124" y="2118"/>
                  </a:lnTo>
                  <a:lnTo>
                    <a:pt x="2136" y="2136"/>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sp>
          <p:nvSpPr>
            <p:cNvPr id="47" name="Freeform 175"/>
            <p:cNvSpPr>
              <a:spLocks/>
            </p:cNvSpPr>
            <p:nvPr/>
          </p:nvSpPr>
          <p:spPr bwMode="auto">
            <a:xfrm>
              <a:off x="1351994" y="5738440"/>
              <a:ext cx="259559" cy="211416"/>
            </a:xfrm>
            <a:custGeom>
              <a:avLst/>
              <a:gdLst>
                <a:gd name="T0" fmla="*/ 2147483647 w 1242"/>
                <a:gd name="T1" fmla="*/ 2147483647 h 1140"/>
                <a:gd name="T2" fmla="*/ 2147483647 w 1242"/>
                <a:gd name="T3" fmla="*/ 2147483647 h 1140"/>
                <a:gd name="T4" fmla="*/ 2147483647 w 1242"/>
                <a:gd name="T5" fmla="*/ 2147483647 h 1140"/>
                <a:gd name="T6" fmla="*/ 2147483647 w 1242"/>
                <a:gd name="T7" fmla="*/ 2147483647 h 1140"/>
                <a:gd name="T8" fmla="*/ 2147483647 w 1242"/>
                <a:gd name="T9" fmla="*/ 2147483647 h 1140"/>
                <a:gd name="T10" fmla="*/ 2147483647 w 1242"/>
                <a:gd name="T11" fmla="*/ 2147483647 h 1140"/>
                <a:gd name="T12" fmla="*/ 2147483647 w 1242"/>
                <a:gd name="T13" fmla="*/ 2147483647 h 1140"/>
                <a:gd name="T14" fmla="*/ 2147483647 w 1242"/>
                <a:gd name="T15" fmla="*/ 2147483647 h 1140"/>
                <a:gd name="T16" fmla="*/ 2147483647 w 1242"/>
                <a:gd name="T17" fmla="*/ 2147483647 h 1140"/>
                <a:gd name="T18" fmla="*/ 2147483647 w 1242"/>
                <a:gd name="T19" fmla="*/ 2147483647 h 1140"/>
                <a:gd name="T20" fmla="*/ 2147483647 w 1242"/>
                <a:gd name="T21" fmla="*/ 2147483647 h 1140"/>
                <a:gd name="T22" fmla="*/ 2147483647 w 1242"/>
                <a:gd name="T23" fmla="*/ 2147483647 h 1140"/>
                <a:gd name="T24" fmla="*/ 2147483647 w 1242"/>
                <a:gd name="T25" fmla="*/ 2147483647 h 1140"/>
                <a:gd name="T26" fmla="*/ 2147483647 w 1242"/>
                <a:gd name="T27" fmla="*/ 2147483647 h 1140"/>
                <a:gd name="T28" fmla="*/ 2147483647 w 1242"/>
                <a:gd name="T29" fmla="*/ 2147483647 h 1140"/>
                <a:gd name="T30" fmla="*/ 2147483647 w 1242"/>
                <a:gd name="T31" fmla="*/ 2147483647 h 1140"/>
                <a:gd name="T32" fmla="*/ 2147483647 w 1242"/>
                <a:gd name="T33" fmla="*/ 2147483647 h 1140"/>
                <a:gd name="T34" fmla="*/ 2147483647 w 1242"/>
                <a:gd name="T35" fmla="*/ 2147483647 h 1140"/>
                <a:gd name="T36" fmla="*/ 2147483647 w 1242"/>
                <a:gd name="T37" fmla="*/ 2147483647 h 1140"/>
                <a:gd name="T38" fmla="*/ 2147483647 w 1242"/>
                <a:gd name="T39" fmla="*/ 2147483647 h 1140"/>
                <a:gd name="T40" fmla="*/ 2147483647 w 1242"/>
                <a:gd name="T41" fmla="*/ 2147483647 h 1140"/>
                <a:gd name="T42" fmla="*/ 2147483647 w 1242"/>
                <a:gd name="T43" fmla="*/ 2147483647 h 1140"/>
                <a:gd name="T44" fmla="*/ 2147483647 w 1242"/>
                <a:gd name="T45" fmla="*/ 2147483647 h 1140"/>
                <a:gd name="T46" fmla="*/ 2147483647 w 1242"/>
                <a:gd name="T47" fmla="*/ 2147483647 h 1140"/>
                <a:gd name="T48" fmla="*/ 2147483647 w 1242"/>
                <a:gd name="T49" fmla="*/ 2147483647 h 1140"/>
                <a:gd name="T50" fmla="*/ 2147483647 w 1242"/>
                <a:gd name="T51" fmla="*/ 2147483647 h 1140"/>
                <a:gd name="T52" fmla="*/ 2147483647 w 1242"/>
                <a:gd name="T53" fmla="*/ 2147483647 h 1140"/>
                <a:gd name="T54" fmla="*/ 2147483647 w 1242"/>
                <a:gd name="T55" fmla="*/ 2147483647 h 1140"/>
                <a:gd name="T56" fmla="*/ 2147483647 w 1242"/>
                <a:gd name="T57" fmla="*/ 2147483647 h 1140"/>
                <a:gd name="T58" fmla="*/ 2147483647 w 1242"/>
                <a:gd name="T59" fmla="*/ 2147483647 h 1140"/>
                <a:gd name="T60" fmla="*/ 2147483647 w 1242"/>
                <a:gd name="T61" fmla="*/ 2147483647 h 1140"/>
                <a:gd name="T62" fmla="*/ 2147483647 w 1242"/>
                <a:gd name="T63" fmla="*/ 2147483647 h 1140"/>
                <a:gd name="T64" fmla="*/ 2147483647 w 1242"/>
                <a:gd name="T65" fmla="*/ 2147483647 h 1140"/>
                <a:gd name="T66" fmla="*/ 2147483647 w 1242"/>
                <a:gd name="T67" fmla="*/ 2147483647 h 1140"/>
                <a:gd name="T68" fmla="*/ 2147483647 w 1242"/>
                <a:gd name="T69" fmla="*/ 2147483647 h 1140"/>
                <a:gd name="T70" fmla="*/ 2147483647 w 1242"/>
                <a:gd name="T71" fmla="*/ 2147483647 h 1140"/>
                <a:gd name="T72" fmla="*/ 2147483647 w 1242"/>
                <a:gd name="T73" fmla="*/ 2147483647 h 1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42"/>
                <a:gd name="T112" fmla="*/ 0 h 1140"/>
                <a:gd name="T113" fmla="*/ 1242 w 1242"/>
                <a:gd name="T114" fmla="*/ 1140 h 1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42" h="1140">
                  <a:moveTo>
                    <a:pt x="0" y="948"/>
                  </a:moveTo>
                  <a:lnTo>
                    <a:pt x="18" y="966"/>
                  </a:lnTo>
                  <a:lnTo>
                    <a:pt x="36" y="984"/>
                  </a:lnTo>
                  <a:lnTo>
                    <a:pt x="54" y="1002"/>
                  </a:lnTo>
                  <a:lnTo>
                    <a:pt x="72" y="1014"/>
                  </a:lnTo>
                  <a:lnTo>
                    <a:pt x="84" y="1032"/>
                  </a:lnTo>
                  <a:lnTo>
                    <a:pt x="102" y="1044"/>
                  </a:lnTo>
                  <a:lnTo>
                    <a:pt x="120" y="1056"/>
                  </a:lnTo>
                  <a:lnTo>
                    <a:pt x="138" y="1068"/>
                  </a:lnTo>
                  <a:lnTo>
                    <a:pt x="156" y="1080"/>
                  </a:lnTo>
                  <a:lnTo>
                    <a:pt x="168" y="1086"/>
                  </a:lnTo>
                  <a:lnTo>
                    <a:pt x="186" y="1092"/>
                  </a:lnTo>
                  <a:lnTo>
                    <a:pt x="204" y="1104"/>
                  </a:lnTo>
                  <a:lnTo>
                    <a:pt x="222" y="1110"/>
                  </a:lnTo>
                  <a:lnTo>
                    <a:pt x="240" y="1116"/>
                  </a:lnTo>
                  <a:lnTo>
                    <a:pt x="258" y="1122"/>
                  </a:lnTo>
                  <a:lnTo>
                    <a:pt x="270" y="1122"/>
                  </a:lnTo>
                  <a:lnTo>
                    <a:pt x="288" y="1128"/>
                  </a:lnTo>
                  <a:lnTo>
                    <a:pt x="306" y="1134"/>
                  </a:lnTo>
                  <a:lnTo>
                    <a:pt x="324" y="1134"/>
                  </a:lnTo>
                  <a:lnTo>
                    <a:pt x="342" y="1134"/>
                  </a:lnTo>
                  <a:lnTo>
                    <a:pt x="354" y="1140"/>
                  </a:lnTo>
                  <a:lnTo>
                    <a:pt x="372" y="1140"/>
                  </a:lnTo>
                  <a:lnTo>
                    <a:pt x="390" y="1140"/>
                  </a:lnTo>
                  <a:lnTo>
                    <a:pt x="408" y="1140"/>
                  </a:lnTo>
                  <a:lnTo>
                    <a:pt x="426" y="1140"/>
                  </a:lnTo>
                  <a:lnTo>
                    <a:pt x="438" y="1140"/>
                  </a:lnTo>
                  <a:lnTo>
                    <a:pt x="456" y="1134"/>
                  </a:lnTo>
                  <a:lnTo>
                    <a:pt x="474" y="1134"/>
                  </a:lnTo>
                  <a:lnTo>
                    <a:pt x="492" y="1134"/>
                  </a:lnTo>
                  <a:lnTo>
                    <a:pt x="510" y="1128"/>
                  </a:lnTo>
                  <a:lnTo>
                    <a:pt x="522" y="1122"/>
                  </a:lnTo>
                  <a:lnTo>
                    <a:pt x="540" y="1122"/>
                  </a:lnTo>
                  <a:lnTo>
                    <a:pt x="558" y="1116"/>
                  </a:lnTo>
                  <a:lnTo>
                    <a:pt x="576" y="1110"/>
                  </a:lnTo>
                  <a:lnTo>
                    <a:pt x="594" y="1104"/>
                  </a:lnTo>
                  <a:lnTo>
                    <a:pt x="612" y="1092"/>
                  </a:lnTo>
                  <a:lnTo>
                    <a:pt x="624" y="1086"/>
                  </a:lnTo>
                  <a:lnTo>
                    <a:pt x="642" y="1080"/>
                  </a:lnTo>
                  <a:lnTo>
                    <a:pt x="660" y="1068"/>
                  </a:lnTo>
                  <a:lnTo>
                    <a:pt x="678" y="1056"/>
                  </a:lnTo>
                  <a:lnTo>
                    <a:pt x="696" y="1044"/>
                  </a:lnTo>
                  <a:lnTo>
                    <a:pt x="708" y="1032"/>
                  </a:lnTo>
                  <a:lnTo>
                    <a:pt x="726" y="1014"/>
                  </a:lnTo>
                  <a:lnTo>
                    <a:pt x="744" y="1002"/>
                  </a:lnTo>
                  <a:lnTo>
                    <a:pt x="762" y="984"/>
                  </a:lnTo>
                  <a:lnTo>
                    <a:pt x="780" y="966"/>
                  </a:lnTo>
                  <a:lnTo>
                    <a:pt x="792" y="948"/>
                  </a:lnTo>
                  <a:lnTo>
                    <a:pt x="810" y="930"/>
                  </a:lnTo>
                  <a:lnTo>
                    <a:pt x="828" y="906"/>
                  </a:lnTo>
                  <a:lnTo>
                    <a:pt x="846" y="882"/>
                  </a:lnTo>
                  <a:lnTo>
                    <a:pt x="864" y="858"/>
                  </a:lnTo>
                  <a:lnTo>
                    <a:pt x="876" y="834"/>
                  </a:lnTo>
                  <a:lnTo>
                    <a:pt x="894" y="804"/>
                  </a:lnTo>
                  <a:lnTo>
                    <a:pt x="912" y="774"/>
                  </a:lnTo>
                  <a:lnTo>
                    <a:pt x="930" y="744"/>
                  </a:lnTo>
                  <a:lnTo>
                    <a:pt x="948" y="714"/>
                  </a:lnTo>
                  <a:lnTo>
                    <a:pt x="966" y="684"/>
                  </a:lnTo>
                  <a:lnTo>
                    <a:pt x="978" y="648"/>
                  </a:lnTo>
                  <a:lnTo>
                    <a:pt x="996" y="612"/>
                  </a:lnTo>
                  <a:lnTo>
                    <a:pt x="1014" y="576"/>
                  </a:lnTo>
                  <a:lnTo>
                    <a:pt x="1032" y="534"/>
                  </a:lnTo>
                  <a:lnTo>
                    <a:pt x="1050" y="498"/>
                  </a:lnTo>
                  <a:lnTo>
                    <a:pt x="1062" y="456"/>
                  </a:lnTo>
                  <a:lnTo>
                    <a:pt x="1080" y="414"/>
                  </a:lnTo>
                  <a:lnTo>
                    <a:pt x="1098" y="372"/>
                  </a:lnTo>
                  <a:lnTo>
                    <a:pt x="1116" y="330"/>
                  </a:lnTo>
                  <a:lnTo>
                    <a:pt x="1134" y="288"/>
                  </a:lnTo>
                  <a:lnTo>
                    <a:pt x="1146" y="240"/>
                  </a:lnTo>
                  <a:lnTo>
                    <a:pt x="1164" y="198"/>
                  </a:lnTo>
                  <a:lnTo>
                    <a:pt x="1182" y="150"/>
                  </a:lnTo>
                  <a:lnTo>
                    <a:pt x="1200" y="108"/>
                  </a:lnTo>
                  <a:lnTo>
                    <a:pt x="1218" y="60"/>
                  </a:lnTo>
                  <a:lnTo>
                    <a:pt x="1236" y="12"/>
                  </a:lnTo>
                  <a:lnTo>
                    <a:pt x="1242" y="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grpSp>
          <p:nvGrpSpPr>
            <p:cNvPr id="8" name="Group 87"/>
            <p:cNvGrpSpPr>
              <a:grpSpLocks/>
            </p:cNvGrpSpPr>
            <p:nvPr/>
          </p:nvGrpSpPr>
          <p:grpSpPr bwMode="auto">
            <a:xfrm>
              <a:off x="812128" y="5257800"/>
              <a:ext cx="989587" cy="890898"/>
              <a:chOff x="2362200" y="3505202"/>
              <a:chExt cx="1004602" cy="862364"/>
            </a:xfrm>
          </p:grpSpPr>
          <p:cxnSp>
            <p:nvCxnSpPr>
              <p:cNvPr id="49" name="Straight Connector 48"/>
              <p:cNvCxnSpPr/>
              <p:nvPr/>
            </p:nvCxnSpPr>
            <p:spPr>
              <a:xfrm rot="5400000">
                <a:off x="1942593" y="3923847"/>
                <a:ext cx="838837"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362013" y="4341239"/>
                <a:ext cx="1005116" cy="26340"/>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52" name="TextBox 53"/>
            <p:cNvSpPr txBox="1">
              <a:spLocks noChangeArrowheads="1"/>
            </p:cNvSpPr>
            <p:nvPr/>
          </p:nvSpPr>
          <p:spPr bwMode="auto">
            <a:xfrm>
              <a:off x="427814" y="4496301"/>
              <a:ext cx="2162986"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Temporal Radiance Profile at A</a:t>
              </a:r>
              <a:endParaRPr lang="en-US" sz="2000" baseline="-25000" dirty="0">
                <a:solidFill>
                  <a:schemeClr val="accent6">
                    <a:lumMod val="75000"/>
                  </a:schemeClr>
                </a:solidFill>
                <a:latin typeface="Times New Roman" pitchFamily="18" charset="0"/>
                <a:cs typeface="Times New Roman" pitchFamily="18" charset="0"/>
              </a:endParaRPr>
            </a:p>
          </p:txBody>
        </p:sp>
        <p:sp>
          <p:nvSpPr>
            <p:cNvPr id="53" name="TextBox 52"/>
            <p:cNvSpPr txBox="1">
              <a:spLocks noChangeArrowheads="1"/>
            </p:cNvSpPr>
            <p:nvPr/>
          </p:nvSpPr>
          <p:spPr bwMode="auto">
            <a:xfrm>
              <a:off x="1647014" y="5920098"/>
              <a:ext cx="880660" cy="400110"/>
            </a:xfrm>
            <a:prstGeom prst="rect">
              <a:avLst/>
            </a:prstGeom>
            <a:noFill/>
            <a:ln w="9525">
              <a:noFill/>
              <a:miter lim="800000"/>
              <a:headEnd/>
              <a:tailEnd/>
            </a:ln>
          </p:spPr>
          <p:txBody>
            <a:bodyPr>
              <a:spAutoFit/>
            </a:bodyPr>
            <a:lstStyle/>
            <a:p>
              <a:pPr algn="ctr"/>
              <a:r>
                <a:rPr lang="en-US" sz="2000" dirty="0">
                  <a:solidFill>
                    <a:schemeClr val="accent6">
                      <a:lumMod val="75000"/>
                    </a:schemeClr>
                  </a:solidFill>
                  <a:latin typeface="Times New Roman" pitchFamily="18" charset="0"/>
                  <a:cs typeface="Times New Roman" pitchFamily="18" charset="0"/>
                </a:rPr>
                <a:t>Time</a:t>
              </a:r>
            </a:p>
          </p:txBody>
        </p:sp>
      </p:grpSp>
      <p:grpSp>
        <p:nvGrpSpPr>
          <p:cNvPr id="97" name="Group 96"/>
          <p:cNvGrpSpPr/>
          <p:nvPr/>
        </p:nvGrpSpPr>
        <p:grpSpPr>
          <a:xfrm>
            <a:off x="1676400" y="2382711"/>
            <a:ext cx="432974" cy="1126007"/>
            <a:chOff x="1676400" y="2458911"/>
            <a:chExt cx="432974" cy="1126007"/>
          </a:xfrm>
        </p:grpSpPr>
        <p:sp>
          <p:nvSpPr>
            <p:cNvPr id="27" name="Oval 26"/>
            <p:cNvSpPr/>
            <p:nvPr/>
          </p:nvSpPr>
          <p:spPr>
            <a:xfrm>
              <a:off x="1676400" y="3429000"/>
              <a:ext cx="100342" cy="10282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chemeClr val="accent6">
                    <a:lumMod val="75000"/>
                  </a:schemeClr>
                </a:solidFill>
                <a:latin typeface="Times New Roman" pitchFamily="18" charset="0"/>
                <a:cs typeface="Times New Roman" pitchFamily="18" charset="0"/>
              </a:endParaRPr>
            </a:p>
          </p:txBody>
        </p:sp>
        <p:sp>
          <p:nvSpPr>
            <p:cNvPr id="28" name="TextBox 66"/>
            <p:cNvSpPr txBox="1">
              <a:spLocks noChangeArrowheads="1"/>
            </p:cNvSpPr>
            <p:nvPr/>
          </p:nvSpPr>
          <p:spPr bwMode="auto">
            <a:xfrm>
              <a:off x="1752600" y="3224429"/>
              <a:ext cx="356773" cy="360489"/>
            </a:xfrm>
            <a:prstGeom prst="rect">
              <a:avLst/>
            </a:prstGeom>
            <a:noFill/>
            <a:ln w="9525">
              <a:noFill/>
              <a:miter lim="800000"/>
              <a:headEnd/>
              <a:tailEnd/>
            </a:ln>
          </p:spPr>
          <p:txBody>
            <a:bodyPr>
              <a:spAutoFit/>
            </a:bodyPr>
            <a:lstStyle/>
            <a:p>
              <a:pPr algn="ctr"/>
              <a:r>
                <a:rPr lang="en-US" sz="2400" b="1" dirty="0" smtClean="0">
                  <a:solidFill>
                    <a:schemeClr val="accent6">
                      <a:lumMod val="75000"/>
                    </a:schemeClr>
                  </a:solidFill>
                  <a:latin typeface="Times New Roman" pitchFamily="18" charset="0"/>
                  <a:cs typeface="Times New Roman" pitchFamily="18" charset="0"/>
                </a:rPr>
                <a:t>B</a:t>
              </a:r>
              <a:endParaRPr lang="en-US" sz="2400" b="1" dirty="0">
                <a:solidFill>
                  <a:schemeClr val="accent6">
                    <a:lumMod val="75000"/>
                  </a:schemeClr>
                </a:solidFill>
                <a:latin typeface="Times New Roman" pitchFamily="18" charset="0"/>
                <a:cs typeface="Times New Roman" pitchFamily="18" charset="0"/>
              </a:endParaRPr>
            </a:p>
          </p:txBody>
        </p:sp>
        <p:sp>
          <p:nvSpPr>
            <p:cNvPr id="29" name="Oval 28"/>
            <p:cNvSpPr/>
            <p:nvPr/>
          </p:nvSpPr>
          <p:spPr>
            <a:xfrm>
              <a:off x="1676400" y="2648390"/>
              <a:ext cx="100342" cy="10405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chemeClr val="accent6">
                    <a:lumMod val="75000"/>
                  </a:schemeClr>
                </a:solidFill>
                <a:latin typeface="Times New Roman" pitchFamily="18" charset="0"/>
                <a:cs typeface="Times New Roman" pitchFamily="18" charset="0"/>
              </a:endParaRPr>
            </a:p>
          </p:txBody>
        </p:sp>
        <p:sp>
          <p:nvSpPr>
            <p:cNvPr id="30" name="TextBox 66"/>
            <p:cNvSpPr txBox="1">
              <a:spLocks noChangeArrowheads="1"/>
            </p:cNvSpPr>
            <p:nvPr/>
          </p:nvSpPr>
          <p:spPr bwMode="auto">
            <a:xfrm>
              <a:off x="1752600" y="2458911"/>
              <a:ext cx="356774" cy="360489"/>
            </a:xfrm>
            <a:prstGeom prst="rect">
              <a:avLst/>
            </a:prstGeom>
            <a:noFill/>
            <a:ln w="9525">
              <a:noFill/>
              <a:miter lim="800000"/>
              <a:headEnd/>
              <a:tailEnd/>
            </a:ln>
          </p:spPr>
          <p:txBody>
            <a:bodyPr>
              <a:spAutoFit/>
            </a:bodyPr>
            <a:lstStyle/>
            <a:p>
              <a:pPr algn="ctr"/>
              <a:r>
                <a:rPr lang="en-US" sz="2400" b="1" dirty="0" smtClean="0">
                  <a:solidFill>
                    <a:schemeClr val="accent6">
                      <a:lumMod val="75000"/>
                    </a:schemeClr>
                  </a:solidFill>
                  <a:latin typeface="Times New Roman" pitchFamily="18" charset="0"/>
                  <a:cs typeface="Times New Roman" pitchFamily="18" charset="0"/>
                </a:rPr>
                <a:t>A</a:t>
              </a:r>
              <a:endParaRPr lang="en-US" sz="2400" b="1" dirty="0">
                <a:solidFill>
                  <a:schemeClr val="accent6">
                    <a:lumMod val="75000"/>
                  </a:schemeClr>
                </a:solidFill>
                <a:latin typeface="Times New Roman" pitchFamily="18" charset="0"/>
                <a:cs typeface="Times New Roman" pitchFamily="18" charset="0"/>
              </a:endParaRPr>
            </a:p>
          </p:txBody>
        </p:sp>
      </p:grpSp>
      <p:grpSp>
        <p:nvGrpSpPr>
          <p:cNvPr id="98" name="Group 97"/>
          <p:cNvGrpSpPr/>
          <p:nvPr/>
        </p:nvGrpSpPr>
        <p:grpSpPr>
          <a:xfrm>
            <a:off x="4038600" y="1524000"/>
            <a:ext cx="3962400" cy="1622809"/>
            <a:chOff x="4038600" y="1600200"/>
            <a:chExt cx="3962400" cy="1622809"/>
          </a:xfrm>
        </p:grpSpPr>
        <p:sp>
          <p:nvSpPr>
            <p:cNvPr id="91" name="Parallelogram 90"/>
            <p:cNvSpPr/>
            <p:nvPr/>
          </p:nvSpPr>
          <p:spPr bwMode="auto">
            <a:xfrm rot="16200000">
              <a:off x="6705600" y="1752600"/>
              <a:ext cx="1447800" cy="1143000"/>
            </a:xfrm>
            <a:prstGeom prst="parallelogram">
              <a:avLst/>
            </a:prstGeom>
            <a:solidFill>
              <a:schemeClr val="tx1">
                <a:lumMod val="75000"/>
                <a:lumOff val="25000"/>
              </a:schemeClr>
            </a:solidFill>
            <a:ln w="9525">
              <a:solidFill>
                <a:schemeClr val="tx1">
                  <a:lumMod val="65000"/>
                  <a:lumOff val="3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nvGrpSpPr>
            <p:cNvPr id="54" name="Group 128"/>
            <p:cNvGrpSpPr/>
            <p:nvPr/>
          </p:nvGrpSpPr>
          <p:grpSpPr>
            <a:xfrm>
              <a:off x="6629400" y="1828800"/>
              <a:ext cx="533400" cy="1142999"/>
              <a:chOff x="7010400" y="2895600"/>
              <a:chExt cx="685800" cy="990600"/>
            </a:xfrm>
          </p:grpSpPr>
          <p:sp>
            <p:nvSpPr>
              <p:cNvPr id="87" name="Can 86"/>
              <p:cNvSpPr/>
              <p:nvPr/>
            </p:nvSpPr>
            <p:spPr bwMode="auto">
              <a:xfrm>
                <a:off x="7010400" y="3505200"/>
                <a:ext cx="685800" cy="381000"/>
              </a:xfrm>
              <a:prstGeom prst="can">
                <a:avLst>
                  <a:gd name="adj" fmla="val 12013"/>
                </a:avLst>
              </a:prstGeom>
              <a:solidFill>
                <a:srgbClr val="003E16"/>
              </a:solidFill>
              <a:ln w="9525">
                <a:solidFill>
                  <a:schemeClr val="tx1">
                    <a:lumMod val="75000"/>
                    <a:lumOff val="2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88" name="Can 87"/>
              <p:cNvSpPr/>
              <p:nvPr/>
            </p:nvSpPr>
            <p:spPr bwMode="auto">
              <a:xfrm>
                <a:off x="7010400" y="3200400"/>
                <a:ext cx="685800" cy="381000"/>
              </a:xfrm>
              <a:prstGeom prst="can">
                <a:avLst>
                  <a:gd name="adj" fmla="val 12013"/>
                </a:avLst>
              </a:prstGeom>
              <a:solidFill>
                <a:schemeClr val="bg1">
                  <a:lumMod val="95000"/>
                </a:schemeClr>
              </a:solidFill>
              <a:ln w="9525">
                <a:solidFill>
                  <a:schemeClr val="tx1">
                    <a:lumMod val="75000"/>
                    <a:lumOff val="25000"/>
                  </a:schemeClr>
                </a:solidFill>
                <a:round/>
                <a:headEnd/>
                <a:tailEnd/>
              </a:ln>
            </p:spPr>
            <p:txBody>
              <a:bodyPr wrap="none" rtlCol="0" anchor="ctr"/>
              <a:lstStyle/>
              <a:p>
                <a:pPr algn="ctr"/>
                <a:endParaRPr lang="en-US" dirty="0">
                  <a:solidFill>
                    <a:schemeClr val="bg1">
                      <a:lumMod val="85000"/>
                    </a:schemeClr>
                  </a:solidFill>
                  <a:latin typeface="Times New Roman" pitchFamily="18" charset="0"/>
                  <a:cs typeface="Times New Roman" pitchFamily="18" charset="0"/>
                </a:endParaRPr>
              </a:p>
            </p:txBody>
          </p:sp>
          <p:sp>
            <p:nvSpPr>
              <p:cNvPr id="89" name="Can 88"/>
              <p:cNvSpPr/>
              <p:nvPr/>
            </p:nvSpPr>
            <p:spPr bwMode="auto">
              <a:xfrm>
                <a:off x="7010400" y="2895600"/>
                <a:ext cx="685800" cy="381000"/>
              </a:xfrm>
              <a:prstGeom prst="can">
                <a:avLst>
                  <a:gd name="adj" fmla="val 12013"/>
                </a:avLst>
              </a:prstGeom>
              <a:solidFill>
                <a:srgbClr val="BE4807"/>
              </a:solidFill>
              <a:ln w="9525">
                <a:solidFill>
                  <a:schemeClr val="tx1">
                    <a:lumMod val="75000"/>
                    <a:lumOff val="2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sp>
          <p:nvSpPr>
            <p:cNvPr id="59" name="Rectangle 58"/>
            <p:cNvSpPr/>
            <p:nvPr/>
          </p:nvSpPr>
          <p:spPr>
            <a:xfrm>
              <a:off x="4142952" y="2083376"/>
              <a:ext cx="1052724" cy="681174"/>
            </a:xfrm>
            <a:prstGeom prst="rect">
              <a:avLst/>
            </a:prstGeom>
            <a:noFill/>
            <a:ln w="127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Oval 20"/>
            <p:cNvSpPr>
              <a:spLocks noChangeArrowheads="1"/>
            </p:cNvSpPr>
            <p:nvPr/>
          </p:nvSpPr>
          <p:spPr bwMode="auto">
            <a:xfrm>
              <a:off x="4325112" y="2311976"/>
              <a:ext cx="246888" cy="246888"/>
            </a:xfrm>
            <a:prstGeom prst="ellipse">
              <a:avLst/>
            </a:prstGeom>
            <a:solidFill>
              <a:srgbClr val="FFFF99"/>
            </a:solidFill>
            <a:ln w="9525">
              <a:noFill/>
              <a:round/>
              <a:headEnd/>
              <a:tailEnd/>
            </a:ln>
          </p:spPr>
          <p:txBody>
            <a:bodyPr wrap="none" anchor="ctr"/>
            <a:lstStyle/>
            <a:p>
              <a:endParaRPr lang="en-US" sz="1600">
                <a:latin typeface="Times New Roman" pitchFamily="18" charset="0"/>
                <a:cs typeface="Times New Roman" pitchFamily="18" charset="0"/>
              </a:endParaRPr>
            </a:p>
          </p:txBody>
        </p:sp>
        <p:grpSp>
          <p:nvGrpSpPr>
            <p:cNvPr id="61" name="Group 56"/>
            <p:cNvGrpSpPr>
              <a:grpSpLocks noChangeAspect="1"/>
            </p:cNvGrpSpPr>
            <p:nvPr/>
          </p:nvGrpSpPr>
          <p:grpSpPr>
            <a:xfrm>
              <a:off x="4733266" y="2082705"/>
              <a:ext cx="67334" cy="685472"/>
              <a:chOff x="5934456" y="3429000"/>
              <a:chExt cx="164592" cy="1676400"/>
            </a:xfrm>
          </p:grpSpPr>
          <p:cxnSp>
            <p:nvCxnSpPr>
              <p:cNvPr id="73" name="Straight Connector 72"/>
              <p:cNvCxnSpPr/>
              <p:nvPr/>
            </p:nvCxnSpPr>
            <p:spPr>
              <a:xfrm>
                <a:off x="5934456" y="3429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5106194"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5248656"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34456" y="5103309"/>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934456" y="4953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934456" y="4800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934456" y="4648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934456" y="4495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934456" y="4343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934456" y="4191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934456" y="4038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934456" y="3886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34456" y="3733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934456" y="3581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bwMode="auto">
            <a:xfrm>
              <a:off x="5146908" y="2159576"/>
              <a:ext cx="76200" cy="533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67" name="Oval 66"/>
            <p:cNvSpPr/>
            <p:nvPr/>
          </p:nvSpPr>
          <p:spPr bwMode="auto">
            <a:xfrm>
              <a:off x="5195676" y="2083376"/>
              <a:ext cx="117592" cy="685800"/>
            </a:xfrm>
            <a:prstGeom prst="ellipse">
              <a:avLst/>
            </a:prstGeom>
            <a:solidFill>
              <a:srgbClr val="FFFF99"/>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Times New Roman" pitchFamily="18" charset="0"/>
                <a:cs typeface="Times New Roman" pitchFamily="18" charset="0"/>
              </a:endParaRPr>
            </a:p>
          </p:txBody>
        </p:sp>
        <p:sp>
          <p:nvSpPr>
            <p:cNvPr id="69" name="TextBox 76"/>
            <p:cNvSpPr txBox="1">
              <a:spLocks noChangeArrowheads="1"/>
            </p:cNvSpPr>
            <p:nvPr/>
          </p:nvSpPr>
          <p:spPr bwMode="auto">
            <a:xfrm>
              <a:off x="4038600" y="2822899"/>
              <a:ext cx="1295400" cy="400110"/>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Projector</a:t>
              </a:r>
              <a:endParaRPr lang="en-US" sz="2000" dirty="0">
                <a:solidFill>
                  <a:schemeClr val="accent6">
                    <a:lumMod val="75000"/>
                  </a:schemeClr>
                </a:solidFill>
                <a:latin typeface="Times New Roman" pitchFamily="18" charset="0"/>
                <a:cs typeface="Times New Roman" pitchFamily="18" charset="0"/>
              </a:endParaRPr>
            </a:p>
          </p:txBody>
        </p:sp>
        <p:sp>
          <p:nvSpPr>
            <p:cNvPr id="94" name="Freeform 93"/>
            <p:cNvSpPr/>
            <p:nvPr/>
          </p:nvSpPr>
          <p:spPr bwMode="auto">
            <a:xfrm>
              <a:off x="4792675" y="2165299"/>
              <a:ext cx="2823667" cy="519379"/>
            </a:xfrm>
            <a:custGeom>
              <a:avLst/>
              <a:gdLst>
                <a:gd name="connsiteX0" fmla="*/ 2823667 w 2823667"/>
                <a:gd name="connsiteY0" fmla="*/ 43891 h 519379"/>
                <a:gd name="connsiteX1" fmla="*/ 395021 w 2823667"/>
                <a:gd name="connsiteY1" fmla="*/ 0 h 519379"/>
                <a:gd name="connsiteX2" fmla="*/ 0 w 2823667"/>
                <a:gd name="connsiteY2" fmla="*/ 226771 h 519379"/>
                <a:gd name="connsiteX3" fmla="*/ 402336 w 2823667"/>
                <a:gd name="connsiteY3" fmla="*/ 519379 h 519379"/>
                <a:gd name="connsiteX4" fmla="*/ 2823667 w 2823667"/>
                <a:gd name="connsiteY4" fmla="*/ 43891 h 51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667" h="519379">
                  <a:moveTo>
                    <a:pt x="2823667" y="43891"/>
                  </a:moveTo>
                  <a:lnTo>
                    <a:pt x="395021" y="0"/>
                  </a:lnTo>
                  <a:lnTo>
                    <a:pt x="0" y="226771"/>
                  </a:lnTo>
                  <a:lnTo>
                    <a:pt x="402336" y="519379"/>
                  </a:lnTo>
                  <a:lnTo>
                    <a:pt x="2823667" y="43891"/>
                  </a:lnTo>
                  <a:close/>
                </a:path>
              </a:pathLst>
            </a:custGeom>
            <a:solidFill>
              <a:srgbClr val="FF9933">
                <a:alpha val="82000"/>
              </a:srgbClr>
            </a:solidFill>
            <a:ln w="9525">
              <a:solidFill>
                <a:srgbClr val="FF9933"/>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96" name="Freeform 95"/>
            <p:cNvSpPr/>
            <p:nvPr/>
          </p:nvSpPr>
          <p:spPr bwMode="auto">
            <a:xfrm>
              <a:off x="4809506" y="2161309"/>
              <a:ext cx="1911928" cy="534390"/>
            </a:xfrm>
            <a:custGeom>
              <a:avLst/>
              <a:gdLst>
                <a:gd name="connsiteX0" fmla="*/ 1911928 w 1911928"/>
                <a:gd name="connsiteY0" fmla="*/ 510639 h 534390"/>
                <a:gd name="connsiteX1" fmla="*/ 391886 w 1911928"/>
                <a:gd name="connsiteY1" fmla="*/ 534390 h 534390"/>
                <a:gd name="connsiteX2" fmla="*/ 0 w 1911928"/>
                <a:gd name="connsiteY2" fmla="*/ 403761 h 534390"/>
                <a:gd name="connsiteX3" fmla="*/ 0 w 1911928"/>
                <a:gd name="connsiteY3" fmla="*/ 142504 h 534390"/>
                <a:gd name="connsiteX4" fmla="*/ 380011 w 1911928"/>
                <a:gd name="connsiteY4" fmla="*/ 0 h 534390"/>
                <a:gd name="connsiteX5" fmla="*/ 1911928 w 1911928"/>
                <a:gd name="connsiteY5" fmla="*/ 510639 h 5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928" h="534390">
                  <a:moveTo>
                    <a:pt x="1911928" y="510639"/>
                  </a:moveTo>
                  <a:lnTo>
                    <a:pt x="391886" y="534390"/>
                  </a:lnTo>
                  <a:lnTo>
                    <a:pt x="0" y="403761"/>
                  </a:lnTo>
                  <a:lnTo>
                    <a:pt x="0" y="142504"/>
                  </a:lnTo>
                  <a:lnTo>
                    <a:pt x="380011" y="0"/>
                  </a:lnTo>
                  <a:lnTo>
                    <a:pt x="1911928" y="510639"/>
                  </a:lnTo>
                  <a:close/>
                </a:path>
              </a:pathLst>
            </a:custGeom>
            <a:solidFill>
              <a:schemeClr val="accent3">
                <a:lumMod val="75000"/>
                <a:alpha val="75000"/>
              </a:schemeClr>
            </a:solidFill>
            <a:ln w="9525">
              <a:solidFill>
                <a:schemeClr val="accent3">
                  <a:lumMod val="7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grpSp>
        <p:nvGrpSpPr>
          <p:cNvPr id="68" name="Group 192"/>
          <p:cNvGrpSpPr>
            <a:grpSpLocks/>
          </p:cNvGrpSpPr>
          <p:nvPr/>
        </p:nvGrpSpPr>
        <p:grpSpPr bwMode="auto">
          <a:xfrm>
            <a:off x="6781800" y="1047691"/>
            <a:ext cx="1600200" cy="1976454"/>
            <a:chOff x="7326542" y="4589187"/>
            <a:chExt cx="1298428" cy="899839"/>
          </a:xfrm>
        </p:grpSpPr>
        <p:sp>
          <p:nvSpPr>
            <p:cNvPr id="90" name="TextBox 77"/>
            <p:cNvSpPr txBox="1">
              <a:spLocks noChangeArrowheads="1"/>
            </p:cNvSpPr>
            <p:nvPr/>
          </p:nvSpPr>
          <p:spPr bwMode="auto">
            <a:xfrm>
              <a:off x="7326542" y="4589187"/>
              <a:ext cx="1298428" cy="182162"/>
            </a:xfrm>
            <a:prstGeom prst="rect">
              <a:avLst/>
            </a:prstGeom>
            <a:noFill/>
            <a:ln w="9525">
              <a:noFill/>
              <a:miter lim="800000"/>
              <a:headEnd/>
              <a:tailEnd/>
            </a:ln>
          </p:spPr>
          <p:txBody>
            <a:bodyPr>
              <a:spAutoFit/>
            </a:bodyPr>
            <a:lstStyle/>
            <a:p>
              <a:pPr algn="ctr"/>
              <a:r>
                <a:rPr lang="en-US" sz="2000" dirty="0" smtClean="0">
                  <a:solidFill>
                    <a:schemeClr val="accent6">
                      <a:lumMod val="75000"/>
                    </a:schemeClr>
                  </a:solidFill>
                  <a:latin typeface="Times New Roman" pitchFamily="18" charset="0"/>
                  <a:cs typeface="Times New Roman" pitchFamily="18" charset="0"/>
                </a:rPr>
                <a:t>Focal </a:t>
              </a:r>
              <a:r>
                <a:rPr lang="en-US" sz="2000" dirty="0">
                  <a:solidFill>
                    <a:schemeClr val="accent6">
                      <a:lumMod val="75000"/>
                    </a:schemeClr>
                  </a:solidFill>
                  <a:latin typeface="Times New Roman" pitchFamily="18" charset="0"/>
                  <a:cs typeface="Times New Roman" pitchFamily="18" charset="0"/>
                </a:rPr>
                <a:t>Plane</a:t>
              </a:r>
            </a:p>
          </p:txBody>
        </p:sp>
        <p:cxnSp>
          <p:nvCxnSpPr>
            <p:cNvPr id="92" name="Straight Connector 91"/>
            <p:cNvCxnSpPr/>
            <p:nvPr/>
          </p:nvCxnSpPr>
          <p:spPr bwMode="auto">
            <a:xfrm rot="5400000">
              <a:off x="7638173" y="5129544"/>
              <a:ext cx="717674" cy="1289"/>
            </a:xfrm>
            <a:prstGeom prst="line">
              <a:avLst/>
            </a:prstGeom>
            <a:ln>
              <a:solidFill>
                <a:srgbClr val="C00000"/>
              </a:solidFill>
              <a:prstDash val="sysDash"/>
            </a:ln>
          </p:spPr>
          <p:style>
            <a:lnRef idx="2">
              <a:schemeClr val="accent2"/>
            </a:lnRef>
            <a:fillRef idx="0">
              <a:schemeClr val="accent2"/>
            </a:fillRef>
            <a:effectRef idx="1">
              <a:schemeClr val="accent2"/>
            </a:effectRef>
            <a:fontRef idx="minor">
              <a:schemeClr val="tx1"/>
            </a:fontRef>
          </p:style>
        </p:cxnSp>
      </p:grpSp>
      <p:cxnSp>
        <p:nvCxnSpPr>
          <p:cNvPr id="95" name="Straight Arrow Connector 94"/>
          <p:cNvCxnSpPr/>
          <p:nvPr/>
        </p:nvCxnSpPr>
        <p:spPr>
          <a:xfrm rot="5400000" flipH="1" flipV="1">
            <a:off x="728252" y="3228158"/>
            <a:ext cx="1529990" cy="39569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10800000">
            <a:off x="1752600" y="3429000"/>
            <a:ext cx="2514600" cy="7620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 name="Slide Number Placeholder 102"/>
          <p:cNvSpPr>
            <a:spLocks noGrp="1"/>
          </p:cNvSpPr>
          <p:nvPr>
            <p:ph type="sldNum" sz="quarter" idx="12"/>
          </p:nvPr>
        </p:nvSpPr>
        <p:spPr/>
        <p:txBody>
          <a:bodyPr/>
          <a:lstStyle/>
          <a:p>
            <a:pPr>
              <a:defRPr/>
            </a:pPr>
            <a:fld id="{C2B633D9-1C18-44F0-AFE3-313340BFA8EB}" type="slidenum">
              <a:rPr lang="en-US" smtClean="0"/>
              <a:pPr>
                <a:defRPr/>
              </a:pPr>
              <a:t>8</a:t>
            </a:fld>
            <a:endParaRPr lang="en-US"/>
          </a:p>
        </p:txBody>
      </p:sp>
      <p:grpSp>
        <p:nvGrpSpPr>
          <p:cNvPr id="93" name="Group 92"/>
          <p:cNvGrpSpPr/>
          <p:nvPr/>
        </p:nvGrpSpPr>
        <p:grpSpPr>
          <a:xfrm>
            <a:off x="2756180" y="4191000"/>
            <a:ext cx="6083020" cy="1765757"/>
            <a:chOff x="2756180" y="4191000"/>
            <a:chExt cx="6083020" cy="1765757"/>
          </a:xfrm>
        </p:grpSpPr>
        <p:sp>
          <p:nvSpPr>
            <p:cNvPr id="51" name="TextBox 51"/>
            <p:cNvSpPr txBox="1">
              <a:spLocks noChangeArrowheads="1"/>
            </p:cNvSpPr>
            <p:nvPr/>
          </p:nvSpPr>
          <p:spPr bwMode="auto">
            <a:xfrm>
              <a:off x="2756180" y="5200472"/>
              <a:ext cx="341313" cy="5847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3200" b="1" dirty="0">
                  <a:solidFill>
                    <a:schemeClr val="accent6">
                      <a:lumMod val="75000"/>
                    </a:schemeClr>
                  </a:solidFill>
                  <a:latin typeface="Times New Roman" pitchFamily="18" charset="0"/>
                  <a:cs typeface="Times New Roman" pitchFamily="18" charset="0"/>
                </a:rPr>
                <a:t>=</a:t>
              </a:r>
            </a:p>
          </p:txBody>
        </p:sp>
        <p:sp>
          <p:nvSpPr>
            <p:cNvPr id="57" name="TextBox 56"/>
            <p:cNvSpPr txBox="1"/>
            <p:nvPr/>
          </p:nvSpPr>
          <p:spPr bwMode="auto">
            <a:xfrm>
              <a:off x="6507442" y="5248871"/>
              <a:ext cx="287338" cy="707886"/>
            </a:xfrm>
            <a:prstGeom prst="rect">
              <a:avLst/>
            </a:prstGeom>
            <a:noFill/>
          </p:spPr>
          <p:txBody>
            <a:bodyPr>
              <a:spAutoFit/>
            </a:bodyPr>
            <a:lstStyle/>
            <a:p>
              <a:pPr algn="ctr" fontAlgn="auto">
                <a:spcBef>
                  <a:spcPts val="0"/>
                </a:spcBef>
                <a:spcAft>
                  <a:spcPts val="0"/>
                </a:spcAft>
                <a:defRPr/>
              </a:pPr>
              <a:r>
                <a:rPr lang="en-US" sz="4000" b="1" dirty="0">
                  <a:solidFill>
                    <a:schemeClr val="accent6">
                      <a:lumMod val="75000"/>
                    </a:schemeClr>
                  </a:solidFill>
                  <a:latin typeface="Times New Roman" pitchFamily="18" charset="0"/>
                  <a:cs typeface="Times New Roman" pitchFamily="18" charset="0"/>
                </a:rPr>
                <a:t>*</a:t>
              </a:r>
            </a:p>
          </p:txBody>
        </p:sp>
        <p:sp>
          <p:nvSpPr>
            <p:cNvPr id="58" name="TextBox 66"/>
            <p:cNvSpPr txBox="1">
              <a:spLocks noChangeArrowheads="1"/>
            </p:cNvSpPr>
            <p:nvPr/>
          </p:nvSpPr>
          <p:spPr bwMode="auto">
            <a:xfrm>
              <a:off x="6553200" y="4191000"/>
              <a:ext cx="2286000" cy="707886"/>
            </a:xfrm>
            <a:prstGeom prst="rect">
              <a:avLst/>
            </a:prstGeom>
            <a:noFill/>
            <a:ln w="9525">
              <a:noFill/>
              <a:miter lim="800000"/>
              <a:headEnd/>
              <a:tailEnd/>
            </a:ln>
          </p:spPr>
          <p:txBody>
            <a:bodyPr wrap="square">
              <a:spAutoFit/>
            </a:bodyPr>
            <a:lstStyle/>
            <a:p>
              <a:pPr algn="ctr"/>
              <a:r>
                <a:rPr lang="en-US" sz="2000" dirty="0">
                  <a:solidFill>
                    <a:schemeClr val="accent6">
                      <a:lumMod val="75000"/>
                    </a:schemeClr>
                  </a:solidFill>
                  <a:latin typeface="Times New Roman" pitchFamily="18" charset="0"/>
                  <a:cs typeface="Times New Roman" pitchFamily="18" charset="0"/>
                </a:rPr>
                <a:t>Global Illumination Blur Kernel</a:t>
              </a:r>
            </a:p>
          </p:txBody>
        </p:sp>
        <p:grpSp>
          <p:nvGrpSpPr>
            <p:cNvPr id="72" name="Group 71"/>
            <p:cNvGrpSpPr/>
            <p:nvPr/>
          </p:nvGrpSpPr>
          <p:grpSpPr>
            <a:xfrm>
              <a:off x="7183434" y="5224045"/>
              <a:ext cx="817566" cy="643355"/>
              <a:chOff x="9884979" y="2667000"/>
              <a:chExt cx="1164021" cy="915986"/>
            </a:xfrm>
          </p:grpSpPr>
          <p:sp>
            <p:nvSpPr>
              <p:cNvPr id="70" name="Freeform 65"/>
              <p:cNvSpPr>
                <a:spLocks noChangeAspect="1"/>
              </p:cNvSpPr>
              <p:nvPr/>
            </p:nvSpPr>
            <p:spPr bwMode="auto">
              <a:xfrm>
                <a:off x="9906000" y="2667000"/>
                <a:ext cx="1143000" cy="869176"/>
              </a:xfrm>
              <a:custGeom>
                <a:avLst/>
                <a:gdLst/>
                <a:ahLst/>
                <a:cxnLst>
                  <a:cxn ang="0">
                    <a:pos x="0" y="1808"/>
                  </a:cxn>
                  <a:cxn ang="0">
                    <a:pos x="109" y="1808"/>
                  </a:cxn>
                  <a:cxn ang="0">
                    <a:pos x="219" y="1795"/>
                  </a:cxn>
                  <a:cxn ang="0">
                    <a:pos x="326" y="1822"/>
                  </a:cxn>
                  <a:cxn ang="0">
                    <a:pos x="436" y="1731"/>
                  </a:cxn>
                  <a:cxn ang="0">
                    <a:pos x="546" y="1564"/>
                  </a:cxn>
                  <a:cxn ang="0">
                    <a:pos x="653" y="1330"/>
                  </a:cxn>
                  <a:cxn ang="0">
                    <a:pos x="763" y="1044"/>
                  </a:cxn>
                  <a:cxn ang="0">
                    <a:pos x="872" y="739"/>
                  </a:cxn>
                  <a:cxn ang="0">
                    <a:pos x="979" y="451"/>
                  </a:cxn>
                  <a:cxn ang="0">
                    <a:pos x="1089" y="211"/>
                  </a:cxn>
                  <a:cxn ang="0">
                    <a:pos x="1199" y="55"/>
                  </a:cxn>
                  <a:cxn ang="0">
                    <a:pos x="1306" y="0"/>
                  </a:cxn>
                  <a:cxn ang="0">
                    <a:pos x="1416" y="55"/>
                  </a:cxn>
                  <a:cxn ang="0">
                    <a:pos x="1526" y="211"/>
                  </a:cxn>
                  <a:cxn ang="0">
                    <a:pos x="1633" y="451"/>
                  </a:cxn>
                  <a:cxn ang="0">
                    <a:pos x="1742" y="739"/>
                  </a:cxn>
                  <a:cxn ang="0">
                    <a:pos x="1852" y="1044"/>
                  </a:cxn>
                  <a:cxn ang="0">
                    <a:pos x="1959" y="1330"/>
                  </a:cxn>
                  <a:cxn ang="0">
                    <a:pos x="2069" y="1564"/>
                  </a:cxn>
                  <a:cxn ang="0">
                    <a:pos x="2179" y="1731"/>
                  </a:cxn>
                  <a:cxn ang="0">
                    <a:pos x="2286" y="1822"/>
                  </a:cxn>
                  <a:cxn ang="0">
                    <a:pos x="2396" y="1795"/>
                  </a:cxn>
                </a:cxnLst>
                <a:rect l="0" t="0" r="r" b="b"/>
                <a:pathLst>
                  <a:path w="2396" h="1822">
                    <a:moveTo>
                      <a:pt x="0" y="1808"/>
                    </a:moveTo>
                    <a:lnTo>
                      <a:pt x="109" y="1808"/>
                    </a:lnTo>
                    <a:lnTo>
                      <a:pt x="219" y="1795"/>
                    </a:lnTo>
                    <a:lnTo>
                      <a:pt x="326" y="1822"/>
                    </a:lnTo>
                    <a:lnTo>
                      <a:pt x="436" y="1731"/>
                    </a:lnTo>
                    <a:lnTo>
                      <a:pt x="546" y="1564"/>
                    </a:lnTo>
                    <a:lnTo>
                      <a:pt x="653" y="1330"/>
                    </a:lnTo>
                    <a:lnTo>
                      <a:pt x="763" y="1044"/>
                    </a:lnTo>
                    <a:lnTo>
                      <a:pt x="872" y="739"/>
                    </a:lnTo>
                    <a:lnTo>
                      <a:pt x="979" y="451"/>
                    </a:lnTo>
                    <a:lnTo>
                      <a:pt x="1089" y="211"/>
                    </a:lnTo>
                    <a:lnTo>
                      <a:pt x="1199" y="55"/>
                    </a:lnTo>
                    <a:lnTo>
                      <a:pt x="1306" y="0"/>
                    </a:lnTo>
                    <a:lnTo>
                      <a:pt x="1416" y="55"/>
                    </a:lnTo>
                    <a:lnTo>
                      <a:pt x="1526" y="211"/>
                    </a:lnTo>
                    <a:lnTo>
                      <a:pt x="1633" y="451"/>
                    </a:lnTo>
                    <a:lnTo>
                      <a:pt x="1742" y="739"/>
                    </a:lnTo>
                    <a:lnTo>
                      <a:pt x="1852" y="1044"/>
                    </a:lnTo>
                    <a:lnTo>
                      <a:pt x="1959" y="1330"/>
                    </a:lnTo>
                    <a:lnTo>
                      <a:pt x="2069" y="1564"/>
                    </a:lnTo>
                    <a:lnTo>
                      <a:pt x="2179" y="1731"/>
                    </a:lnTo>
                    <a:lnTo>
                      <a:pt x="2286" y="1822"/>
                    </a:lnTo>
                    <a:lnTo>
                      <a:pt x="2396" y="1795"/>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0"/>
              <p:cNvSpPr/>
              <p:nvPr/>
            </p:nvSpPr>
            <p:spPr bwMode="auto">
              <a:xfrm>
                <a:off x="9884979" y="3318781"/>
                <a:ext cx="271508" cy="264205"/>
              </a:xfrm>
              <a:custGeom>
                <a:avLst/>
                <a:gdLst>
                  <a:gd name="connsiteX0" fmla="*/ 0 w 271508"/>
                  <a:gd name="connsiteY0" fmla="*/ 244226 h 264205"/>
                  <a:gd name="connsiteX1" fmla="*/ 126124 w 271508"/>
                  <a:gd name="connsiteY1" fmla="*/ 228460 h 264205"/>
                  <a:gd name="connsiteX2" fmla="*/ 63062 w 271508"/>
                  <a:gd name="connsiteY2" fmla="*/ 86571 h 264205"/>
                  <a:gd name="connsiteX3" fmla="*/ 15766 w 271508"/>
                  <a:gd name="connsiteY3" fmla="*/ 181164 h 264205"/>
                  <a:gd name="connsiteX4" fmla="*/ 0 w 271508"/>
                  <a:gd name="connsiteY4" fmla="*/ 244226 h 26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08" h="264205">
                    <a:moveTo>
                      <a:pt x="0" y="244226"/>
                    </a:moveTo>
                    <a:cubicBezTo>
                      <a:pt x="42041" y="238971"/>
                      <a:pt x="103377" y="264205"/>
                      <a:pt x="126124" y="228460"/>
                    </a:cubicBezTo>
                    <a:cubicBezTo>
                      <a:pt x="271508" y="0"/>
                      <a:pt x="109235" y="71180"/>
                      <a:pt x="63062" y="86571"/>
                    </a:cubicBezTo>
                    <a:cubicBezTo>
                      <a:pt x="44992" y="176921"/>
                      <a:pt x="71264" y="153414"/>
                      <a:pt x="15766" y="181164"/>
                    </a:cubicBezTo>
                    <a:lnTo>
                      <a:pt x="0" y="244226"/>
                    </a:lnTo>
                    <a:close/>
                  </a:path>
                </a:pathLst>
              </a:cu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gr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48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0"/>
          <p:cNvGrpSpPr/>
          <p:nvPr/>
        </p:nvGrpSpPr>
        <p:grpSpPr>
          <a:xfrm>
            <a:off x="2756180" y="5200973"/>
            <a:ext cx="4038600" cy="756285"/>
            <a:chOff x="2756180" y="5429573"/>
            <a:chExt cx="4038600" cy="756285"/>
          </a:xfrm>
        </p:grpSpPr>
        <p:sp>
          <p:nvSpPr>
            <p:cNvPr id="51" name="TextBox 51"/>
            <p:cNvSpPr txBox="1">
              <a:spLocks noChangeArrowheads="1"/>
            </p:cNvSpPr>
            <p:nvPr/>
          </p:nvSpPr>
          <p:spPr bwMode="auto">
            <a:xfrm>
              <a:off x="2756180" y="5429573"/>
              <a:ext cx="341313" cy="5847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3200" b="1" dirty="0">
                  <a:solidFill>
                    <a:schemeClr val="accent6">
                      <a:lumMod val="75000"/>
                    </a:schemeClr>
                  </a:solidFill>
                  <a:latin typeface="Times New Roman" pitchFamily="18" charset="0"/>
                  <a:cs typeface="Times New Roman" pitchFamily="18" charset="0"/>
                </a:rPr>
                <a:t>=</a:t>
              </a:r>
            </a:p>
          </p:txBody>
        </p:sp>
        <p:sp>
          <p:nvSpPr>
            <p:cNvPr id="57" name="TextBox 56"/>
            <p:cNvSpPr txBox="1"/>
            <p:nvPr/>
          </p:nvSpPr>
          <p:spPr bwMode="auto">
            <a:xfrm>
              <a:off x="6507442" y="5477972"/>
              <a:ext cx="287338" cy="707886"/>
            </a:xfrm>
            <a:prstGeom prst="rect">
              <a:avLst/>
            </a:prstGeom>
            <a:noFill/>
          </p:spPr>
          <p:txBody>
            <a:bodyPr>
              <a:spAutoFit/>
            </a:bodyPr>
            <a:lstStyle/>
            <a:p>
              <a:pPr algn="ctr" fontAlgn="auto">
                <a:spcBef>
                  <a:spcPts val="0"/>
                </a:spcBef>
                <a:spcAft>
                  <a:spcPts val="0"/>
                </a:spcAft>
                <a:defRPr/>
              </a:pPr>
              <a:r>
                <a:rPr lang="en-US" sz="4000" b="1" dirty="0">
                  <a:solidFill>
                    <a:schemeClr val="accent6">
                      <a:lumMod val="75000"/>
                    </a:schemeClr>
                  </a:solidFill>
                  <a:latin typeface="Times New Roman" pitchFamily="18" charset="0"/>
                  <a:cs typeface="Times New Roman" pitchFamily="18" charset="0"/>
                </a:rPr>
                <a:t>*</a:t>
              </a:r>
            </a:p>
          </p:txBody>
        </p:sp>
      </p:grpSp>
      <p:grpSp>
        <p:nvGrpSpPr>
          <p:cNvPr id="40" name="Group 133"/>
          <p:cNvGrpSpPr>
            <a:grpSpLocks/>
          </p:cNvGrpSpPr>
          <p:nvPr/>
        </p:nvGrpSpPr>
        <p:grpSpPr bwMode="auto">
          <a:xfrm>
            <a:off x="3518181" y="5345673"/>
            <a:ext cx="639266" cy="369328"/>
            <a:chOff x="1247968" y="4724340"/>
            <a:chExt cx="822961" cy="457092"/>
          </a:xfrm>
        </p:grpSpPr>
        <p:cxnSp>
          <p:nvCxnSpPr>
            <p:cNvPr id="48" name="Straight Connector 47"/>
            <p:cNvCxnSpPr/>
            <p:nvPr/>
          </p:nvCxnSpPr>
          <p:spPr bwMode="auto">
            <a:xfrm rot="5400000">
              <a:off x="1024544" y="4948439"/>
              <a:ext cx="453897" cy="4253"/>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rot="5400000">
              <a:off x="1427557" y="4949503"/>
              <a:ext cx="453897" cy="2127"/>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auto">
            <a:xfrm rot="10800000">
              <a:off x="1247239" y="4727707"/>
              <a:ext cx="425344" cy="2044"/>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10800000">
              <a:off x="1644935" y="5177514"/>
              <a:ext cx="425344" cy="4089"/>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29508" y="4949503"/>
              <a:ext cx="453897" cy="2126"/>
            </a:xfrm>
            <a:prstGeom prst="line">
              <a:avLst/>
            </a:prstGeom>
            <a:ln w="25400">
              <a:solidFill>
                <a:srgbClr val="FFFF99"/>
              </a:solidFill>
            </a:ln>
          </p:spPr>
          <p:style>
            <a:lnRef idx="1">
              <a:schemeClr val="accent1"/>
            </a:lnRef>
            <a:fillRef idx="0">
              <a:schemeClr val="accent1"/>
            </a:fillRef>
            <a:effectRef idx="0">
              <a:schemeClr val="accent1"/>
            </a:effectRef>
            <a:fontRef idx="minor">
              <a:schemeClr val="tx1"/>
            </a:fontRef>
          </p:style>
        </p:cxnSp>
      </p:grpSp>
      <p:grpSp>
        <p:nvGrpSpPr>
          <p:cNvPr id="63" name="Group 34"/>
          <p:cNvGrpSpPr/>
          <p:nvPr/>
        </p:nvGrpSpPr>
        <p:grpSpPr>
          <a:xfrm>
            <a:off x="5346980" y="5303004"/>
            <a:ext cx="793253" cy="531143"/>
            <a:chOff x="6711950" y="5488658"/>
            <a:chExt cx="398463" cy="355600"/>
          </a:xfrm>
        </p:grpSpPr>
        <p:sp>
          <p:nvSpPr>
            <p:cNvPr id="64" name="Freeform 125"/>
            <p:cNvSpPr>
              <a:spLocks/>
            </p:cNvSpPr>
            <p:nvPr/>
          </p:nvSpPr>
          <p:spPr bwMode="auto">
            <a:xfrm>
              <a:off x="6711950" y="5488658"/>
              <a:ext cx="252413" cy="355600"/>
            </a:xfrm>
            <a:custGeom>
              <a:avLst/>
              <a:gdLst>
                <a:gd name="T0" fmla="*/ 2147483647 w 1326"/>
                <a:gd name="T1" fmla="*/ 2147483647 h 1470"/>
                <a:gd name="T2" fmla="*/ 2147483647 w 1326"/>
                <a:gd name="T3" fmla="*/ 2147483647 h 1470"/>
                <a:gd name="T4" fmla="*/ 2147483647 w 1326"/>
                <a:gd name="T5" fmla="*/ 2147483647 h 1470"/>
                <a:gd name="T6" fmla="*/ 2147483647 w 1326"/>
                <a:gd name="T7" fmla="*/ 2147483647 h 1470"/>
                <a:gd name="T8" fmla="*/ 2147483647 w 1326"/>
                <a:gd name="T9" fmla="*/ 2147483647 h 1470"/>
                <a:gd name="T10" fmla="*/ 2147483647 w 1326"/>
                <a:gd name="T11" fmla="*/ 2147483647 h 1470"/>
                <a:gd name="T12" fmla="*/ 2147483647 w 1326"/>
                <a:gd name="T13" fmla="*/ 2147483647 h 1470"/>
                <a:gd name="T14" fmla="*/ 2147483647 w 1326"/>
                <a:gd name="T15" fmla="*/ 2147483647 h 1470"/>
                <a:gd name="T16" fmla="*/ 2147483647 w 1326"/>
                <a:gd name="T17" fmla="*/ 2147483647 h 1470"/>
                <a:gd name="T18" fmla="*/ 2147483647 w 1326"/>
                <a:gd name="T19" fmla="*/ 2147483647 h 1470"/>
                <a:gd name="T20" fmla="*/ 2147483647 w 1326"/>
                <a:gd name="T21" fmla="*/ 2147483647 h 1470"/>
                <a:gd name="T22" fmla="*/ 2147483647 w 1326"/>
                <a:gd name="T23" fmla="*/ 2147483647 h 1470"/>
                <a:gd name="T24" fmla="*/ 2147483647 w 1326"/>
                <a:gd name="T25" fmla="*/ 2147483647 h 1470"/>
                <a:gd name="T26" fmla="*/ 2147483647 w 1326"/>
                <a:gd name="T27" fmla="*/ 2147483647 h 1470"/>
                <a:gd name="T28" fmla="*/ 2147483647 w 1326"/>
                <a:gd name="T29" fmla="*/ 2147483647 h 1470"/>
                <a:gd name="T30" fmla="*/ 2147483647 w 1326"/>
                <a:gd name="T31" fmla="*/ 2147483647 h 1470"/>
                <a:gd name="T32" fmla="*/ 2147483647 w 1326"/>
                <a:gd name="T33" fmla="*/ 2147483647 h 1470"/>
                <a:gd name="T34" fmla="*/ 2147483647 w 1326"/>
                <a:gd name="T35" fmla="*/ 2147483647 h 1470"/>
                <a:gd name="T36" fmla="*/ 2147483647 w 1326"/>
                <a:gd name="T37" fmla="*/ 2147483647 h 1470"/>
                <a:gd name="T38" fmla="*/ 2147483647 w 1326"/>
                <a:gd name="T39" fmla="*/ 2147483647 h 1470"/>
                <a:gd name="T40" fmla="*/ 2147483647 w 1326"/>
                <a:gd name="T41" fmla="*/ 2147483647 h 1470"/>
                <a:gd name="T42" fmla="*/ 2147483647 w 1326"/>
                <a:gd name="T43" fmla="*/ 2147483647 h 1470"/>
                <a:gd name="T44" fmla="*/ 2147483647 w 1326"/>
                <a:gd name="T45" fmla="*/ 2147483647 h 1470"/>
                <a:gd name="T46" fmla="*/ 2147483647 w 1326"/>
                <a:gd name="T47" fmla="*/ 0 h 1470"/>
                <a:gd name="T48" fmla="*/ 2147483647 w 1326"/>
                <a:gd name="T49" fmla="*/ 0 h 1470"/>
                <a:gd name="T50" fmla="*/ 2147483647 w 1326"/>
                <a:gd name="T51" fmla="*/ 0 h 1470"/>
                <a:gd name="T52" fmla="*/ 2147483647 w 1326"/>
                <a:gd name="T53" fmla="*/ 0 h 1470"/>
                <a:gd name="T54" fmla="*/ 2147483647 w 1326"/>
                <a:gd name="T55" fmla="*/ 0 h 1470"/>
                <a:gd name="T56" fmla="*/ 2147483647 w 1326"/>
                <a:gd name="T57" fmla="*/ 0 h 1470"/>
                <a:gd name="T58" fmla="*/ 2147483647 w 1326"/>
                <a:gd name="T59" fmla="*/ 0 h 1470"/>
                <a:gd name="T60" fmla="*/ 2147483647 w 1326"/>
                <a:gd name="T61" fmla="*/ 0 h 1470"/>
                <a:gd name="T62" fmla="*/ 2147483647 w 1326"/>
                <a:gd name="T63" fmla="*/ 0 h 1470"/>
                <a:gd name="T64" fmla="*/ 2147483647 w 1326"/>
                <a:gd name="T65" fmla="*/ 0 h 1470"/>
                <a:gd name="T66" fmla="*/ 2147483647 w 1326"/>
                <a:gd name="T67" fmla="*/ 0 h 1470"/>
                <a:gd name="T68" fmla="*/ 2147483647 w 1326"/>
                <a:gd name="T69" fmla="*/ 0 h 1470"/>
                <a:gd name="T70" fmla="*/ 2147483647 w 1326"/>
                <a:gd name="T71" fmla="*/ 0 h 1470"/>
                <a:gd name="T72" fmla="*/ 2147483647 w 1326"/>
                <a:gd name="T73" fmla="*/ 0 h 1470"/>
                <a:gd name="T74" fmla="*/ 2147483647 w 1326"/>
                <a:gd name="T75" fmla="*/ 0 h 1470"/>
                <a:gd name="T76" fmla="*/ 2147483647 w 1326"/>
                <a:gd name="T77" fmla="*/ 0 h 1470"/>
                <a:gd name="T78" fmla="*/ 2147483647 w 1326"/>
                <a:gd name="T79" fmla="*/ 0 h 1470"/>
                <a:gd name="T80" fmla="*/ 2147483647 w 1326"/>
                <a:gd name="T81" fmla="*/ 0 h 1470"/>
                <a:gd name="T82" fmla="*/ 2147483647 w 1326"/>
                <a:gd name="T83" fmla="*/ 0 h 14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1470"/>
                <a:gd name="T128" fmla="*/ 1326 w 1326"/>
                <a:gd name="T129" fmla="*/ 1470 h 14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1470">
                  <a:moveTo>
                    <a:pt x="0" y="1470"/>
                  </a:moveTo>
                  <a:lnTo>
                    <a:pt x="12" y="1470"/>
                  </a:lnTo>
                  <a:lnTo>
                    <a:pt x="24" y="1470"/>
                  </a:lnTo>
                  <a:lnTo>
                    <a:pt x="30" y="1470"/>
                  </a:lnTo>
                  <a:lnTo>
                    <a:pt x="42" y="1470"/>
                  </a:lnTo>
                  <a:lnTo>
                    <a:pt x="54" y="1470"/>
                  </a:lnTo>
                  <a:lnTo>
                    <a:pt x="66" y="1470"/>
                  </a:lnTo>
                  <a:lnTo>
                    <a:pt x="72" y="1470"/>
                  </a:lnTo>
                  <a:lnTo>
                    <a:pt x="84" y="1470"/>
                  </a:lnTo>
                  <a:lnTo>
                    <a:pt x="96" y="1470"/>
                  </a:lnTo>
                  <a:lnTo>
                    <a:pt x="108" y="1470"/>
                  </a:lnTo>
                  <a:lnTo>
                    <a:pt x="114" y="1470"/>
                  </a:lnTo>
                  <a:lnTo>
                    <a:pt x="126" y="1464"/>
                  </a:lnTo>
                  <a:lnTo>
                    <a:pt x="138" y="1464"/>
                  </a:lnTo>
                  <a:lnTo>
                    <a:pt x="150" y="1464"/>
                  </a:lnTo>
                  <a:lnTo>
                    <a:pt x="156" y="1464"/>
                  </a:lnTo>
                  <a:lnTo>
                    <a:pt x="168" y="1464"/>
                  </a:lnTo>
                  <a:lnTo>
                    <a:pt x="180" y="1464"/>
                  </a:lnTo>
                  <a:lnTo>
                    <a:pt x="186" y="1464"/>
                  </a:lnTo>
                  <a:lnTo>
                    <a:pt x="198" y="1464"/>
                  </a:lnTo>
                  <a:lnTo>
                    <a:pt x="210" y="1464"/>
                  </a:lnTo>
                  <a:lnTo>
                    <a:pt x="222" y="1464"/>
                  </a:lnTo>
                  <a:lnTo>
                    <a:pt x="228" y="1464"/>
                  </a:lnTo>
                  <a:lnTo>
                    <a:pt x="240" y="1464"/>
                  </a:lnTo>
                  <a:lnTo>
                    <a:pt x="252" y="1464"/>
                  </a:lnTo>
                  <a:lnTo>
                    <a:pt x="264" y="1464"/>
                  </a:lnTo>
                  <a:lnTo>
                    <a:pt x="270" y="1464"/>
                  </a:lnTo>
                  <a:lnTo>
                    <a:pt x="282" y="1464"/>
                  </a:lnTo>
                  <a:lnTo>
                    <a:pt x="294" y="1464"/>
                  </a:lnTo>
                  <a:lnTo>
                    <a:pt x="306" y="1464"/>
                  </a:lnTo>
                  <a:lnTo>
                    <a:pt x="312" y="1464"/>
                  </a:lnTo>
                  <a:lnTo>
                    <a:pt x="324" y="1464"/>
                  </a:lnTo>
                  <a:lnTo>
                    <a:pt x="336" y="1458"/>
                  </a:lnTo>
                  <a:lnTo>
                    <a:pt x="348" y="1458"/>
                  </a:lnTo>
                  <a:lnTo>
                    <a:pt x="354" y="1452"/>
                  </a:lnTo>
                  <a:lnTo>
                    <a:pt x="366" y="1446"/>
                  </a:lnTo>
                  <a:lnTo>
                    <a:pt x="378" y="1434"/>
                  </a:lnTo>
                  <a:lnTo>
                    <a:pt x="384" y="1422"/>
                  </a:lnTo>
                  <a:lnTo>
                    <a:pt x="396" y="1404"/>
                  </a:lnTo>
                  <a:lnTo>
                    <a:pt x="408" y="1380"/>
                  </a:lnTo>
                  <a:lnTo>
                    <a:pt x="420" y="1356"/>
                  </a:lnTo>
                  <a:lnTo>
                    <a:pt x="426" y="1320"/>
                  </a:lnTo>
                  <a:lnTo>
                    <a:pt x="438" y="1278"/>
                  </a:lnTo>
                  <a:lnTo>
                    <a:pt x="450" y="1236"/>
                  </a:lnTo>
                  <a:lnTo>
                    <a:pt x="462" y="1176"/>
                  </a:lnTo>
                  <a:lnTo>
                    <a:pt x="468" y="1116"/>
                  </a:lnTo>
                  <a:lnTo>
                    <a:pt x="480" y="1050"/>
                  </a:lnTo>
                  <a:lnTo>
                    <a:pt x="492" y="978"/>
                  </a:lnTo>
                  <a:lnTo>
                    <a:pt x="504" y="900"/>
                  </a:lnTo>
                  <a:lnTo>
                    <a:pt x="510" y="816"/>
                  </a:lnTo>
                  <a:lnTo>
                    <a:pt x="522" y="732"/>
                  </a:lnTo>
                  <a:lnTo>
                    <a:pt x="534" y="654"/>
                  </a:lnTo>
                  <a:lnTo>
                    <a:pt x="546" y="570"/>
                  </a:lnTo>
                  <a:lnTo>
                    <a:pt x="552" y="492"/>
                  </a:lnTo>
                  <a:lnTo>
                    <a:pt x="564" y="420"/>
                  </a:lnTo>
                  <a:lnTo>
                    <a:pt x="576" y="354"/>
                  </a:lnTo>
                  <a:lnTo>
                    <a:pt x="582" y="288"/>
                  </a:lnTo>
                  <a:lnTo>
                    <a:pt x="594" y="234"/>
                  </a:lnTo>
                  <a:lnTo>
                    <a:pt x="606" y="186"/>
                  </a:lnTo>
                  <a:lnTo>
                    <a:pt x="618" y="150"/>
                  </a:lnTo>
                  <a:lnTo>
                    <a:pt x="624" y="114"/>
                  </a:lnTo>
                  <a:lnTo>
                    <a:pt x="636" y="84"/>
                  </a:lnTo>
                  <a:lnTo>
                    <a:pt x="648" y="66"/>
                  </a:lnTo>
                  <a:lnTo>
                    <a:pt x="660" y="48"/>
                  </a:lnTo>
                  <a:lnTo>
                    <a:pt x="666" y="36"/>
                  </a:lnTo>
                  <a:lnTo>
                    <a:pt x="678" y="24"/>
                  </a:lnTo>
                  <a:lnTo>
                    <a:pt x="690" y="18"/>
                  </a:lnTo>
                  <a:lnTo>
                    <a:pt x="702" y="12"/>
                  </a:lnTo>
                  <a:lnTo>
                    <a:pt x="708" y="6"/>
                  </a:lnTo>
                  <a:lnTo>
                    <a:pt x="720" y="6"/>
                  </a:lnTo>
                  <a:lnTo>
                    <a:pt x="732" y="6"/>
                  </a:lnTo>
                  <a:lnTo>
                    <a:pt x="738" y="0"/>
                  </a:lnTo>
                  <a:lnTo>
                    <a:pt x="750" y="0"/>
                  </a:lnTo>
                  <a:lnTo>
                    <a:pt x="762" y="0"/>
                  </a:lnTo>
                  <a:lnTo>
                    <a:pt x="774" y="0"/>
                  </a:lnTo>
                  <a:lnTo>
                    <a:pt x="780" y="0"/>
                  </a:lnTo>
                  <a:lnTo>
                    <a:pt x="792" y="0"/>
                  </a:lnTo>
                  <a:lnTo>
                    <a:pt x="804" y="0"/>
                  </a:lnTo>
                  <a:lnTo>
                    <a:pt x="816" y="0"/>
                  </a:lnTo>
                  <a:lnTo>
                    <a:pt x="822" y="0"/>
                  </a:lnTo>
                  <a:lnTo>
                    <a:pt x="834" y="0"/>
                  </a:lnTo>
                  <a:lnTo>
                    <a:pt x="846" y="0"/>
                  </a:lnTo>
                  <a:lnTo>
                    <a:pt x="858" y="0"/>
                  </a:lnTo>
                  <a:lnTo>
                    <a:pt x="864" y="0"/>
                  </a:lnTo>
                  <a:lnTo>
                    <a:pt x="876" y="0"/>
                  </a:lnTo>
                  <a:lnTo>
                    <a:pt x="888" y="0"/>
                  </a:lnTo>
                  <a:lnTo>
                    <a:pt x="900" y="0"/>
                  </a:lnTo>
                  <a:lnTo>
                    <a:pt x="906" y="0"/>
                  </a:lnTo>
                  <a:lnTo>
                    <a:pt x="918" y="0"/>
                  </a:lnTo>
                  <a:lnTo>
                    <a:pt x="930" y="0"/>
                  </a:lnTo>
                  <a:lnTo>
                    <a:pt x="936" y="0"/>
                  </a:lnTo>
                  <a:lnTo>
                    <a:pt x="948" y="0"/>
                  </a:lnTo>
                  <a:lnTo>
                    <a:pt x="960" y="0"/>
                  </a:lnTo>
                  <a:lnTo>
                    <a:pt x="972" y="0"/>
                  </a:lnTo>
                  <a:lnTo>
                    <a:pt x="978" y="0"/>
                  </a:lnTo>
                  <a:lnTo>
                    <a:pt x="990" y="0"/>
                  </a:lnTo>
                  <a:lnTo>
                    <a:pt x="1002" y="0"/>
                  </a:lnTo>
                  <a:lnTo>
                    <a:pt x="1014" y="0"/>
                  </a:lnTo>
                  <a:lnTo>
                    <a:pt x="1020" y="0"/>
                  </a:lnTo>
                  <a:lnTo>
                    <a:pt x="1032" y="0"/>
                  </a:lnTo>
                  <a:lnTo>
                    <a:pt x="1044" y="0"/>
                  </a:lnTo>
                  <a:lnTo>
                    <a:pt x="1056" y="0"/>
                  </a:lnTo>
                  <a:lnTo>
                    <a:pt x="1062" y="0"/>
                  </a:lnTo>
                  <a:lnTo>
                    <a:pt x="1074" y="0"/>
                  </a:lnTo>
                  <a:lnTo>
                    <a:pt x="1086" y="0"/>
                  </a:lnTo>
                  <a:lnTo>
                    <a:pt x="1098" y="0"/>
                  </a:lnTo>
                  <a:lnTo>
                    <a:pt x="1104" y="0"/>
                  </a:lnTo>
                  <a:lnTo>
                    <a:pt x="1116" y="0"/>
                  </a:lnTo>
                  <a:lnTo>
                    <a:pt x="1128" y="0"/>
                  </a:lnTo>
                  <a:lnTo>
                    <a:pt x="1134" y="0"/>
                  </a:lnTo>
                  <a:lnTo>
                    <a:pt x="1146" y="0"/>
                  </a:lnTo>
                  <a:lnTo>
                    <a:pt x="1158" y="0"/>
                  </a:lnTo>
                  <a:lnTo>
                    <a:pt x="1170" y="0"/>
                  </a:lnTo>
                  <a:lnTo>
                    <a:pt x="1176" y="0"/>
                  </a:lnTo>
                  <a:lnTo>
                    <a:pt x="1188" y="0"/>
                  </a:lnTo>
                  <a:lnTo>
                    <a:pt x="1200" y="0"/>
                  </a:lnTo>
                  <a:lnTo>
                    <a:pt x="1212" y="0"/>
                  </a:lnTo>
                  <a:lnTo>
                    <a:pt x="1218" y="0"/>
                  </a:lnTo>
                  <a:lnTo>
                    <a:pt x="1230" y="0"/>
                  </a:lnTo>
                  <a:lnTo>
                    <a:pt x="1242" y="0"/>
                  </a:lnTo>
                  <a:lnTo>
                    <a:pt x="1254" y="0"/>
                  </a:lnTo>
                  <a:lnTo>
                    <a:pt x="1260" y="0"/>
                  </a:lnTo>
                  <a:lnTo>
                    <a:pt x="1272" y="0"/>
                  </a:lnTo>
                  <a:lnTo>
                    <a:pt x="1284" y="0"/>
                  </a:lnTo>
                  <a:lnTo>
                    <a:pt x="1296" y="0"/>
                  </a:lnTo>
                  <a:lnTo>
                    <a:pt x="1302" y="0"/>
                  </a:lnTo>
                  <a:lnTo>
                    <a:pt x="1314" y="0"/>
                  </a:lnTo>
                  <a:lnTo>
                    <a:pt x="1326" y="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sp>
          <p:nvSpPr>
            <p:cNvPr id="65" name="Freeform 126"/>
            <p:cNvSpPr>
              <a:spLocks/>
            </p:cNvSpPr>
            <p:nvPr/>
          </p:nvSpPr>
          <p:spPr bwMode="auto">
            <a:xfrm>
              <a:off x="6964363" y="5488658"/>
              <a:ext cx="146050" cy="355600"/>
            </a:xfrm>
            <a:custGeom>
              <a:avLst/>
              <a:gdLst>
                <a:gd name="T0" fmla="*/ 2147483647 w 756"/>
                <a:gd name="T1" fmla="*/ 0 h 1470"/>
                <a:gd name="T2" fmla="*/ 2147483647 w 756"/>
                <a:gd name="T3" fmla="*/ 2147483647 h 1470"/>
                <a:gd name="T4" fmla="*/ 2147483647 w 756"/>
                <a:gd name="T5" fmla="*/ 2147483647 h 1470"/>
                <a:gd name="T6" fmla="*/ 2147483647 w 756"/>
                <a:gd name="T7" fmla="*/ 2147483647 h 1470"/>
                <a:gd name="T8" fmla="*/ 2147483647 w 756"/>
                <a:gd name="T9" fmla="*/ 2147483647 h 1470"/>
                <a:gd name="T10" fmla="*/ 2147483647 w 756"/>
                <a:gd name="T11" fmla="*/ 2147483647 h 1470"/>
                <a:gd name="T12" fmla="*/ 2147483647 w 756"/>
                <a:gd name="T13" fmla="*/ 2147483647 h 1470"/>
                <a:gd name="T14" fmla="*/ 2147483647 w 756"/>
                <a:gd name="T15" fmla="*/ 2147483647 h 1470"/>
                <a:gd name="T16" fmla="*/ 2147483647 w 756"/>
                <a:gd name="T17" fmla="*/ 2147483647 h 1470"/>
                <a:gd name="T18" fmla="*/ 2147483647 w 756"/>
                <a:gd name="T19" fmla="*/ 2147483647 h 1470"/>
                <a:gd name="T20" fmla="*/ 2147483647 w 756"/>
                <a:gd name="T21" fmla="*/ 2147483647 h 1470"/>
                <a:gd name="T22" fmla="*/ 2147483647 w 756"/>
                <a:gd name="T23" fmla="*/ 2147483647 h 1470"/>
                <a:gd name="T24" fmla="*/ 2147483647 w 756"/>
                <a:gd name="T25" fmla="*/ 2147483647 h 1470"/>
                <a:gd name="T26" fmla="*/ 2147483647 w 756"/>
                <a:gd name="T27" fmla="*/ 2147483647 h 1470"/>
                <a:gd name="T28" fmla="*/ 2147483647 w 756"/>
                <a:gd name="T29" fmla="*/ 2147483647 h 1470"/>
                <a:gd name="T30" fmla="*/ 2147483647 w 756"/>
                <a:gd name="T31" fmla="*/ 2147483647 h 1470"/>
                <a:gd name="T32" fmla="*/ 2147483647 w 756"/>
                <a:gd name="T33" fmla="*/ 2147483647 h 1470"/>
                <a:gd name="T34" fmla="*/ 2147483647 w 756"/>
                <a:gd name="T35" fmla="*/ 2147483647 h 1470"/>
                <a:gd name="T36" fmla="*/ 2147483647 w 756"/>
                <a:gd name="T37" fmla="*/ 2147483647 h 1470"/>
                <a:gd name="T38" fmla="*/ 2147483647 w 756"/>
                <a:gd name="T39" fmla="*/ 2147483647 h 1470"/>
                <a:gd name="T40" fmla="*/ 2147483647 w 756"/>
                <a:gd name="T41" fmla="*/ 2147483647 h 1470"/>
                <a:gd name="T42" fmla="*/ 2147483647 w 756"/>
                <a:gd name="T43" fmla="*/ 2147483647 h 1470"/>
                <a:gd name="T44" fmla="*/ 2147483647 w 756"/>
                <a:gd name="T45" fmla="*/ 2147483647 h 1470"/>
                <a:gd name="T46" fmla="*/ 2147483647 w 756"/>
                <a:gd name="T47" fmla="*/ 2147483647 h 1470"/>
                <a:gd name="T48" fmla="*/ 2147483647 w 756"/>
                <a:gd name="T49" fmla="*/ 2147483647 h 1470"/>
                <a:gd name="T50" fmla="*/ 2147483647 w 756"/>
                <a:gd name="T51" fmla="*/ 2147483647 h 1470"/>
                <a:gd name="T52" fmla="*/ 2147483647 w 756"/>
                <a:gd name="T53" fmla="*/ 2147483647 h 1470"/>
                <a:gd name="T54" fmla="*/ 2147483647 w 756"/>
                <a:gd name="T55" fmla="*/ 2147483647 h 1470"/>
                <a:gd name="T56" fmla="*/ 2147483647 w 756"/>
                <a:gd name="T57" fmla="*/ 2147483647 h 1470"/>
                <a:gd name="T58" fmla="*/ 2147483647 w 756"/>
                <a:gd name="T59" fmla="*/ 2147483647 h 1470"/>
                <a:gd name="T60" fmla="*/ 2147483647 w 756"/>
                <a:gd name="T61" fmla="*/ 2147483647 h 1470"/>
                <a:gd name="T62" fmla="*/ 2147483647 w 756"/>
                <a:gd name="T63" fmla="*/ 2147483647 h 1470"/>
                <a:gd name="T64" fmla="*/ 2147483647 w 756"/>
                <a:gd name="T65" fmla="*/ 2147483647 h 1470"/>
                <a:gd name="T66" fmla="*/ 2147483647 w 756"/>
                <a:gd name="T67" fmla="*/ 2147483647 h 1470"/>
                <a:gd name="T68" fmla="*/ 2147483647 w 756"/>
                <a:gd name="T69" fmla="*/ 2147483647 h 1470"/>
                <a:gd name="T70" fmla="*/ 2147483647 w 756"/>
                <a:gd name="T71" fmla="*/ 2147483647 h 1470"/>
                <a:gd name="T72" fmla="*/ 2147483647 w 756"/>
                <a:gd name="T73" fmla="*/ 2147483647 h 14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6"/>
                <a:gd name="T112" fmla="*/ 0 h 1470"/>
                <a:gd name="T113" fmla="*/ 756 w 756"/>
                <a:gd name="T114" fmla="*/ 1470 h 14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6" h="1470">
                  <a:moveTo>
                    <a:pt x="0" y="0"/>
                  </a:moveTo>
                  <a:lnTo>
                    <a:pt x="6" y="0"/>
                  </a:lnTo>
                  <a:lnTo>
                    <a:pt x="18" y="0"/>
                  </a:lnTo>
                  <a:lnTo>
                    <a:pt x="30" y="6"/>
                  </a:lnTo>
                  <a:lnTo>
                    <a:pt x="42" y="6"/>
                  </a:lnTo>
                  <a:lnTo>
                    <a:pt x="48" y="6"/>
                  </a:lnTo>
                  <a:lnTo>
                    <a:pt x="60" y="12"/>
                  </a:lnTo>
                  <a:lnTo>
                    <a:pt x="72" y="18"/>
                  </a:lnTo>
                  <a:lnTo>
                    <a:pt x="84" y="24"/>
                  </a:lnTo>
                  <a:lnTo>
                    <a:pt x="90" y="36"/>
                  </a:lnTo>
                  <a:lnTo>
                    <a:pt x="102" y="48"/>
                  </a:lnTo>
                  <a:lnTo>
                    <a:pt x="114" y="66"/>
                  </a:lnTo>
                  <a:lnTo>
                    <a:pt x="126" y="84"/>
                  </a:lnTo>
                  <a:lnTo>
                    <a:pt x="132" y="114"/>
                  </a:lnTo>
                  <a:lnTo>
                    <a:pt x="144" y="150"/>
                  </a:lnTo>
                  <a:lnTo>
                    <a:pt x="156" y="186"/>
                  </a:lnTo>
                  <a:lnTo>
                    <a:pt x="162" y="234"/>
                  </a:lnTo>
                  <a:lnTo>
                    <a:pt x="174" y="288"/>
                  </a:lnTo>
                  <a:lnTo>
                    <a:pt x="186" y="354"/>
                  </a:lnTo>
                  <a:lnTo>
                    <a:pt x="198" y="420"/>
                  </a:lnTo>
                  <a:lnTo>
                    <a:pt x="204" y="492"/>
                  </a:lnTo>
                  <a:lnTo>
                    <a:pt x="216" y="570"/>
                  </a:lnTo>
                  <a:lnTo>
                    <a:pt x="228" y="654"/>
                  </a:lnTo>
                  <a:lnTo>
                    <a:pt x="240" y="732"/>
                  </a:lnTo>
                  <a:lnTo>
                    <a:pt x="246" y="816"/>
                  </a:lnTo>
                  <a:lnTo>
                    <a:pt x="258" y="900"/>
                  </a:lnTo>
                  <a:lnTo>
                    <a:pt x="270" y="978"/>
                  </a:lnTo>
                  <a:lnTo>
                    <a:pt x="282" y="1050"/>
                  </a:lnTo>
                  <a:lnTo>
                    <a:pt x="288" y="1116"/>
                  </a:lnTo>
                  <a:lnTo>
                    <a:pt x="300" y="1176"/>
                  </a:lnTo>
                  <a:lnTo>
                    <a:pt x="312" y="1236"/>
                  </a:lnTo>
                  <a:lnTo>
                    <a:pt x="324" y="1278"/>
                  </a:lnTo>
                  <a:lnTo>
                    <a:pt x="330" y="1320"/>
                  </a:lnTo>
                  <a:lnTo>
                    <a:pt x="342" y="1356"/>
                  </a:lnTo>
                  <a:lnTo>
                    <a:pt x="354" y="1380"/>
                  </a:lnTo>
                  <a:lnTo>
                    <a:pt x="360" y="1404"/>
                  </a:lnTo>
                  <a:lnTo>
                    <a:pt x="372" y="1422"/>
                  </a:lnTo>
                  <a:lnTo>
                    <a:pt x="384" y="1434"/>
                  </a:lnTo>
                  <a:lnTo>
                    <a:pt x="396" y="1446"/>
                  </a:lnTo>
                  <a:lnTo>
                    <a:pt x="402" y="1452"/>
                  </a:lnTo>
                  <a:lnTo>
                    <a:pt x="414" y="1458"/>
                  </a:lnTo>
                  <a:lnTo>
                    <a:pt x="426" y="1458"/>
                  </a:lnTo>
                  <a:lnTo>
                    <a:pt x="438" y="1464"/>
                  </a:lnTo>
                  <a:lnTo>
                    <a:pt x="444" y="1464"/>
                  </a:lnTo>
                  <a:lnTo>
                    <a:pt x="456" y="1464"/>
                  </a:lnTo>
                  <a:lnTo>
                    <a:pt x="468" y="1464"/>
                  </a:lnTo>
                  <a:lnTo>
                    <a:pt x="480" y="1464"/>
                  </a:lnTo>
                  <a:lnTo>
                    <a:pt x="486" y="1464"/>
                  </a:lnTo>
                  <a:lnTo>
                    <a:pt x="498" y="1464"/>
                  </a:lnTo>
                  <a:lnTo>
                    <a:pt x="510" y="1464"/>
                  </a:lnTo>
                  <a:lnTo>
                    <a:pt x="522" y="1464"/>
                  </a:lnTo>
                  <a:lnTo>
                    <a:pt x="528" y="1464"/>
                  </a:lnTo>
                  <a:lnTo>
                    <a:pt x="540" y="1464"/>
                  </a:lnTo>
                  <a:lnTo>
                    <a:pt x="552" y="1464"/>
                  </a:lnTo>
                  <a:lnTo>
                    <a:pt x="558" y="1464"/>
                  </a:lnTo>
                  <a:lnTo>
                    <a:pt x="570" y="1464"/>
                  </a:lnTo>
                  <a:lnTo>
                    <a:pt x="582" y="1464"/>
                  </a:lnTo>
                  <a:lnTo>
                    <a:pt x="594" y="1464"/>
                  </a:lnTo>
                  <a:lnTo>
                    <a:pt x="600" y="1464"/>
                  </a:lnTo>
                  <a:lnTo>
                    <a:pt x="612" y="1464"/>
                  </a:lnTo>
                  <a:lnTo>
                    <a:pt x="624" y="1464"/>
                  </a:lnTo>
                  <a:lnTo>
                    <a:pt x="636" y="1464"/>
                  </a:lnTo>
                  <a:lnTo>
                    <a:pt x="642" y="1470"/>
                  </a:lnTo>
                  <a:lnTo>
                    <a:pt x="654" y="1470"/>
                  </a:lnTo>
                  <a:lnTo>
                    <a:pt x="666" y="1470"/>
                  </a:lnTo>
                  <a:lnTo>
                    <a:pt x="678" y="1470"/>
                  </a:lnTo>
                  <a:lnTo>
                    <a:pt x="684" y="1470"/>
                  </a:lnTo>
                  <a:lnTo>
                    <a:pt x="696" y="1470"/>
                  </a:lnTo>
                  <a:lnTo>
                    <a:pt x="708" y="1470"/>
                  </a:lnTo>
                  <a:lnTo>
                    <a:pt x="714" y="1470"/>
                  </a:lnTo>
                  <a:lnTo>
                    <a:pt x="726" y="1470"/>
                  </a:lnTo>
                  <a:lnTo>
                    <a:pt x="738" y="1470"/>
                  </a:lnTo>
                  <a:lnTo>
                    <a:pt x="750" y="1470"/>
                  </a:lnTo>
                  <a:lnTo>
                    <a:pt x="756" y="1470"/>
                  </a:lnTo>
                </a:path>
              </a:pathLst>
            </a:custGeom>
            <a:noFill/>
            <a:ln w="25400">
              <a:solidFill>
                <a:srgbClr val="FFFF99"/>
              </a:solidFill>
              <a:round/>
              <a:headEnd/>
              <a:tailEnd/>
            </a:ln>
          </p:spPr>
          <p:txBody>
            <a:bodyPr/>
            <a:lstStyle/>
            <a:p>
              <a:pPr fontAlgn="auto">
                <a:spcBef>
                  <a:spcPts val="0"/>
                </a:spcBef>
                <a:spcAft>
                  <a:spcPts val="0"/>
                </a:spcAft>
                <a:defRPr/>
              </a:pPr>
              <a:endParaRPr lang="en-US" sz="1600">
                <a:solidFill>
                  <a:schemeClr val="accent6">
                    <a:lumMod val="75000"/>
                  </a:schemeClr>
                </a:solidFill>
                <a:latin typeface="Times New Roman" pitchFamily="18" charset="0"/>
                <a:cs typeface="Times New Roman" pitchFamily="18" charset="0"/>
              </a:endParaRPr>
            </a:p>
          </p:txBody>
        </p:sp>
      </p:grpSp>
      <p:sp>
        <p:nvSpPr>
          <p:cNvPr id="66" name="TextBox 65"/>
          <p:cNvSpPr txBox="1"/>
          <p:nvPr/>
        </p:nvSpPr>
        <p:spPr bwMode="auto">
          <a:xfrm>
            <a:off x="4674160" y="5249372"/>
            <a:ext cx="287338" cy="707886"/>
          </a:xfrm>
          <a:prstGeom prst="rect">
            <a:avLst/>
          </a:prstGeom>
          <a:noFill/>
        </p:spPr>
        <p:txBody>
          <a:bodyPr>
            <a:spAutoFit/>
          </a:bodyPr>
          <a:lstStyle/>
          <a:p>
            <a:pPr algn="ctr" fontAlgn="auto">
              <a:spcBef>
                <a:spcPts val="0"/>
              </a:spcBef>
              <a:spcAft>
                <a:spcPts val="0"/>
              </a:spcAft>
              <a:defRPr/>
            </a:pPr>
            <a:r>
              <a:rPr lang="en-US" sz="4000" b="1" dirty="0">
                <a:solidFill>
                  <a:schemeClr val="accent6">
                    <a:lumMod val="75000"/>
                  </a:schemeClr>
                </a:solidFill>
                <a:latin typeface="Times New Roman" pitchFamily="18" charset="0"/>
                <a:cs typeface="Times New Roman" pitchFamily="18" charset="0"/>
              </a:rPr>
              <a:t>*</a:t>
            </a:r>
          </a:p>
        </p:txBody>
      </p:sp>
      <p:sp>
        <p:nvSpPr>
          <p:cNvPr id="67" name="TextBox 66"/>
          <p:cNvSpPr txBox="1">
            <a:spLocks noChangeArrowheads="1"/>
          </p:cNvSpPr>
          <p:nvPr/>
        </p:nvSpPr>
        <p:spPr bwMode="auto">
          <a:xfrm>
            <a:off x="5131360" y="4187952"/>
            <a:ext cx="142184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Defocus Blur Kernel</a:t>
            </a:r>
            <a:endParaRPr lang="en-US" sz="2000" dirty="0">
              <a:solidFill>
                <a:schemeClr val="accent6">
                  <a:lumMod val="75000"/>
                </a:schemeClr>
              </a:solidFill>
              <a:latin typeface="Times New Roman" pitchFamily="18" charset="0"/>
              <a:cs typeface="Times New Roman" pitchFamily="18" charset="0"/>
            </a:endParaRPr>
          </a:p>
        </p:txBody>
      </p:sp>
      <p:cxnSp>
        <p:nvCxnSpPr>
          <p:cNvPr id="94" name="Straight Connector 93"/>
          <p:cNvCxnSpPr/>
          <p:nvPr/>
        </p:nvCxnSpPr>
        <p:spPr bwMode="auto">
          <a:xfrm rot="5400000">
            <a:off x="2919504" y="5462497"/>
            <a:ext cx="866593"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bwMode="auto">
          <a:xfrm>
            <a:off x="3352802" y="5893700"/>
            <a:ext cx="990093" cy="27212"/>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8" name="TextBox 67"/>
          <p:cNvSpPr txBox="1">
            <a:spLocks noChangeArrowheads="1"/>
          </p:cNvSpPr>
          <p:nvPr/>
        </p:nvSpPr>
        <p:spPr bwMode="auto">
          <a:xfrm>
            <a:off x="3276600" y="4187952"/>
            <a:ext cx="1066800"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Input Pattern</a:t>
            </a:r>
            <a:endParaRPr lang="en-US" sz="2000" dirty="0">
              <a:solidFill>
                <a:schemeClr val="accent6">
                  <a:lumMod val="75000"/>
                </a:schemeClr>
              </a:solidFill>
              <a:latin typeface="Times New Roman" pitchFamily="18" charset="0"/>
              <a:cs typeface="Times New Roman" pitchFamily="18" charset="0"/>
            </a:endParaRPr>
          </a:p>
        </p:txBody>
      </p:sp>
      <p:sp>
        <p:nvSpPr>
          <p:cNvPr id="142" name="Text Box 5"/>
          <p:cNvSpPr txBox="1">
            <a:spLocks noChangeArrowheads="1"/>
          </p:cNvSpPr>
          <p:nvPr/>
        </p:nvSpPr>
        <p:spPr bwMode="auto">
          <a:xfrm>
            <a:off x="0" y="115888"/>
            <a:ext cx="9144000" cy="584200"/>
          </a:xfrm>
          <a:prstGeom prst="rect">
            <a:avLst/>
          </a:prstGeom>
          <a:noFill/>
          <a:ln w="9525">
            <a:noFill/>
            <a:miter lim="800000"/>
            <a:headEnd/>
            <a:tailEnd/>
          </a:ln>
        </p:spPr>
        <p:txBody>
          <a:bodyPr>
            <a:spAutoFit/>
          </a:bodyPr>
          <a:lstStyle/>
          <a:p>
            <a:pPr algn="ctr">
              <a:spcBef>
                <a:spcPct val="50000"/>
              </a:spcBef>
            </a:pPr>
            <a:r>
              <a:rPr lang="en-US" sz="3200" dirty="0" smtClean="0">
                <a:solidFill>
                  <a:srgbClr val="FFFF99"/>
                </a:solidFill>
                <a:latin typeface="Times New Roman" pitchFamily="18" charset="0"/>
                <a:cs typeface="Times New Roman" pitchFamily="18" charset="0"/>
              </a:rPr>
              <a:t>Defocused </a:t>
            </a:r>
            <a:r>
              <a:rPr lang="en-US" sz="3200" dirty="0">
                <a:solidFill>
                  <a:srgbClr val="FFFF99"/>
                </a:solidFill>
                <a:latin typeface="Times New Roman" pitchFamily="18" charset="0"/>
                <a:cs typeface="Times New Roman" pitchFamily="18" charset="0"/>
              </a:rPr>
              <a:t>Illumination </a:t>
            </a:r>
            <a:r>
              <a:rPr lang="en-US" sz="3200" dirty="0" smtClean="0">
                <a:solidFill>
                  <a:srgbClr val="FFFF99"/>
                </a:solidFill>
                <a:latin typeface="Times New Roman" pitchFamily="18" charset="0"/>
                <a:cs typeface="Times New Roman" pitchFamily="18" charset="0"/>
              </a:rPr>
              <a:t>+ Global Illumination</a:t>
            </a:r>
            <a:endParaRPr lang="en-US" sz="3200" dirty="0">
              <a:solidFill>
                <a:srgbClr val="FFFF99"/>
              </a:solidFill>
              <a:latin typeface="Times New Roman" pitchFamily="18" charset="0"/>
              <a:cs typeface="Times New Roman" pitchFamily="18" charset="0"/>
            </a:endParaRPr>
          </a:p>
        </p:txBody>
      </p:sp>
      <p:sp>
        <p:nvSpPr>
          <p:cNvPr id="45" name="Rectangle 44"/>
          <p:cNvSpPr/>
          <p:nvPr/>
        </p:nvSpPr>
        <p:spPr bwMode="auto">
          <a:xfrm>
            <a:off x="5105400" y="4191000"/>
            <a:ext cx="3733800" cy="1828800"/>
          </a:xfrm>
          <a:prstGeom prst="rect">
            <a:avLst/>
          </a:prstGeom>
          <a:noFill/>
          <a:ln w="15875">
            <a:solidFill>
              <a:srgbClr val="C00000"/>
            </a:solidFill>
            <a:prstDash val="sysDot"/>
            <a:round/>
            <a:headEnd/>
            <a:tailEnd/>
          </a:ln>
        </p:spPr>
        <p:txBody>
          <a:bodyPr wrap="none" rtlCol="0" anchor="ctr"/>
          <a:lstStyle/>
          <a:p>
            <a:pPr algn="ctr"/>
            <a:endParaRPr lang="en-US">
              <a:latin typeface="Times New Roman" pitchFamily="18" charset="0"/>
              <a:cs typeface="Times New Roman" pitchFamily="18" charset="0"/>
            </a:endParaRPr>
          </a:p>
        </p:txBody>
      </p:sp>
      <p:sp>
        <p:nvSpPr>
          <p:cNvPr id="68" name="TextBox 67"/>
          <p:cNvSpPr txBox="1">
            <a:spLocks noChangeArrowheads="1"/>
          </p:cNvSpPr>
          <p:nvPr/>
        </p:nvSpPr>
        <p:spPr bwMode="auto">
          <a:xfrm>
            <a:off x="5105400" y="6062246"/>
            <a:ext cx="3733800" cy="400110"/>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Combined  Blur  Kernel</a:t>
            </a:r>
            <a:endParaRPr lang="en-US" sz="2000" dirty="0">
              <a:solidFill>
                <a:schemeClr val="accent6">
                  <a:lumMod val="75000"/>
                </a:schemeClr>
              </a:solidFill>
              <a:latin typeface="Times New Roman" pitchFamily="18" charset="0"/>
              <a:cs typeface="Times New Roman" pitchFamily="18" charset="0"/>
            </a:endParaRPr>
          </a:p>
        </p:txBody>
      </p:sp>
      <p:grpSp>
        <p:nvGrpSpPr>
          <p:cNvPr id="92" name="Group 91"/>
          <p:cNvGrpSpPr/>
          <p:nvPr/>
        </p:nvGrpSpPr>
        <p:grpSpPr>
          <a:xfrm>
            <a:off x="812128" y="4953000"/>
            <a:ext cx="1715546" cy="1062408"/>
            <a:chOff x="812128" y="5029200"/>
            <a:chExt cx="1715546" cy="1062408"/>
          </a:xfrm>
        </p:grpSpPr>
        <p:sp>
          <p:nvSpPr>
            <p:cNvPr id="85" name="Freeform 174"/>
            <p:cNvSpPr>
              <a:spLocks/>
            </p:cNvSpPr>
            <p:nvPr/>
          </p:nvSpPr>
          <p:spPr bwMode="auto">
            <a:xfrm>
              <a:off x="908231" y="5292145"/>
              <a:ext cx="443762" cy="393525"/>
            </a:xfrm>
            <a:custGeom>
              <a:avLst/>
              <a:gdLst>
                <a:gd name="T0" fmla="*/ 2147483647 w 2136"/>
                <a:gd name="T1" fmla="*/ 2147483647 h 2136"/>
                <a:gd name="T2" fmla="*/ 2147483647 w 2136"/>
                <a:gd name="T3" fmla="*/ 2147483647 h 2136"/>
                <a:gd name="T4" fmla="*/ 2147483647 w 2136"/>
                <a:gd name="T5" fmla="*/ 2147483647 h 2136"/>
                <a:gd name="T6" fmla="*/ 2147483647 w 2136"/>
                <a:gd name="T7" fmla="*/ 2147483647 h 2136"/>
                <a:gd name="T8" fmla="*/ 2147483647 w 2136"/>
                <a:gd name="T9" fmla="*/ 2147483647 h 2136"/>
                <a:gd name="T10" fmla="*/ 2147483647 w 2136"/>
                <a:gd name="T11" fmla="*/ 2147483647 h 2136"/>
                <a:gd name="T12" fmla="*/ 2147483647 w 2136"/>
                <a:gd name="T13" fmla="*/ 2147483647 h 2136"/>
                <a:gd name="T14" fmla="*/ 2147483647 w 2136"/>
                <a:gd name="T15" fmla="*/ 2147483647 h 2136"/>
                <a:gd name="T16" fmla="*/ 2147483647 w 2136"/>
                <a:gd name="T17" fmla="*/ 2147483647 h 2136"/>
                <a:gd name="T18" fmla="*/ 2147483647 w 2136"/>
                <a:gd name="T19" fmla="*/ 2147483647 h 2136"/>
                <a:gd name="T20" fmla="*/ 2147483647 w 2136"/>
                <a:gd name="T21" fmla="*/ 2147483647 h 2136"/>
                <a:gd name="T22" fmla="*/ 2147483647 w 2136"/>
                <a:gd name="T23" fmla="*/ 2147483647 h 2136"/>
                <a:gd name="T24" fmla="*/ 2147483647 w 2136"/>
                <a:gd name="T25" fmla="*/ 2147483647 h 2136"/>
                <a:gd name="T26" fmla="*/ 2147483647 w 2136"/>
                <a:gd name="T27" fmla="*/ 2147483647 h 2136"/>
                <a:gd name="T28" fmla="*/ 2147483647 w 2136"/>
                <a:gd name="T29" fmla="*/ 2147483647 h 2136"/>
                <a:gd name="T30" fmla="*/ 2147483647 w 2136"/>
                <a:gd name="T31" fmla="*/ 2147483647 h 2136"/>
                <a:gd name="T32" fmla="*/ 2147483647 w 2136"/>
                <a:gd name="T33" fmla="*/ 0 h 2136"/>
                <a:gd name="T34" fmla="*/ 2147483647 w 2136"/>
                <a:gd name="T35" fmla="*/ 0 h 2136"/>
                <a:gd name="T36" fmla="*/ 2147483647 w 2136"/>
                <a:gd name="T37" fmla="*/ 2147483647 h 2136"/>
                <a:gd name="T38" fmla="*/ 2147483647 w 2136"/>
                <a:gd name="T39" fmla="*/ 2147483647 h 2136"/>
                <a:gd name="T40" fmla="*/ 2147483647 w 2136"/>
                <a:gd name="T41" fmla="*/ 2147483647 h 2136"/>
                <a:gd name="T42" fmla="*/ 2147483647 w 2136"/>
                <a:gd name="T43" fmla="*/ 2147483647 h 2136"/>
                <a:gd name="T44" fmla="*/ 2147483647 w 2136"/>
                <a:gd name="T45" fmla="*/ 2147483647 h 2136"/>
                <a:gd name="T46" fmla="*/ 2147483647 w 2136"/>
                <a:gd name="T47" fmla="*/ 2147483647 h 2136"/>
                <a:gd name="T48" fmla="*/ 2147483647 w 2136"/>
                <a:gd name="T49" fmla="*/ 2147483647 h 2136"/>
                <a:gd name="T50" fmla="*/ 2147483647 w 2136"/>
                <a:gd name="T51" fmla="*/ 2147483647 h 2136"/>
                <a:gd name="T52" fmla="*/ 2147483647 w 2136"/>
                <a:gd name="T53" fmla="*/ 2147483647 h 2136"/>
                <a:gd name="T54" fmla="*/ 2147483647 w 2136"/>
                <a:gd name="T55" fmla="*/ 2147483647 h 2136"/>
                <a:gd name="T56" fmla="*/ 2147483647 w 2136"/>
                <a:gd name="T57" fmla="*/ 2147483647 h 2136"/>
                <a:gd name="T58" fmla="*/ 2147483647 w 2136"/>
                <a:gd name="T59" fmla="*/ 2147483647 h 2136"/>
                <a:gd name="T60" fmla="*/ 2147483647 w 2136"/>
                <a:gd name="T61" fmla="*/ 2147483647 h 2136"/>
                <a:gd name="T62" fmla="*/ 2147483647 w 2136"/>
                <a:gd name="T63" fmla="*/ 2147483647 h 2136"/>
                <a:gd name="T64" fmla="*/ 2147483647 w 2136"/>
                <a:gd name="T65" fmla="*/ 2147483647 h 2136"/>
                <a:gd name="T66" fmla="*/ 2147483647 w 2136"/>
                <a:gd name="T67" fmla="*/ 2147483647 h 2136"/>
                <a:gd name="T68" fmla="*/ 2147483647 w 2136"/>
                <a:gd name="T69" fmla="*/ 2147483647 h 2136"/>
                <a:gd name="T70" fmla="*/ 2147483647 w 2136"/>
                <a:gd name="T71" fmla="*/ 2147483647 h 2136"/>
                <a:gd name="T72" fmla="*/ 2147483647 w 2136"/>
                <a:gd name="T73" fmla="*/ 2147483647 h 2136"/>
                <a:gd name="T74" fmla="*/ 2147483647 w 2136"/>
                <a:gd name="T75" fmla="*/ 2147483647 h 2136"/>
                <a:gd name="T76" fmla="*/ 2147483647 w 2136"/>
                <a:gd name="T77" fmla="*/ 2147483647 h 2136"/>
                <a:gd name="T78" fmla="*/ 2147483647 w 2136"/>
                <a:gd name="T79" fmla="*/ 2147483647 h 2136"/>
                <a:gd name="T80" fmla="*/ 2147483647 w 2136"/>
                <a:gd name="T81" fmla="*/ 2147483647 h 2136"/>
                <a:gd name="T82" fmla="*/ 2147483647 w 2136"/>
                <a:gd name="T83" fmla="*/ 2147483647 h 21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36"/>
                <a:gd name="T127" fmla="*/ 0 h 2136"/>
                <a:gd name="T128" fmla="*/ 2136 w 2136"/>
                <a:gd name="T129" fmla="*/ 2136 h 21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36" h="2136">
                  <a:moveTo>
                    <a:pt x="0" y="1188"/>
                  </a:moveTo>
                  <a:lnTo>
                    <a:pt x="12" y="1140"/>
                  </a:lnTo>
                  <a:lnTo>
                    <a:pt x="30" y="1092"/>
                  </a:lnTo>
                  <a:lnTo>
                    <a:pt x="48" y="1044"/>
                  </a:lnTo>
                  <a:lnTo>
                    <a:pt x="66" y="996"/>
                  </a:lnTo>
                  <a:lnTo>
                    <a:pt x="84" y="954"/>
                  </a:lnTo>
                  <a:lnTo>
                    <a:pt x="96" y="906"/>
                  </a:lnTo>
                  <a:lnTo>
                    <a:pt x="114" y="858"/>
                  </a:lnTo>
                  <a:lnTo>
                    <a:pt x="132" y="816"/>
                  </a:lnTo>
                  <a:lnTo>
                    <a:pt x="150" y="774"/>
                  </a:lnTo>
                  <a:lnTo>
                    <a:pt x="168" y="726"/>
                  </a:lnTo>
                  <a:lnTo>
                    <a:pt x="180" y="684"/>
                  </a:lnTo>
                  <a:lnTo>
                    <a:pt x="198" y="648"/>
                  </a:lnTo>
                  <a:lnTo>
                    <a:pt x="216" y="606"/>
                  </a:lnTo>
                  <a:lnTo>
                    <a:pt x="234" y="564"/>
                  </a:lnTo>
                  <a:lnTo>
                    <a:pt x="252" y="528"/>
                  </a:lnTo>
                  <a:lnTo>
                    <a:pt x="264" y="492"/>
                  </a:lnTo>
                  <a:lnTo>
                    <a:pt x="282" y="462"/>
                  </a:lnTo>
                  <a:lnTo>
                    <a:pt x="300" y="426"/>
                  </a:lnTo>
                  <a:lnTo>
                    <a:pt x="318" y="396"/>
                  </a:lnTo>
                  <a:lnTo>
                    <a:pt x="336" y="366"/>
                  </a:lnTo>
                  <a:lnTo>
                    <a:pt x="354" y="336"/>
                  </a:lnTo>
                  <a:lnTo>
                    <a:pt x="366" y="306"/>
                  </a:lnTo>
                  <a:lnTo>
                    <a:pt x="384" y="282"/>
                  </a:lnTo>
                  <a:lnTo>
                    <a:pt x="402" y="258"/>
                  </a:lnTo>
                  <a:lnTo>
                    <a:pt x="420" y="234"/>
                  </a:lnTo>
                  <a:lnTo>
                    <a:pt x="438" y="210"/>
                  </a:lnTo>
                  <a:lnTo>
                    <a:pt x="450" y="192"/>
                  </a:lnTo>
                  <a:lnTo>
                    <a:pt x="468" y="174"/>
                  </a:lnTo>
                  <a:lnTo>
                    <a:pt x="486" y="156"/>
                  </a:lnTo>
                  <a:lnTo>
                    <a:pt x="504" y="138"/>
                  </a:lnTo>
                  <a:lnTo>
                    <a:pt x="522" y="126"/>
                  </a:lnTo>
                  <a:lnTo>
                    <a:pt x="534" y="108"/>
                  </a:lnTo>
                  <a:lnTo>
                    <a:pt x="552" y="96"/>
                  </a:lnTo>
                  <a:lnTo>
                    <a:pt x="570" y="84"/>
                  </a:lnTo>
                  <a:lnTo>
                    <a:pt x="588" y="72"/>
                  </a:lnTo>
                  <a:lnTo>
                    <a:pt x="606" y="60"/>
                  </a:lnTo>
                  <a:lnTo>
                    <a:pt x="618" y="54"/>
                  </a:lnTo>
                  <a:lnTo>
                    <a:pt x="636" y="48"/>
                  </a:lnTo>
                  <a:lnTo>
                    <a:pt x="654" y="36"/>
                  </a:lnTo>
                  <a:lnTo>
                    <a:pt x="672" y="30"/>
                  </a:lnTo>
                  <a:lnTo>
                    <a:pt x="690" y="24"/>
                  </a:lnTo>
                  <a:lnTo>
                    <a:pt x="708" y="18"/>
                  </a:lnTo>
                  <a:lnTo>
                    <a:pt x="720" y="18"/>
                  </a:lnTo>
                  <a:lnTo>
                    <a:pt x="738" y="12"/>
                  </a:lnTo>
                  <a:lnTo>
                    <a:pt x="756" y="6"/>
                  </a:lnTo>
                  <a:lnTo>
                    <a:pt x="774" y="6"/>
                  </a:lnTo>
                  <a:lnTo>
                    <a:pt x="792" y="6"/>
                  </a:lnTo>
                  <a:lnTo>
                    <a:pt x="804" y="0"/>
                  </a:lnTo>
                  <a:lnTo>
                    <a:pt x="822" y="0"/>
                  </a:lnTo>
                  <a:lnTo>
                    <a:pt x="840" y="0"/>
                  </a:lnTo>
                  <a:lnTo>
                    <a:pt x="858" y="0"/>
                  </a:lnTo>
                  <a:lnTo>
                    <a:pt x="876" y="0"/>
                  </a:lnTo>
                  <a:lnTo>
                    <a:pt x="888" y="0"/>
                  </a:lnTo>
                  <a:lnTo>
                    <a:pt x="906" y="6"/>
                  </a:lnTo>
                  <a:lnTo>
                    <a:pt x="924" y="6"/>
                  </a:lnTo>
                  <a:lnTo>
                    <a:pt x="942" y="6"/>
                  </a:lnTo>
                  <a:lnTo>
                    <a:pt x="960" y="12"/>
                  </a:lnTo>
                  <a:lnTo>
                    <a:pt x="972" y="18"/>
                  </a:lnTo>
                  <a:lnTo>
                    <a:pt x="990" y="18"/>
                  </a:lnTo>
                  <a:lnTo>
                    <a:pt x="1008" y="24"/>
                  </a:lnTo>
                  <a:lnTo>
                    <a:pt x="1026" y="30"/>
                  </a:lnTo>
                  <a:lnTo>
                    <a:pt x="1044" y="36"/>
                  </a:lnTo>
                  <a:lnTo>
                    <a:pt x="1062" y="48"/>
                  </a:lnTo>
                  <a:lnTo>
                    <a:pt x="1074" y="54"/>
                  </a:lnTo>
                  <a:lnTo>
                    <a:pt x="1092" y="60"/>
                  </a:lnTo>
                  <a:lnTo>
                    <a:pt x="1110" y="72"/>
                  </a:lnTo>
                  <a:lnTo>
                    <a:pt x="1128" y="84"/>
                  </a:lnTo>
                  <a:lnTo>
                    <a:pt x="1146" y="96"/>
                  </a:lnTo>
                  <a:lnTo>
                    <a:pt x="1158" y="108"/>
                  </a:lnTo>
                  <a:lnTo>
                    <a:pt x="1176" y="126"/>
                  </a:lnTo>
                  <a:lnTo>
                    <a:pt x="1194" y="138"/>
                  </a:lnTo>
                  <a:lnTo>
                    <a:pt x="1212" y="156"/>
                  </a:lnTo>
                  <a:lnTo>
                    <a:pt x="1230" y="174"/>
                  </a:lnTo>
                  <a:lnTo>
                    <a:pt x="1242" y="192"/>
                  </a:lnTo>
                  <a:lnTo>
                    <a:pt x="1260" y="210"/>
                  </a:lnTo>
                  <a:lnTo>
                    <a:pt x="1278" y="234"/>
                  </a:lnTo>
                  <a:lnTo>
                    <a:pt x="1296" y="258"/>
                  </a:lnTo>
                  <a:lnTo>
                    <a:pt x="1314" y="282"/>
                  </a:lnTo>
                  <a:lnTo>
                    <a:pt x="1326" y="306"/>
                  </a:lnTo>
                  <a:lnTo>
                    <a:pt x="1344" y="336"/>
                  </a:lnTo>
                  <a:lnTo>
                    <a:pt x="1362" y="366"/>
                  </a:lnTo>
                  <a:lnTo>
                    <a:pt x="1380" y="396"/>
                  </a:lnTo>
                  <a:lnTo>
                    <a:pt x="1398" y="426"/>
                  </a:lnTo>
                  <a:lnTo>
                    <a:pt x="1416" y="462"/>
                  </a:lnTo>
                  <a:lnTo>
                    <a:pt x="1428" y="492"/>
                  </a:lnTo>
                  <a:lnTo>
                    <a:pt x="1446" y="528"/>
                  </a:lnTo>
                  <a:lnTo>
                    <a:pt x="1464" y="564"/>
                  </a:lnTo>
                  <a:lnTo>
                    <a:pt x="1482" y="606"/>
                  </a:lnTo>
                  <a:lnTo>
                    <a:pt x="1500" y="648"/>
                  </a:lnTo>
                  <a:lnTo>
                    <a:pt x="1512" y="684"/>
                  </a:lnTo>
                  <a:lnTo>
                    <a:pt x="1530" y="726"/>
                  </a:lnTo>
                  <a:lnTo>
                    <a:pt x="1548" y="774"/>
                  </a:lnTo>
                  <a:lnTo>
                    <a:pt x="1566" y="816"/>
                  </a:lnTo>
                  <a:lnTo>
                    <a:pt x="1584" y="858"/>
                  </a:lnTo>
                  <a:lnTo>
                    <a:pt x="1596" y="906"/>
                  </a:lnTo>
                  <a:lnTo>
                    <a:pt x="1614" y="954"/>
                  </a:lnTo>
                  <a:lnTo>
                    <a:pt x="1632" y="996"/>
                  </a:lnTo>
                  <a:lnTo>
                    <a:pt x="1650" y="1044"/>
                  </a:lnTo>
                  <a:lnTo>
                    <a:pt x="1668" y="1092"/>
                  </a:lnTo>
                  <a:lnTo>
                    <a:pt x="1686" y="1140"/>
                  </a:lnTo>
                  <a:lnTo>
                    <a:pt x="1698" y="1188"/>
                  </a:lnTo>
                  <a:lnTo>
                    <a:pt x="1716" y="1236"/>
                  </a:lnTo>
                  <a:lnTo>
                    <a:pt x="1734" y="1284"/>
                  </a:lnTo>
                  <a:lnTo>
                    <a:pt x="1752" y="1332"/>
                  </a:lnTo>
                  <a:lnTo>
                    <a:pt x="1770" y="1374"/>
                  </a:lnTo>
                  <a:lnTo>
                    <a:pt x="1782" y="1422"/>
                  </a:lnTo>
                  <a:lnTo>
                    <a:pt x="1800" y="1470"/>
                  </a:lnTo>
                  <a:lnTo>
                    <a:pt x="1818" y="1512"/>
                  </a:lnTo>
                  <a:lnTo>
                    <a:pt x="1836" y="1554"/>
                  </a:lnTo>
                  <a:lnTo>
                    <a:pt x="1854" y="1602"/>
                  </a:lnTo>
                  <a:lnTo>
                    <a:pt x="1866" y="1644"/>
                  </a:lnTo>
                  <a:lnTo>
                    <a:pt x="1884" y="1680"/>
                  </a:lnTo>
                  <a:lnTo>
                    <a:pt x="1902" y="1722"/>
                  </a:lnTo>
                  <a:lnTo>
                    <a:pt x="1920" y="1764"/>
                  </a:lnTo>
                  <a:lnTo>
                    <a:pt x="1938" y="1800"/>
                  </a:lnTo>
                  <a:lnTo>
                    <a:pt x="1950" y="1836"/>
                  </a:lnTo>
                  <a:lnTo>
                    <a:pt x="1968" y="1866"/>
                  </a:lnTo>
                  <a:lnTo>
                    <a:pt x="1986" y="1902"/>
                  </a:lnTo>
                  <a:lnTo>
                    <a:pt x="2004" y="1932"/>
                  </a:lnTo>
                  <a:lnTo>
                    <a:pt x="2022" y="1962"/>
                  </a:lnTo>
                  <a:lnTo>
                    <a:pt x="2040" y="1992"/>
                  </a:lnTo>
                  <a:lnTo>
                    <a:pt x="2052" y="2022"/>
                  </a:lnTo>
                  <a:lnTo>
                    <a:pt x="2070" y="2046"/>
                  </a:lnTo>
                  <a:lnTo>
                    <a:pt x="2088" y="2070"/>
                  </a:lnTo>
                  <a:lnTo>
                    <a:pt x="2106" y="2094"/>
                  </a:lnTo>
                  <a:lnTo>
                    <a:pt x="2124" y="2118"/>
                  </a:lnTo>
                  <a:lnTo>
                    <a:pt x="2136" y="2136"/>
                  </a:lnTo>
                </a:path>
              </a:pathLst>
            </a:custGeom>
            <a:noFill/>
            <a:ln w="25400">
              <a:solidFill>
                <a:srgbClr val="FFFF99"/>
              </a:solidFill>
              <a:round/>
              <a:headEnd/>
              <a:tailEnd/>
            </a:ln>
          </p:spPr>
          <p:txBody>
            <a:bodyPr/>
            <a:lstStyle/>
            <a:p>
              <a:pPr fontAlgn="auto">
                <a:spcBef>
                  <a:spcPts val="0"/>
                </a:spcBef>
                <a:spcAft>
                  <a:spcPts val="0"/>
                </a:spcAft>
                <a:defRPr/>
              </a:pPr>
              <a:endParaRPr lang="en-US" sz="2000">
                <a:solidFill>
                  <a:schemeClr val="accent6">
                    <a:lumMod val="75000"/>
                  </a:schemeClr>
                </a:solidFill>
                <a:latin typeface="Times New Roman" pitchFamily="18" charset="0"/>
                <a:cs typeface="Times New Roman" pitchFamily="18" charset="0"/>
              </a:endParaRPr>
            </a:p>
          </p:txBody>
        </p:sp>
        <p:sp>
          <p:nvSpPr>
            <p:cNvPr id="86" name="Freeform 175"/>
            <p:cNvSpPr>
              <a:spLocks/>
            </p:cNvSpPr>
            <p:nvPr/>
          </p:nvSpPr>
          <p:spPr bwMode="auto">
            <a:xfrm>
              <a:off x="1351994" y="5509840"/>
              <a:ext cx="259559" cy="211416"/>
            </a:xfrm>
            <a:custGeom>
              <a:avLst/>
              <a:gdLst>
                <a:gd name="T0" fmla="*/ 2147483647 w 1242"/>
                <a:gd name="T1" fmla="*/ 2147483647 h 1140"/>
                <a:gd name="T2" fmla="*/ 2147483647 w 1242"/>
                <a:gd name="T3" fmla="*/ 2147483647 h 1140"/>
                <a:gd name="T4" fmla="*/ 2147483647 w 1242"/>
                <a:gd name="T5" fmla="*/ 2147483647 h 1140"/>
                <a:gd name="T6" fmla="*/ 2147483647 w 1242"/>
                <a:gd name="T7" fmla="*/ 2147483647 h 1140"/>
                <a:gd name="T8" fmla="*/ 2147483647 w 1242"/>
                <a:gd name="T9" fmla="*/ 2147483647 h 1140"/>
                <a:gd name="T10" fmla="*/ 2147483647 w 1242"/>
                <a:gd name="T11" fmla="*/ 2147483647 h 1140"/>
                <a:gd name="T12" fmla="*/ 2147483647 w 1242"/>
                <a:gd name="T13" fmla="*/ 2147483647 h 1140"/>
                <a:gd name="T14" fmla="*/ 2147483647 w 1242"/>
                <a:gd name="T15" fmla="*/ 2147483647 h 1140"/>
                <a:gd name="T16" fmla="*/ 2147483647 w 1242"/>
                <a:gd name="T17" fmla="*/ 2147483647 h 1140"/>
                <a:gd name="T18" fmla="*/ 2147483647 w 1242"/>
                <a:gd name="T19" fmla="*/ 2147483647 h 1140"/>
                <a:gd name="T20" fmla="*/ 2147483647 w 1242"/>
                <a:gd name="T21" fmla="*/ 2147483647 h 1140"/>
                <a:gd name="T22" fmla="*/ 2147483647 w 1242"/>
                <a:gd name="T23" fmla="*/ 2147483647 h 1140"/>
                <a:gd name="T24" fmla="*/ 2147483647 w 1242"/>
                <a:gd name="T25" fmla="*/ 2147483647 h 1140"/>
                <a:gd name="T26" fmla="*/ 2147483647 w 1242"/>
                <a:gd name="T27" fmla="*/ 2147483647 h 1140"/>
                <a:gd name="T28" fmla="*/ 2147483647 w 1242"/>
                <a:gd name="T29" fmla="*/ 2147483647 h 1140"/>
                <a:gd name="T30" fmla="*/ 2147483647 w 1242"/>
                <a:gd name="T31" fmla="*/ 2147483647 h 1140"/>
                <a:gd name="T32" fmla="*/ 2147483647 w 1242"/>
                <a:gd name="T33" fmla="*/ 2147483647 h 1140"/>
                <a:gd name="T34" fmla="*/ 2147483647 w 1242"/>
                <a:gd name="T35" fmla="*/ 2147483647 h 1140"/>
                <a:gd name="T36" fmla="*/ 2147483647 w 1242"/>
                <a:gd name="T37" fmla="*/ 2147483647 h 1140"/>
                <a:gd name="T38" fmla="*/ 2147483647 w 1242"/>
                <a:gd name="T39" fmla="*/ 2147483647 h 1140"/>
                <a:gd name="T40" fmla="*/ 2147483647 w 1242"/>
                <a:gd name="T41" fmla="*/ 2147483647 h 1140"/>
                <a:gd name="T42" fmla="*/ 2147483647 w 1242"/>
                <a:gd name="T43" fmla="*/ 2147483647 h 1140"/>
                <a:gd name="T44" fmla="*/ 2147483647 w 1242"/>
                <a:gd name="T45" fmla="*/ 2147483647 h 1140"/>
                <a:gd name="T46" fmla="*/ 2147483647 w 1242"/>
                <a:gd name="T47" fmla="*/ 2147483647 h 1140"/>
                <a:gd name="T48" fmla="*/ 2147483647 w 1242"/>
                <a:gd name="T49" fmla="*/ 2147483647 h 1140"/>
                <a:gd name="T50" fmla="*/ 2147483647 w 1242"/>
                <a:gd name="T51" fmla="*/ 2147483647 h 1140"/>
                <a:gd name="T52" fmla="*/ 2147483647 w 1242"/>
                <a:gd name="T53" fmla="*/ 2147483647 h 1140"/>
                <a:gd name="T54" fmla="*/ 2147483647 w 1242"/>
                <a:gd name="T55" fmla="*/ 2147483647 h 1140"/>
                <a:gd name="T56" fmla="*/ 2147483647 w 1242"/>
                <a:gd name="T57" fmla="*/ 2147483647 h 1140"/>
                <a:gd name="T58" fmla="*/ 2147483647 w 1242"/>
                <a:gd name="T59" fmla="*/ 2147483647 h 1140"/>
                <a:gd name="T60" fmla="*/ 2147483647 w 1242"/>
                <a:gd name="T61" fmla="*/ 2147483647 h 1140"/>
                <a:gd name="T62" fmla="*/ 2147483647 w 1242"/>
                <a:gd name="T63" fmla="*/ 2147483647 h 1140"/>
                <a:gd name="T64" fmla="*/ 2147483647 w 1242"/>
                <a:gd name="T65" fmla="*/ 2147483647 h 1140"/>
                <a:gd name="T66" fmla="*/ 2147483647 w 1242"/>
                <a:gd name="T67" fmla="*/ 2147483647 h 1140"/>
                <a:gd name="T68" fmla="*/ 2147483647 w 1242"/>
                <a:gd name="T69" fmla="*/ 2147483647 h 1140"/>
                <a:gd name="T70" fmla="*/ 2147483647 w 1242"/>
                <a:gd name="T71" fmla="*/ 2147483647 h 1140"/>
                <a:gd name="T72" fmla="*/ 2147483647 w 1242"/>
                <a:gd name="T73" fmla="*/ 2147483647 h 1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42"/>
                <a:gd name="T112" fmla="*/ 0 h 1140"/>
                <a:gd name="T113" fmla="*/ 1242 w 1242"/>
                <a:gd name="T114" fmla="*/ 1140 h 1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42" h="1140">
                  <a:moveTo>
                    <a:pt x="0" y="948"/>
                  </a:moveTo>
                  <a:lnTo>
                    <a:pt x="18" y="966"/>
                  </a:lnTo>
                  <a:lnTo>
                    <a:pt x="36" y="984"/>
                  </a:lnTo>
                  <a:lnTo>
                    <a:pt x="54" y="1002"/>
                  </a:lnTo>
                  <a:lnTo>
                    <a:pt x="72" y="1014"/>
                  </a:lnTo>
                  <a:lnTo>
                    <a:pt x="84" y="1032"/>
                  </a:lnTo>
                  <a:lnTo>
                    <a:pt x="102" y="1044"/>
                  </a:lnTo>
                  <a:lnTo>
                    <a:pt x="120" y="1056"/>
                  </a:lnTo>
                  <a:lnTo>
                    <a:pt x="138" y="1068"/>
                  </a:lnTo>
                  <a:lnTo>
                    <a:pt x="156" y="1080"/>
                  </a:lnTo>
                  <a:lnTo>
                    <a:pt x="168" y="1086"/>
                  </a:lnTo>
                  <a:lnTo>
                    <a:pt x="186" y="1092"/>
                  </a:lnTo>
                  <a:lnTo>
                    <a:pt x="204" y="1104"/>
                  </a:lnTo>
                  <a:lnTo>
                    <a:pt x="222" y="1110"/>
                  </a:lnTo>
                  <a:lnTo>
                    <a:pt x="240" y="1116"/>
                  </a:lnTo>
                  <a:lnTo>
                    <a:pt x="258" y="1122"/>
                  </a:lnTo>
                  <a:lnTo>
                    <a:pt x="270" y="1122"/>
                  </a:lnTo>
                  <a:lnTo>
                    <a:pt x="288" y="1128"/>
                  </a:lnTo>
                  <a:lnTo>
                    <a:pt x="306" y="1134"/>
                  </a:lnTo>
                  <a:lnTo>
                    <a:pt x="324" y="1134"/>
                  </a:lnTo>
                  <a:lnTo>
                    <a:pt x="342" y="1134"/>
                  </a:lnTo>
                  <a:lnTo>
                    <a:pt x="354" y="1140"/>
                  </a:lnTo>
                  <a:lnTo>
                    <a:pt x="372" y="1140"/>
                  </a:lnTo>
                  <a:lnTo>
                    <a:pt x="390" y="1140"/>
                  </a:lnTo>
                  <a:lnTo>
                    <a:pt x="408" y="1140"/>
                  </a:lnTo>
                  <a:lnTo>
                    <a:pt x="426" y="1140"/>
                  </a:lnTo>
                  <a:lnTo>
                    <a:pt x="438" y="1140"/>
                  </a:lnTo>
                  <a:lnTo>
                    <a:pt x="456" y="1134"/>
                  </a:lnTo>
                  <a:lnTo>
                    <a:pt x="474" y="1134"/>
                  </a:lnTo>
                  <a:lnTo>
                    <a:pt x="492" y="1134"/>
                  </a:lnTo>
                  <a:lnTo>
                    <a:pt x="510" y="1128"/>
                  </a:lnTo>
                  <a:lnTo>
                    <a:pt x="522" y="1122"/>
                  </a:lnTo>
                  <a:lnTo>
                    <a:pt x="540" y="1122"/>
                  </a:lnTo>
                  <a:lnTo>
                    <a:pt x="558" y="1116"/>
                  </a:lnTo>
                  <a:lnTo>
                    <a:pt x="576" y="1110"/>
                  </a:lnTo>
                  <a:lnTo>
                    <a:pt x="594" y="1104"/>
                  </a:lnTo>
                  <a:lnTo>
                    <a:pt x="612" y="1092"/>
                  </a:lnTo>
                  <a:lnTo>
                    <a:pt x="624" y="1086"/>
                  </a:lnTo>
                  <a:lnTo>
                    <a:pt x="642" y="1080"/>
                  </a:lnTo>
                  <a:lnTo>
                    <a:pt x="660" y="1068"/>
                  </a:lnTo>
                  <a:lnTo>
                    <a:pt x="678" y="1056"/>
                  </a:lnTo>
                  <a:lnTo>
                    <a:pt x="696" y="1044"/>
                  </a:lnTo>
                  <a:lnTo>
                    <a:pt x="708" y="1032"/>
                  </a:lnTo>
                  <a:lnTo>
                    <a:pt x="726" y="1014"/>
                  </a:lnTo>
                  <a:lnTo>
                    <a:pt x="744" y="1002"/>
                  </a:lnTo>
                  <a:lnTo>
                    <a:pt x="762" y="984"/>
                  </a:lnTo>
                  <a:lnTo>
                    <a:pt x="780" y="966"/>
                  </a:lnTo>
                  <a:lnTo>
                    <a:pt x="792" y="948"/>
                  </a:lnTo>
                  <a:lnTo>
                    <a:pt x="810" y="930"/>
                  </a:lnTo>
                  <a:lnTo>
                    <a:pt x="828" y="906"/>
                  </a:lnTo>
                  <a:lnTo>
                    <a:pt x="846" y="882"/>
                  </a:lnTo>
                  <a:lnTo>
                    <a:pt x="864" y="858"/>
                  </a:lnTo>
                  <a:lnTo>
                    <a:pt x="876" y="834"/>
                  </a:lnTo>
                  <a:lnTo>
                    <a:pt x="894" y="804"/>
                  </a:lnTo>
                  <a:lnTo>
                    <a:pt x="912" y="774"/>
                  </a:lnTo>
                  <a:lnTo>
                    <a:pt x="930" y="744"/>
                  </a:lnTo>
                  <a:lnTo>
                    <a:pt x="948" y="714"/>
                  </a:lnTo>
                  <a:lnTo>
                    <a:pt x="966" y="684"/>
                  </a:lnTo>
                  <a:lnTo>
                    <a:pt x="978" y="648"/>
                  </a:lnTo>
                  <a:lnTo>
                    <a:pt x="996" y="612"/>
                  </a:lnTo>
                  <a:lnTo>
                    <a:pt x="1014" y="576"/>
                  </a:lnTo>
                  <a:lnTo>
                    <a:pt x="1032" y="534"/>
                  </a:lnTo>
                  <a:lnTo>
                    <a:pt x="1050" y="498"/>
                  </a:lnTo>
                  <a:lnTo>
                    <a:pt x="1062" y="456"/>
                  </a:lnTo>
                  <a:lnTo>
                    <a:pt x="1080" y="414"/>
                  </a:lnTo>
                  <a:lnTo>
                    <a:pt x="1098" y="372"/>
                  </a:lnTo>
                  <a:lnTo>
                    <a:pt x="1116" y="330"/>
                  </a:lnTo>
                  <a:lnTo>
                    <a:pt x="1134" y="288"/>
                  </a:lnTo>
                  <a:lnTo>
                    <a:pt x="1146" y="240"/>
                  </a:lnTo>
                  <a:lnTo>
                    <a:pt x="1164" y="198"/>
                  </a:lnTo>
                  <a:lnTo>
                    <a:pt x="1182" y="150"/>
                  </a:lnTo>
                  <a:lnTo>
                    <a:pt x="1200" y="108"/>
                  </a:lnTo>
                  <a:lnTo>
                    <a:pt x="1218" y="60"/>
                  </a:lnTo>
                  <a:lnTo>
                    <a:pt x="1236" y="12"/>
                  </a:lnTo>
                  <a:lnTo>
                    <a:pt x="1242" y="0"/>
                  </a:lnTo>
                </a:path>
              </a:pathLst>
            </a:custGeom>
            <a:noFill/>
            <a:ln w="25400">
              <a:solidFill>
                <a:srgbClr val="FFFF99"/>
              </a:solidFill>
              <a:round/>
              <a:headEnd/>
              <a:tailEnd/>
            </a:ln>
          </p:spPr>
          <p:txBody>
            <a:bodyPr/>
            <a:lstStyle/>
            <a:p>
              <a:pPr fontAlgn="auto">
                <a:spcBef>
                  <a:spcPts val="0"/>
                </a:spcBef>
                <a:spcAft>
                  <a:spcPts val="0"/>
                </a:spcAft>
                <a:defRPr/>
              </a:pPr>
              <a:endParaRPr lang="en-US" sz="2000">
                <a:solidFill>
                  <a:schemeClr val="accent6">
                    <a:lumMod val="75000"/>
                  </a:schemeClr>
                </a:solidFill>
                <a:latin typeface="Times New Roman" pitchFamily="18" charset="0"/>
                <a:cs typeface="Times New Roman" pitchFamily="18" charset="0"/>
              </a:endParaRPr>
            </a:p>
          </p:txBody>
        </p:sp>
        <p:grpSp>
          <p:nvGrpSpPr>
            <p:cNvPr id="87" name="Group 87"/>
            <p:cNvGrpSpPr>
              <a:grpSpLocks/>
            </p:cNvGrpSpPr>
            <p:nvPr/>
          </p:nvGrpSpPr>
          <p:grpSpPr bwMode="auto">
            <a:xfrm>
              <a:off x="812128" y="5029200"/>
              <a:ext cx="989587" cy="890898"/>
              <a:chOff x="2362200" y="3505202"/>
              <a:chExt cx="1004602" cy="862364"/>
            </a:xfrm>
          </p:grpSpPr>
          <p:cxnSp>
            <p:nvCxnSpPr>
              <p:cNvPr id="88" name="Straight Connector 87"/>
              <p:cNvCxnSpPr/>
              <p:nvPr/>
            </p:nvCxnSpPr>
            <p:spPr>
              <a:xfrm rot="5400000">
                <a:off x="1942593" y="3923847"/>
                <a:ext cx="838837" cy="0"/>
              </a:xfrm>
              <a:prstGeom prst="line">
                <a:avLst/>
              </a:prstGeom>
              <a:ln w="22225">
                <a:solidFill>
                  <a:srgbClr val="FFFF99"/>
                </a:solidFill>
                <a:head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362013" y="4341239"/>
                <a:ext cx="1005116" cy="26340"/>
              </a:xfrm>
              <a:prstGeom prst="line">
                <a:avLst/>
              </a:prstGeom>
              <a:ln w="22225">
                <a:solidFill>
                  <a:srgbClr val="FFFF99"/>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91" name="TextBox 90"/>
            <p:cNvSpPr txBox="1">
              <a:spLocks noChangeArrowheads="1"/>
            </p:cNvSpPr>
            <p:nvPr/>
          </p:nvSpPr>
          <p:spPr bwMode="auto">
            <a:xfrm>
              <a:off x="1647014" y="5691498"/>
              <a:ext cx="880660" cy="400110"/>
            </a:xfrm>
            <a:prstGeom prst="rect">
              <a:avLst/>
            </a:prstGeom>
            <a:noFill/>
            <a:ln w="9525">
              <a:noFill/>
              <a:miter lim="800000"/>
              <a:headEnd/>
              <a:tailEnd/>
            </a:ln>
          </p:spPr>
          <p:txBody>
            <a:bodyPr>
              <a:spAutoFit/>
            </a:bodyPr>
            <a:lstStyle/>
            <a:p>
              <a:pPr algn="ctr"/>
              <a:r>
                <a:rPr lang="en-US" sz="2000" dirty="0">
                  <a:solidFill>
                    <a:schemeClr val="accent6">
                      <a:lumMod val="75000"/>
                    </a:schemeClr>
                  </a:solidFill>
                  <a:latin typeface="Times New Roman" pitchFamily="18" charset="0"/>
                  <a:cs typeface="Times New Roman" pitchFamily="18" charset="0"/>
                </a:rPr>
                <a:t>Time</a:t>
              </a:r>
            </a:p>
          </p:txBody>
        </p:sp>
      </p:grpSp>
      <p:sp>
        <p:nvSpPr>
          <p:cNvPr id="93" name="TextBox 92"/>
          <p:cNvSpPr txBox="1">
            <a:spLocks noChangeArrowheads="1"/>
          </p:cNvSpPr>
          <p:nvPr/>
        </p:nvSpPr>
        <p:spPr bwMode="auto">
          <a:xfrm>
            <a:off x="4191000" y="5715000"/>
            <a:ext cx="880660" cy="400110"/>
          </a:xfrm>
          <a:prstGeom prst="rect">
            <a:avLst/>
          </a:prstGeom>
          <a:noFill/>
          <a:ln w="9525">
            <a:noFill/>
            <a:miter lim="800000"/>
            <a:headEnd/>
            <a:tailEnd/>
          </a:ln>
        </p:spPr>
        <p:txBody>
          <a:bodyPr>
            <a:spAutoFit/>
          </a:bodyPr>
          <a:lstStyle/>
          <a:p>
            <a:pPr algn="ctr"/>
            <a:r>
              <a:rPr lang="en-US" sz="2000" dirty="0">
                <a:solidFill>
                  <a:schemeClr val="accent6">
                    <a:lumMod val="75000"/>
                  </a:schemeClr>
                </a:solidFill>
                <a:latin typeface="Times New Roman" pitchFamily="18" charset="0"/>
                <a:cs typeface="Times New Roman" pitchFamily="18" charset="0"/>
              </a:rPr>
              <a:t>Time</a:t>
            </a:r>
          </a:p>
        </p:txBody>
      </p:sp>
      <p:sp>
        <p:nvSpPr>
          <p:cNvPr id="75" name="TextBox 53"/>
          <p:cNvSpPr txBox="1">
            <a:spLocks noChangeArrowheads="1"/>
          </p:cNvSpPr>
          <p:nvPr/>
        </p:nvSpPr>
        <p:spPr bwMode="auto">
          <a:xfrm>
            <a:off x="427814" y="4191000"/>
            <a:ext cx="2162986" cy="707886"/>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Temporal Radiance Profile at A</a:t>
            </a:r>
            <a:endParaRPr lang="en-US" sz="2000" baseline="-25000" dirty="0">
              <a:solidFill>
                <a:schemeClr val="accent6">
                  <a:lumMod val="75000"/>
                </a:schemeClr>
              </a:solidFill>
              <a:latin typeface="Times New Roman" pitchFamily="18" charset="0"/>
              <a:cs typeface="Times New Roman" pitchFamily="18" charset="0"/>
            </a:endParaRPr>
          </a:p>
        </p:txBody>
      </p:sp>
      <p:sp>
        <p:nvSpPr>
          <p:cNvPr id="125" name="TextBox 66"/>
          <p:cNvSpPr txBox="1">
            <a:spLocks noChangeArrowheads="1"/>
          </p:cNvSpPr>
          <p:nvPr/>
        </p:nvSpPr>
        <p:spPr bwMode="auto">
          <a:xfrm>
            <a:off x="6553200" y="4191000"/>
            <a:ext cx="2286000" cy="707886"/>
          </a:xfrm>
          <a:prstGeom prst="rect">
            <a:avLst/>
          </a:prstGeom>
          <a:noFill/>
          <a:ln w="9525">
            <a:noFill/>
            <a:miter lim="800000"/>
            <a:headEnd/>
            <a:tailEnd/>
          </a:ln>
        </p:spPr>
        <p:txBody>
          <a:bodyPr wrap="square">
            <a:spAutoFit/>
          </a:bodyPr>
          <a:lstStyle/>
          <a:p>
            <a:pPr algn="ctr"/>
            <a:r>
              <a:rPr lang="en-US" sz="2000" dirty="0">
                <a:solidFill>
                  <a:schemeClr val="accent6">
                    <a:lumMod val="75000"/>
                  </a:schemeClr>
                </a:solidFill>
                <a:latin typeface="Times New Roman" pitchFamily="18" charset="0"/>
                <a:cs typeface="Times New Roman" pitchFamily="18" charset="0"/>
              </a:rPr>
              <a:t>Global Illumination Blur Kernel</a:t>
            </a:r>
          </a:p>
        </p:txBody>
      </p:sp>
      <p:pic>
        <p:nvPicPr>
          <p:cNvPr id="126" name="Picture 3" descr="C:\Documents and Settings\mohit\Desktop\CVPR Talk\CandleImages\Frame27.tif"/>
          <p:cNvPicPr>
            <a:picLocks noChangeAspect="1" noChangeArrowheads="1"/>
          </p:cNvPicPr>
          <p:nvPr/>
        </p:nvPicPr>
        <p:blipFill>
          <a:blip r:embed="rId3"/>
          <a:srcRect/>
          <a:stretch>
            <a:fillRect/>
          </a:stretch>
        </p:blipFill>
        <p:spPr bwMode="auto">
          <a:xfrm>
            <a:off x="1143000" y="1066800"/>
            <a:ext cx="1501225" cy="2497409"/>
          </a:xfrm>
          <a:prstGeom prst="rect">
            <a:avLst/>
          </a:prstGeom>
          <a:noFill/>
          <a:ln>
            <a:solidFill>
              <a:schemeClr val="tx1">
                <a:lumMod val="75000"/>
                <a:lumOff val="25000"/>
              </a:schemeClr>
            </a:solidFill>
          </a:ln>
        </p:spPr>
      </p:pic>
      <p:grpSp>
        <p:nvGrpSpPr>
          <p:cNvPr id="129" name="Group 128"/>
          <p:cNvGrpSpPr/>
          <p:nvPr/>
        </p:nvGrpSpPr>
        <p:grpSpPr>
          <a:xfrm>
            <a:off x="1676400" y="2382711"/>
            <a:ext cx="432974" cy="1126007"/>
            <a:chOff x="1676400" y="2458911"/>
            <a:chExt cx="432974" cy="1126007"/>
          </a:xfrm>
        </p:grpSpPr>
        <p:sp>
          <p:nvSpPr>
            <p:cNvPr id="130" name="Oval 129"/>
            <p:cNvSpPr/>
            <p:nvPr/>
          </p:nvSpPr>
          <p:spPr>
            <a:xfrm>
              <a:off x="1676400" y="3429000"/>
              <a:ext cx="100342" cy="10282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chemeClr val="accent6">
                    <a:lumMod val="75000"/>
                  </a:schemeClr>
                </a:solidFill>
                <a:latin typeface="Times New Roman" pitchFamily="18" charset="0"/>
                <a:cs typeface="Times New Roman" pitchFamily="18" charset="0"/>
              </a:endParaRPr>
            </a:p>
          </p:txBody>
        </p:sp>
        <p:sp>
          <p:nvSpPr>
            <p:cNvPr id="131" name="TextBox 66"/>
            <p:cNvSpPr txBox="1">
              <a:spLocks noChangeArrowheads="1"/>
            </p:cNvSpPr>
            <p:nvPr/>
          </p:nvSpPr>
          <p:spPr bwMode="auto">
            <a:xfrm>
              <a:off x="1752600" y="3224429"/>
              <a:ext cx="356773" cy="360489"/>
            </a:xfrm>
            <a:prstGeom prst="rect">
              <a:avLst/>
            </a:prstGeom>
            <a:noFill/>
            <a:ln w="9525">
              <a:noFill/>
              <a:miter lim="800000"/>
              <a:headEnd/>
              <a:tailEnd/>
            </a:ln>
          </p:spPr>
          <p:txBody>
            <a:bodyPr>
              <a:spAutoFit/>
            </a:bodyPr>
            <a:lstStyle/>
            <a:p>
              <a:pPr algn="ctr"/>
              <a:r>
                <a:rPr lang="en-US" sz="2400" b="1" dirty="0" smtClean="0">
                  <a:solidFill>
                    <a:schemeClr val="accent6">
                      <a:lumMod val="75000"/>
                    </a:schemeClr>
                  </a:solidFill>
                  <a:latin typeface="Times New Roman" pitchFamily="18" charset="0"/>
                  <a:cs typeface="Times New Roman" pitchFamily="18" charset="0"/>
                </a:rPr>
                <a:t>B</a:t>
              </a:r>
              <a:endParaRPr lang="en-US" sz="2400" b="1" dirty="0">
                <a:solidFill>
                  <a:schemeClr val="accent6">
                    <a:lumMod val="75000"/>
                  </a:schemeClr>
                </a:solidFill>
                <a:latin typeface="Times New Roman" pitchFamily="18" charset="0"/>
                <a:cs typeface="Times New Roman" pitchFamily="18" charset="0"/>
              </a:endParaRPr>
            </a:p>
          </p:txBody>
        </p:sp>
        <p:sp>
          <p:nvSpPr>
            <p:cNvPr id="132" name="Oval 131"/>
            <p:cNvSpPr/>
            <p:nvPr/>
          </p:nvSpPr>
          <p:spPr>
            <a:xfrm>
              <a:off x="1676400" y="2648390"/>
              <a:ext cx="100342" cy="10405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chemeClr val="accent6">
                    <a:lumMod val="75000"/>
                  </a:schemeClr>
                </a:solidFill>
                <a:latin typeface="Times New Roman" pitchFamily="18" charset="0"/>
                <a:cs typeface="Times New Roman" pitchFamily="18" charset="0"/>
              </a:endParaRPr>
            </a:p>
          </p:txBody>
        </p:sp>
        <p:sp>
          <p:nvSpPr>
            <p:cNvPr id="133" name="TextBox 66"/>
            <p:cNvSpPr txBox="1">
              <a:spLocks noChangeArrowheads="1"/>
            </p:cNvSpPr>
            <p:nvPr/>
          </p:nvSpPr>
          <p:spPr bwMode="auto">
            <a:xfrm>
              <a:off x="1752600" y="2458911"/>
              <a:ext cx="356774" cy="360489"/>
            </a:xfrm>
            <a:prstGeom prst="rect">
              <a:avLst/>
            </a:prstGeom>
            <a:noFill/>
            <a:ln w="9525">
              <a:noFill/>
              <a:miter lim="800000"/>
              <a:headEnd/>
              <a:tailEnd/>
            </a:ln>
          </p:spPr>
          <p:txBody>
            <a:bodyPr>
              <a:spAutoFit/>
            </a:bodyPr>
            <a:lstStyle/>
            <a:p>
              <a:pPr algn="ctr"/>
              <a:r>
                <a:rPr lang="en-US" sz="2400" b="1" dirty="0" smtClean="0">
                  <a:solidFill>
                    <a:schemeClr val="accent6">
                      <a:lumMod val="75000"/>
                    </a:schemeClr>
                  </a:solidFill>
                  <a:latin typeface="Times New Roman" pitchFamily="18" charset="0"/>
                  <a:cs typeface="Times New Roman" pitchFamily="18" charset="0"/>
                </a:rPr>
                <a:t>A</a:t>
              </a:r>
              <a:endParaRPr lang="en-US" sz="2400" b="1" dirty="0">
                <a:solidFill>
                  <a:schemeClr val="accent6">
                    <a:lumMod val="75000"/>
                  </a:schemeClr>
                </a:solidFill>
                <a:latin typeface="Times New Roman" pitchFamily="18" charset="0"/>
                <a:cs typeface="Times New Roman" pitchFamily="18" charset="0"/>
              </a:endParaRPr>
            </a:p>
          </p:txBody>
        </p:sp>
      </p:grpSp>
      <p:grpSp>
        <p:nvGrpSpPr>
          <p:cNvPr id="134" name="Group 133"/>
          <p:cNvGrpSpPr/>
          <p:nvPr/>
        </p:nvGrpSpPr>
        <p:grpSpPr>
          <a:xfrm>
            <a:off x="4038600" y="1524000"/>
            <a:ext cx="3962400" cy="1622809"/>
            <a:chOff x="4038600" y="1600200"/>
            <a:chExt cx="3962400" cy="1622809"/>
          </a:xfrm>
        </p:grpSpPr>
        <p:sp>
          <p:nvSpPr>
            <p:cNvPr id="135" name="Parallelogram 134"/>
            <p:cNvSpPr/>
            <p:nvPr/>
          </p:nvSpPr>
          <p:spPr bwMode="auto">
            <a:xfrm rot="16200000">
              <a:off x="6705600" y="1752600"/>
              <a:ext cx="1447800" cy="1143000"/>
            </a:xfrm>
            <a:prstGeom prst="parallelogram">
              <a:avLst/>
            </a:prstGeom>
            <a:solidFill>
              <a:schemeClr val="tx1">
                <a:lumMod val="75000"/>
                <a:lumOff val="25000"/>
              </a:schemeClr>
            </a:solidFill>
            <a:ln w="9525">
              <a:solidFill>
                <a:schemeClr val="tx1">
                  <a:lumMod val="65000"/>
                  <a:lumOff val="3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nvGrpSpPr>
            <p:cNvPr id="136" name="Group 128"/>
            <p:cNvGrpSpPr/>
            <p:nvPr/>
          </p:nvGrpSpPr>
          <p:grpSpPr>
            <a:xfrm>
              <a:off x="6629400" y="1828800"/>
              <a:ext cx="533400" cy="1142999"/>
              <a:chOff x="7010400" y="2895600"/>
              <a:chExt cx="685800" cy="990600"/>
            </a:xfrm>
          </p:grpSpPr>
          <p:sp>
            <p:nvSpPr>
              <p:cNvPr id="160" name="Can 159"/>
              <p:cNvSpPr/>
              <p:nvPr/>
            </p:nvSpPr>
            <p:spPr bwMode="auto">
              <a:xfrm>
                <a:off x="7010400" y="3505200"/>
                <a:ext cx="685800" cy="381000"/>
              </a:xfrm>
              <a:prstGeom prst="can">
                <a:avLst>
                  <a:gd name="adj" fmla="val 12013"/>
                </a:avLst>
              </a:prstGeom>
              <a:solidFill>
                <a:srgbClr val="003E16"/>
              </a:solidFill>
              <a:ln w="9525">
                <a:solidFill>
                  <a:schemeClr val="tx1">
                    <a:lumMod val="75000"/>
                    <a:lumOff val="2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61" name="Can 160"/>
              <p:cNvSpPr/>
              <p:nvPr/>
            </p:nvSpPr>
            <p:spPr bwMode="auto">
              <a:xfrm>
                <a:off x="7010400" y="3200400"/>
                <a:ext cx="685800" cy="381000"/>
              </a:xfrm>
              <a:prstGeom prst="can">
                <a:avLst>
                  <a:gd name="adj" fmla="val 12013"/>
                </a:avLst>
              </a:prstGeom>
              <a:solidFill>
                <a:schemeClr val="bg1">
                  <a:lumMod val="95000"/>
                </a:schemeClr>
              </a:solidFill>
              <a:ln w="9525">
                <a:solidFill>
                  <a:schemeClr val="tx1">
                    <a:lumMod val="75000"/>
                    <a:lumOff val="25000"/>
                  </a:schemeClr>
                </a:solidFill>
                <a:round/>
                <a:headEnd/>
                <a:tailEnd/>
              </a:ln>
            </p:spPr>
            <p:txBody>
              <a:bodyPr wrap="none" rtlCol="0" anchor="ctr"/>
              <a:lstStyle/>
              <a:p>
                <a:pPr algn="ctr"/>
                <a:endParaRPr lang="en-US" dirty="0">
                  <a:solidFill>
                    <a:schemeClr val="bg1">
                      <a:lumMod val="85000"/>
                    </a:schemeClr>
                  </a:solidFill>
                  <a:latin typeface="Times New Roman" pitchFamily="18" charset="0"/>
                  <a:cs typeface="Times New Roman" pitchFamily="18" charset="0"/>
                </a:endParaRPr>
              </a:p>
            </p:txBody>
          </p:sp>
          <p:sp>
            <p:nvSpPr>
              <p:cNvPr id="162" name="Can 161"/>
              <p:cNvSpPr/>
              <p:nvPr/>
            </p:nvSpPr>
            <p:spPr bwMode="auto">
              <a:xfrm>
                <a:off x="7010400" y="2895600"/>
                <a:ext cx="685800" cy="381000"/>
              </a:xfrm>
              <a:prstGeom prst="can">
                <a:avLst>
                  <a:gd name="adj" fmla="val 12013"/>
                </a:avLst>
              </a:prstGeom>
              <a:solidFill>
                <a:srgbClr val="BE4807"/>
              </a:solidFill>
              <a:ln w="9525">
                <a:solidFill>
                  <a:schemeClr val="tx1">
                    <a:lumMod val="75000"/>
                    <a:lumOff val="2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sp>
          <p:nvSpPr>
            <p:cNvPr id="137" name="Rectangle 136"/>
            <p:cNvSpPr/>
            <p:nvPr/>
          </p:nvSpPr>
          <p:spPr>
            <a:xfrm>
              <a:off x="4142952" y="2083376"/>
              <a:ext cx="1052724" cy="681174"/>
            </a:xfrm>
            <a:prstGeom prst="rect">
              <a:avLst/>
            </a:prstGeom>
            <a:noFill/>
            <a:ln w="127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8" name="Oval 20"/>
            <p:cNvSpPr>
              <a:spLocks noChangeArrowheads="1"/>
            </p:cNvSpPr>
            <p:nvPr/>
          </p:nvSpPr>
          <p:spPr bwMode="auto">
            <a:xfrm>
              <a:off x="4325112" y="2311976"/>
              <a:ext cx="246888" cy="246888"/>
            </a:xfrm>
            <a:prstGeom prst="ellipse">
              <a:avLst/>
            </a:prstGeom>
            <a:solidFill>
              <a:srgbClr val="FFFF99"/>
            </a:solidFill>
            <a:ln w="9525">
              <a:noFill/>
              <a:round/>
              <a:headEnd/>
              <a:tailEnd/>
            </a:ln>
          </p:spPr>
          <p:txBody>
            <a:bodyPr wrap="none" anchor="ctr"/>
            <a:lstStyle/>
            <a:p>
              <a:endParaRPr lang="en-US" sz="1600">
                <a:latin typeface="Times New Roman" pitchFamily="18" charset="0"/>
                <a:cs typeface="Times New Roman" pitchFamily="18" charset="0"/>
              </a:endParaRPr>
            </a:p>
          </p:txBody>
        </p:sp>
        <p:grpSp>
          <p:nvGrpSpPr>
            <p:cNvPr id="139" name="Group 56"/>
            <p:cNvGrpSpPr>
              <a:grpSpLocks noChangeAspect="1"/>
            </p:cNvGrpSpPr>
            <p:nvPr/>
          </p:nvGrpSpPr>
          <p:grpSpPr>
            <a:xfrm>
              <a:off x="4733266" y="2082705"/>
              <a:ext cx="67334" cy="685472"/>
              <a:chOff x="5934456" y="3429000"/>
              <a:chExt cx="164592" cy="1676400"/>
            </a:xfrm>
          </p:grpSpPr>
          <p:cxnSp>
            <p:nvCxnSpPr>
              <p:cNvPr id="146" name="Straight Connector 145"/>
              <p:cNvCxnSpPr/>
              <p:nvPr/>
            </p:nvCxnSpPr>
            <p:spPr>
              <a:xfrm>
                <a:off x="5934456" y="3429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5106194"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5248656" y="4266406"/>
                <a:ext cx="1676400" cy="1588"/>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934456" y="5103309"/>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934456" y="4953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5934456" y="4800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5934456" y="4648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5934456" y="4495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934456" y="4343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5934456" y="41910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5934456" y="40386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934456" y="38862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934456" y="37338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5934456" y="3581400"/>
                <a:ext cx="164592" cy="2091"/>
              </a:xfrm>
              <a:prstGeom prst="line">
                <a:avLst/>
              </a:prstGeom>
              <a:ln w="15875">
                <a:solidFill>
                  <a:srgbClr val="FFFF99"/>
                </a:solidFill>
              </a:ln>
            </p:spPr>
            <p:style>
              <a:lnRef idx="1">
                <a:schemeClr val="accent1"/>
              </a:lnRef>
              <a:fillRef idx="0">
                <a:schemeClr val="accent1"/>
              </a:fillRef>
              <a:effectRef idx="0">
                <a:schemeClr val="accent1"/>
              </a:effectRef>
              <a:fontRef idx="minor">
                <a:schemeClr val="tx1"/>
              </a:fontRef>
            </p:style>
          </p:cxnSp>
        </p:grpSp>
        <p:sp>
          <p:nvSpPr>
            <p:cNvPr id="140" name="Rectangle 139"/>
            <p:cNvSpPr/>
            <p:nvPr/>
          </p:nvSpPr>
          <p:spPr bwMode="auto">
            <a:xfrm>
              <a:off x="5146908" y="2159576"/>
              <a:ext cx="76200" cy="533400"/>
            </a:xfrm>
            <a:prstGeom prst="rect">
              <a:avLst/>
            </a:pr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41" name="Oval 140"/>
            <p:cNvSpPr/>
            <p:nvPr/>
          </p:nvSpPr>
          <p:spPr bwMode="auto">
            <a:xfrm>
              <a:off x="5195676" y="2083376"/>
              <a:ext cx="117592" cy="685800"/>
            </a:xfrm>
            <a:prstGeom prst="ellipse">
              <a:avLst/>
            </a:prstGeom>
            <a:solidFill>
              <a:srgbClr val="FFFF99"/>
            </a:solid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Times New Roman" pitchFamily="18" charset="0"/>
                <a:cs typeface="Times New Roman" pitchFamily="18" charset="0"/>
              </a:endParaRPr>
            </a:p>
          </p:txBody>
        </p:sp>
        <p:sp>
          <p:nvSpPr>
            <p:cNvPr id="143" name="TextBox 76"/>
            <p:cNvSpPr txBox="1">
              <a:spLocks noChangeArrowheads="1"/>
            </p:cNvSpPr>
            <p:nvPr/>
          </p:nvSpPr>
          <p:spPr bwMode="auto">
            <a:xfrm>
              <a:off x="4038600" y="2822899"/>
              <a:ext cx="1295400" cy="400110"/>
            </a:xfrm>
            <a:prstGeom prst="rect">
              <a:avLst/>
            </a:prstGeom>
            <a:noFill/>
            <a:ln w="9525">
              <a:noFill/>
              <a:miter lim="800000"/>
              <a:headEnd/>
              <a:tailEnd/>
            </a:ln>
          </p:spPr>
          <p:txBody>
            <a:bodyPr wrap="square">
              <a:spAutoFit/>
            </a:bodyPr>
            <a:lstStyle/>
            <a:p>
              <a:pPr algn="ctr"/>
              <a:r>
                <a:rPr lang="en-US" sz="2000" dirty="0" smtClean="0">
                  <a:solidFill>
                    <a:schemeClr val="accent6">
                      <a:lumMod val="75000"/>
                    </a:schemeClr>
                  </a:solidFill>
                  <a:latin typeface="Times New Roman" pitchFamily="18" charset="0"/>
                  <a:cs typeface="Times New Roman" pitchFamily="18" charset="0"/>
                </a:rPr>
                <a:t>Projector</a:t>
              </a:r>
              <a:endParaRPr lang="en-US" sz="2000" dirty="0">
                <a:solidFill>
                  <a:schemeClr val="accent6">
                    <a:lumMod val="75000"/>
                  </a:schemeClr>
                </a:solidFill>
                <a:latin typeface="Times New Roman" pitchFamily="18" charset="0"/>
                <a:cs typeface="Times New Roman" pitchFamily="18" charset="0"/>
              </a:endParaRPr>
            </a:p>
          </p:txBody>
        </p:sp>
        <p:sp>
          <p:nvSpPr>
            <p:cNvPr id="144" name="Freeform 143"/>
            <p:cNvSpPr/>
            <p:nvPr/>
          </p:nvSpPr>
          <p:spPr bwMode="auto">
            <a:xfrm>
              <a:off x="4792675" y="2165299"/>
              <a:ext cx="2823667" cy="519379"/>
            </a:xfrm>
            <a:custGeom>
              <a:avLst/>
              <a:gdLst>
                <a:gd name="connsiteX0" fmla="*/ 2823667 w 2823667"/>
                <a:gd name="connsiteY0" fmla="*/ 43891 h 519379"/>
                <a:gd name="connsiteX1" fmla="*/ 395021 w 2823667"/>
                <a:gd name="connsiteY1" fmla="*/ 0 h 519379"/>
                <a:gd name="connsiteX2" fmla="*/ 0 w 2823667"/>
                <a:gd name="connsiteY2" fmla="*/ 226771 h 519379"/>
                <a:gd name="connsiteX3" fmla="*/ 402336 w 2823667"/>
                <a:gd name="connsiteY3" fmla="*/ 519379 h 519379"/>
                <a:gd name="connsiteX4" fmla="*/ 2823667 w 2823667"/>
                <a:gd name="connsiteY4" fmla="*/ 43891 h 51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667" h="519379">
                  <a:moveTo>
                    <a:pt x="2823667" y="43891"/>
                  </a:moveTo>
                  <a:lnTo>
                    <a:pt x="395021" y="0"/>
                  </a:lnTo>
                  <a:lnTo>
                    <a:pt x="0" y="226771"/>
                  </a:lnTo>
                  <a:lnTo>
                    <a:pt x="402336" y="519379"/>
                  </a:lnTo>
                  <a:lnTo>
                    <a:pt x="2823667" y="43891"/>
                  </a:lnTo>
                  <a:close/>
                </a:path>
              </a:pathLst>
            </a:custGeom>
            <a:solidFill>
              <a:srgbClr val="FF9933">
                <a:alpha val="82000"/>
              </a:srgbClr>
            </a:solidFill>
            <a:ln w="9525">
              <a:solidFill>
                <a:srgbClr val="FF9933"/>
              </a:solidFill>
              <a:round/>
              <a:headEnd/>
              <a:tailEnd/>
            </a:ln>
          </p:spPr>
          <p:txBody>
            <a:bodyPr wrap="none" rtlCol="0" anchor="ctr"/>
            <a:lstStyle/>
            <a:p>
              <a:pPr algn="ctr"/>
              <a:endParaRPr lang="en-US">
                <a:latin typeface="Times New Roman" pitchFamily="18" charset="0"/>
                <a:cs typeface="Times New Roman" pitchFamily="18" charset="0"/>
              </a:endParaRPr>
            </a:p>
          </p:txBody>
        </p:sp>
        <p:sp>
          <p:nvSpPr>
            <p:cNvPr id="145" name="Freeform 144"/>
            <p:cNvSpPr/>
            <p:nvPr/>
          </p:nvSpPr>
          <p:spPr bwMode="auto">
            <a:xfrm>
              <a:off x="4809506" y="2161309"/>
              <a:ext cx="1911928" cy="534390"/>
            </a:xfrm>
            <a:custGeom>
              <a:avLst/>
              <a:gdLst>
                <a:gd name="connsiteX0" fmla="*/ 1911928 w 1911928"/>
                <a:gd name="connsiteY0" fmla="*/ 510639 h 534390"/>
                <a:gd name="connsiteX1" fmla="*/ 391886 w 1911928"/>
                <a:gd name="connsiteY1" fmla="*/ 534390 h 534390"/>
                <a:gd name="connsiteX2" fmla="*/ 0 w 1911928"/>
                <a:gd name="connsiteY2" fmla="*/ 403761 h 534390"/>
                <a:gd name="connsiteX3" fmla="*/ 0 w 1911928"/>
                <a:gd name="connsiteY3" fmla="*/ 142504 h 534390"/>
                <a:gd name="connsiteX4" fmla="*/ 380011 w 1911928"/>
                <a:gd name="connsiteY4" fmla="*/ 0 h 534390"/>
                <a:gd name="connsiteX5" fmla="*/ 1911928 w 1911928"/>
                <a:gd name="connsiteY5" fmla="*/ 510639 h 5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928" h="534390">
                  <a:moveTo>
                    <a:pt x="1911928" y="510639"/>
                  </a:moveTo>
                  <a:lnTo>
                    <a:pt x="391886" y="534390"/>
                  </a:lnTo>
                  <a:lnTo>
                    <a:pt x="0" y="403761"/>
                  </a:lnTo>
                  <a:lnTo>
                    <a:pt x="0" y="142504"/>
                  </a:lnTo>
                  <a:lnTo>
                    <a:pt x="380011" y="0"/>
                  </a:lnTo>
                  <a:lnTo>
                    <a:pt x="1911928" y="510639"/>
                  </a:lnTo>
                  <a:close/>
                </a:path>
              </a:pathLst>
            </a:custGeom>
            <a:solidFill>
              <a:schemeClr val="accent3">
                <a:lumMod val="75000"/>
                <a:alpha val="75000"/>
              </a:schemeClr>
            </a:solidFill>
            <a:ln w="9525">
              <a:solidFill>
                <a:schemeClr val="accent3">
                  <a:lumMod val="75000"/>
                </a:schemeClr>
              </a:solidFill>
              <a:round/>
              <a:headEnd/>
              <a:tailEnd/>
            </a:ln>
          </p:spPr>
          <p:txBody>
            <a:bodyPr wrap="none" rtlCol="0" anchor="ctr"/>
            <a:lstStyle/>
            <a:p>
              <a:pPr algn="ctr"/>
              <a:endParaRPr lang="en-US">
                <a:latin typeface="Times New Roman" pitchFamily="18" charset="0"/>
                <a:cs typeface="Times New Roman" pitchFamily="18" charset="0"/>
              </a:endParaRPr>
            </a:p>
          </p:txBody>
        </p:sp>
      </p:grpSp>
      <p:grpSp>
        <p:nvGrpSpPr>
          <p:cNvPr id="163" name="Group 192"/>
          <p:cNvGrpSpPr>
            <a:grpSpLocks/>
          </p:cNvGrpSpPr>
          <p:nvPr/>
        </p:nvGrpSpPr>
        <p:grpSpPr bwMode="auto">
          <a:xfrm>
            <a:off x="6781800" y="1047691"/>
            <a:ext cx="1600200" cy="1976454"/>
            <a:chOff x="7326542" y="4589187"/>
            <a:chExt cx="1298428" cy="899839"/>
          </a:xfrm>
        </p:grpSpPr>
        <p:sp>
          <p:nvSpPr>
            <p:cNvPr id="164" name="TextBox 77"/>
            <p:cNvSpPr txBox="1">
              <a:spLocks noChangeArrowheads="1"/>
            </p:cNvSpPr>
            <p:nvPr/>
          </p:nvSpPr>
          <p:spPr bwMode="auto">
            <a:xfrm>
              <a:off x="7326542" y="4589187"/>
              <a:ext cx="1298428" cy="182162"/>
            </a:xfrm>
            <a:prstGeom prst="rect">
              <a:avLst/>
            </a:prstGeom>
            <a:noFill/>
            <a:ln w="9525">
              <a:noFill/>
              <a:miter lim="800000"/>
              <a:headEnd/>
              <a:tailEnd/>
            </a:ln>
          </p:spPr>
          <p:txBody>
            <a:bodyPr>
              <a:spAutoFit/>
            </a:bodyPr>
            <a:lstStyle/>
            <a:p>
              <a:pPr algn="ctr"/>
              <a:r>
                <a:rPr lang="en-US" sz="2000" dirty="0" smtClean="0">
                  <a:solidFill>
                    <a:schemeClr val="accent6">
                      <a:lumMod val="75000"/>
                    </a:schemeClr>
                  </a:solidFill>
                  <a:latin typeface="Times New Roman" pitchFamily="18" charset="0"/>
                  <a:cs typeface="Times New Roman" pitchFamily="18" charset="0"/>
                </a:rPr>
                <a:t>Focal </a:t>
              </a:r>
              <a:r>
                <a:rPr lang="en-US" sz="2000" dirty="0">
                  <a:solidFill>
                    <a:schemeClr val="accent6">
                      <a:lumMod val="75000"/>
                    </a:schemeClr>
                  </a:solidFill>
                  <a:latin typeface="Times New Roman" pitchFamily="18" charset="0"/>
                  <a:cs typeface="Times New Roman" pitchFamily="18" charset="0"/>
                </a:rPr>
                <a:t>Plane</a:t>
              </a:r>
            </a:p>
          </p:txBody>
        </p:sp>
        <p:cxnSp>
          <p:nvCxnSpPr>
            <p:cNvPr id="165" name="Straight Connector 164"/>
            <p:cNvCxnSpPr/>
            <p:nvPr/>
          </p:nvCxnSpPr>
          <p:spPr bwMode="auto">
            <a:xfrm rot="5400000">
              <a:off x="7638173" y="5129544"/>
              <a:ext cx="717674" cy="1289"/>
            </a:xfrm>
            <a:prstGeom prst="line">
              <a:avLst/>
            </a:prstGeom>
            <a:ln>
              <a:solidFill>
                <a:srgbClr val="C00000"/>
              </a:solidFill>
              <a:prstDash val="sysDash"/>
            </a:ln>
          </p:spPr>
          <p:style>
            <a:lnRef idx="2">
              <a:schemeClr val="accent2"/>
            </a:lnRef>
            <a:fillRef idx="0">
              <a:schemeClr val="accent2"/>
            </a:fillRef>
            <a:effectRef idx="1">
              <a:schemeClr val="accent2"/>
            </a:effectRef>
            <a:fontRef idx="minor">
              <a:schemeClr val="tx1"/>
            </a:fontRef>
          </p:style>
        </p:cxnSp>
      </p:grpSp>
      <p:sp>
        <p:nvSpPr>
          <p:cNvPr id="166" name="Slide Number Placeholder 165"/>
          <p:cNvSpPr>
            <a:spLocks noGrp="1"/>
          </p:cNvSpPr>
          <p:nvPr>
            <p:ph type="sldNum" sz="quarter" idx="12"/>
          </p:nvPr>
        </p:nvSpPr>
        <p:spPr/>
        <p:txBody>
          <a:bodyPr/>
          <a:lstStyle/>
          <a:p>
            <a:pPr>
              <a:defRPr/>
            </a:pPr>
            <a:fld id="{C2B633D9-1C18-44F0-AFE3-313340BFA8EB}" type="slidenum">
              <a:rPr lang="en-US" smtClean="0"/>
              <a:pPr>
                <a:defRPr/>
              </a:pPr>
              <a:t>9</a:t>
            </a:fld>
            <a:endParaRPr lang="en-US"/>
          </a:p>
        </p:txBody>
      </p:sp>
      <p:sp>
        <p:nvSpPr>
          <p:cNvPr id="73" name="Freeform 65"/>
          <p:cNvSpPr>
            <a:spLocks noChangeAspect="1"/>
          </p:cNvSpPr>
          <p:nvPr/>
        </p:nvSpPr>
        <p:spPr bwMode="auto">
          <a:xfrm>
            <a:off x="7198198" y="5224045"/>
            <a:ext cx="802802" cy="610477"/>
          </a:xfrm>
          <a:custGeom>
            <a:avLst/>
            <a:gdLst/>
            <a:ahLst/>
            <a:cxnLst>
              <a:cxn ang="0">
                <a:pos x="0" y="1808"/>
              </a:cxn>
              <a:cxn ang="0">
                <a:pos x="109" y="1808"/>
              </a:cxn>
              <a:cxn ang="0">
                <a:pos x="219" y="1795"/>
              </a:cxn>
              <a:cxn ang="0">
                <a:pos x="326" y="1822"/>
              </a:cxn>
              <a:cxn ang="0">
                <a:pos x="436" y="1731"/>
              </a:cxn>
              <a:cxn ang="0">
                <a:pos x="546" y="1564"/>
              </a:cxn>
              <a:cxn ang="0">
                <a:pos x="653" y="1330"/>
              </a:cxn>
              <a:cxn ang="0">
                <a:pos x="763" y="1044"/>
              </a:cxn>
              <a:cxn ang="0">
                <a:pos x="872" y="739"/>
              </a:cxn>
              <a:cxn ang="0">
                <a:pos x="979" y="451"/>
              </a:cxn>
              <a:cxn ang="0">
                <a:pos x="1089" y="211"/>
              </a:cxn>
              <a:cxn ang="0">
                <a:pos x="1199" y="55"/>
              </a:cxn>
              <a:cxn ang="0">
                <a:pos x="1306" y="0"/>
              </a:cxn>
              <a:cxn ang="0">
                <a:pos x="1416" y="55"/>
              </a:cxn>
              <a:cxn ang="0">
                <a:pos x="1526" y="211"/>
              </a:cxn>
              <a:cxn ang="0">
                <a:pos x="1633" y="451"/>
              </a:cxn>
              <a:cxn ang="0">
                <a:pos x="1742" y="739"/>
              </a:cxn>
              <a:cxn ang="0">
                <a:pos x="1852" y="1044"/>
              </a:cxn>
              <a:cxn ang="0">
                <a:pos x="1959" y="1330"/>
              </a:cxn>
              <a:cxn ang="0">
                <a:pos x="2069" y="1564"/>
              </a:cxn>
              <a:cxn ang="0">
                <a:pos x="2179" y="1731"/>
              </a:cxn>
              <a:cxn ang="0">
                <a:pos x="2286" y="1822"/>
              </a:cxn>
              <a:cxn ang="0">
                <a:pos x="2396" y="1795"/>
              </a:cxn>
            </a:cxnLst>
            <a:rect l="0" t="0" r="r" b="b"/>
            <a:pathLst>
              <a:path w="2396" h="1822">
                <a:moveTo>
                  <a:pt x="0" y="1808"/>
                </a:moveTo>
                <a:lnTo>
                  <a:pt x="109" y="1808"/>
                </a:lnTo>
                <a:lnTo>
                  <a:pt x="219" y="1795"/>
                </a:lnTo>
                <a:lnTo>
                  <a:pt x="326" y="1822"/>
                </a:lnTo>
                <a:lnTo>
                  <a:pt x="436" y="1731"/>
                </a:lnTo>
                <a:lnTo>
                  <a:pt x="546" y="1564"/>
                </a:lnTo>
                <a:lnTo>
                  <a:pt x="653" y="1330"/>
                </a:lnTo>
                <a:lnTo>
                  <a:pt x="763" y="1044"/>
                </a:lnTo>
                <a:lnTo>
                  <a:pt x="872" y="739"/>
                </a:lnTo>
                <a:lnTo>
                  <a:pt x="979" y="451"/>
                </a:lnTo>
                <a:lnTo>
                  <a:pt x="1089" y="211"/>
                </a:lnTo>
                <a:lnTo>
                  <a:pt x="1199" y="55"/>
                </a:lnTo>
                <a:lnTo>
                  <a:pt x="1306" y="0"/>
                </a:lnTo>
                <a:lnTo>
                  <a:pt x="1416" y="55"/>
                </a:lnTo>
                <a:lnTo>
                  <a:pt x="1526" y="211"/>
                </a:lnTo>
                <a:lnTo>
                  <a:pt x="1633" y="451"/>
                </a:lnTo>
                <a:lnTo>
                  <a:pt x="1742" y="739"/>
                </a:lnTo>
                <a:lnTo>
                  <a:pt x="1852" y="1044"/>
                </a:lnTo>
                <a:lnTo>
                  <a:pt x="1959" y="1330"/>
                </a:lnTo>
                <a:lnTo>
                  <a:pt x="2069" y="1564"/>
                </a:lnTo>
                <a:lnTo>
                  <a:pt x="2179" y="1731"/>
                </a:lnTo>
                <a:lnTo>
                  <a:pt x="2286" y="1822"/>
                </a:lnTo>
                <a:lnTo>
                  <a:pt x="2396" y="1795"/>
                </a:lnTo>
              </a:path>
            </a:pathLst>
          </a:custGeom>
          <a:noFill/>
          <a:ln w="25400" cap="flat">
            <a:solidFill>
              <a:srgbClr val="FFFF9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3"/>
          <p:cNvSpPr/>
          <p:nvPr/>
        </p:nvSpPr>
        <p:spPr bwMode="auto">
          <a:xfrm>
            <a:off x="7183434" y="5681832"/>
            <a:ext cx="190697" cy="185568"/>
          </a:xfrm>
          <a:custGeom>
            <a:avLst/>
            <a:gdLst>
              <a:gd name="connsiteX0" fmla="*/ 0 w 271508"/>
              <a:gd name="connsiteY0" fmla="*/ 244226 h 264205"/>
              <a:gd name="connsiteX1" fmla="*/ 126124 w 271508"/>
              <a:gd name="connsiteY1" fmla="*/ 228460 h 264205"/>
              <a:gd name="connsiteX2" fmla="*/ 63062 w 271508"/>
              <a:gd name="connsiteY2" fmla="*/ 86571 h 264205"/>
              <a:gd name="connsiteX3" fmla="*/ 15766 w 271508"/>
              <a:gd name="connsiteY3" fmla="*/ 181164 h 264205"/>
              <a:gd name="connsiteX4" fmla="*/ 0 w 271508"/>
              <a:gd name="connsiteY4" fmla="*/ 244226 h 26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08" h="264205">
                <a:moveTo>
                  <a:pt x="0" y="244226"/>
                </a:moveTo>
                <a:cubicBezTo>
                  <a:pt x="42041" y="238971"/>
                  <a:pt x="103377" y="264205"/>
                  <a:pt x="126124" y="228460"/>
                </a:cubicBezTo>
                <a:cubicBezTo>
                  <a:pt x="271508" y="0"/>
                  <a:pt x="109235" y="71180"/>
                  <a:pt x="63062" y="86571"/>
                </a:cubicBezTo>
                <a:cubicBezTo>
                  <a:pt x="44992" y="176921"/>
                  <a:pt x="71264" y="153414"/>
                  <a:pt x="15766" y="181164"/>
                </a:cubicBezTo>
                <a:lnTo>
                  <a:pt x="0" y="244226"/>
                </a:lnTo>
                <a:close/>
              </a:path>
            </a:pathLst>
          </a:custGeom>
          <a:solidFill>
            <a:srgbClr val="1C1C1C"/>
          </a:solidFill>
          <a:ln w="9525">
            <a:noFill/>
            <a:round/>
            <a:headEnd/>
            <a:tailEnd/>
          </a:ln>
        </p:spPr>
        <p:txBody>
          <a:bodyPr wrap="none" rtlCol="0" anchor="ctr"/>
          <a:lstStyle/>
          <a:p>
            <a:pPr algn="ctr"/>
            <a:endParaRPr lang="en-US">
              <a:latin typeface="Times New Roman" pitchFamily="18" charset="0"/>
              <a:cs typeface="Times New Roman"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a:noFill/>
          <a:round/>
          <a:headEnd/>
          <a:tailEnd/>
        </a:ln>
      </a:spPr>
      <a:bodyPr wrap="none" anchor="ctr"/>
      <a:lstStyle>
        <a:defPPr>
          <a:defRPr>
            <a:latin typeface="Times New Roman" pitchFamily="18" charset="0"/>
            <a:cs typeface="Times New Roman" pitchFamily="18" charset="0"/>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23662</TotalTime>
  <Words>3683</Words>
  <Application>Microsoft Office PowerPoint</Application>
  <PresentationFormat>On-screen Show (4:3)</PresentationFormat>
  <Paragraphs>444</Paragraphs>
  <Slides>37</Slides>
  <Notes>36</Notes>
  <HiddenSlides>0</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Columbia University</cp:lastModifiedBy>
  <cp:revision>705</cp:revision>
  <dcterms:created xsi:type="dcterms:W3CDTF">2006-08-16T00:00:00Z</dcterms:created>
  <dcterms:modified xsi:type="dcterms:W3CDTF">2011-03-26T09:49:21Z</dcterms:modified>
</cp:coreProperties>
</file>